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132_1F7FA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C57_69D2559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comments/modernComment_C7E_351E9A20.xml" ContentType="application/vnd.ms-powerpoint.comments+xml"/>
  <Override PartName="/ppt/notesSlides/notesSlide11.xml" ContentType="application/vnd.openxmlformats-officedocument.presentationml.notesSlide+xml"/>
  <Override PartName="/ppt/comments/modernComment_C7F_150E6FCD.xml" ContentType="application/vnd.ms-powerpoint.comments+xml"/>
  <Override PartName="/ppt/comments/modernComment_C74_BFEBC2B6.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omments/modernComment_C85_CA333CF0.xml" ContentType="application/vnd.ms-powerpoint.comments+xml"/>
  <Override PartName="/ppt/notesSlides/notesSlide13.xml" ContentType="application/vnd.openxmlformats-officedocument.presentationml.notesSlide+xml"/>
  <Override PartName="/ppt/comments/modernComment_C77_80C380AC.xml" ContentType="application/vnd.ms-powerpoint.comments+xml"/>
  <Override PartName="/ppt/notesSlides/notesSlide14.xml" ContentType="application/vnd.openxmlformats-officedocument.presentationml.notesSlide+xml"/>
  <Override PartName="/ppt/comments/modernComment_C70_C19EACDF.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modernComment_C26_A00872B7.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6.xml" ContentType="application/vnd.openxmlformats-officedocument.presentationml.notesSlide+xml"/>
  <Override PartName="/ppt/comments/modernComment_C5C_8143CF5C.xml" ContentType="application/vnd.ms-powerpoint.comments+xml"/>
  <Override PartName="/ppt/tags/tag2.xml" ContentType="application/vnd.openxmlformats-officedocument.presentationml.tags+xml"/>
  <Override PartName="/ppt/comments/modernComment_C30_ABF897CF.xml" ContentType="application/vnd.ms-powerpoint.comment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comments/modernComment_C31_613E283F.xml" ContentType="application/vnd.ms-powerpoint.comments+xml"/>
  <Override PartName="/ppt/tags/tag5.xml" ContentType="application/vnd.openxmlformats-officedocument.presentationml.tags+xml"/>
  <Override PartName="/ppt/notesSlides/notesSlide19.xml" ContentType="application/vnd.openxmlformats-officedocument.presentationml.notesSlide+xml"/>
  <Override PartName="/ppt/comments/modernComment_C17_4082631D.xml" ContentType="application/vnd.ms-powerpoint.comments+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95" r:id="rId5"/>
    <p:sldMasterId id="2147483710" r:id="rId6"/>
    <p:sldMasterId id="2147483697" r:id="rId7"/>
  </p:sldMasterIdLst>
  <p:notesMasterIdLst>
    <p:notesMasterId r:id="rId55"/>
  </p:notesMasterIdLst>
  <p:handoutMasterIdLst>
    <p:handoutMasterId r:id="rId56"/>
  </p:handoutMasterIdLst>
  <p:sldIdLst>
    <p:sldId id="280" r:id="rId8"/>
    <p:sldId id="306" r:id="rId9"/>
    <p:sldId id="3192" r:id="rId10"/>
    <p:sldId id="3122" r:id="rId11"/>
    <p:sldId id="3159" r:id="rId12"/>
    <p:sldId id="3160" r:id="rId13"/>
    <p:sldId id="3193" r:id="rId14"/>
    <p:sldId id="3171" r:id="rId15"/>
    <p:sldId id="3176" r:id="rId16"/>
    <p:sldId id="3177" r:id="rId17"/>
    <p:sldId id="3196" r:id="rId18"/>
    <p:sldId id="3197" r:id="rId19"/>
    <p:sldId id="305" r:id="rId20"/>
    <p:sldId id="3194" r:id="rId21"/>
    <p:sldId id="3198" r:id="rId22"/>
    <p:sldId id="3199" r:id="rId23"/>
    <p:sldId id="3151" r:id="rId24"/>
    <p:sldId id="3187" r:id="rId25"/>
    <p:sldId id="3188" r:id="rId26"/>
    <p:sldId id="3200" r:id="rId27"/>
    <p:sldId id="3154" r:id="rId28"/>
    <p:sldId id="3090" r:id="rId29"/>
    <p:sldId id="3108" r:id="rId30"/>
    <p:sldId id="3205" r:id="rId31"/>
    <p:sldId id="303" r:id="rId32"/>
    <p:sldId id="317" r:id="rId33"/>
    <p:sldId id="3191" r:id="rId34"/>
    <p:sldId id="3183" r:id="rId35"/>
    <p:sldId id="3184" r:id="rId36"/>
    <p:sldId id="3110" r:id="rId37"/>
    <p:sldId id="3186" r:id="rId38"/>
    <p:sldId id="3164" r:id="rId39"/>
    <p:sldId id="3120" r:id="rId40"/>
    <p:sldId id="3093" r:id="rId41"/>
    <p:sldId id="3169" r:id="rId42"/>
    <p:sldId id="3028" r:id="rId43"/>
    <p:sldId id="3097" r:id="rId44"/>
    <p:sldId id="3102" r:id="rId45"/>
    <p:sldId id="3098" r:id="rId46"/>
    <p:sldId id="3099" r:id="rId47"/>
    <p:sldId id="3080" r:id="rId48"/>
    <p:sldId id="3100" r:id="rId49"/>
    <p:sldId id="3101" r:id="rId50"/>
    <p:sldId id="3203" r:id="rId51"/>
    <p:sldId id="3121" r:id="rId52"/>
    <p:sldId id="3095" r:id="rId53"/>
    <p:sldId id="282" r:id="rId5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B5C"/>
    <a:srgbClr val="78777A"/>
    <a:srgbClr val="B5D6EF"/>
    <a:srgbClr val="1491D4"/>
    <a:srgbClr val="4AABE2"/>
    <a:srgbClr val="1A90D3"/>
    <a:srgbClr val="4D4949"/>
    <a:srgbClr val="80CCD1"/>
    <a:srgbClr val="1A3C5D"/>
    <a:srgbClr val="FDC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7378DA-1C20-4723-B606-7B3115552851}" v="2" dt="2024-05-13T19:37:06.243"/>
    <p1510:client id="{4AA10487-27A7-4DC6-9B40-FB2DFD5BF501}" v="17" dt="2024-05-13T20:41:17.715"/>
    <p1510:client id="{59A59ECE-B0DF-DE4F-B5D9-D53910C5A1F5}" v="2" dt="2024-05-14T12:48:08.694"/>
    <p1510:client id="{EC55D87C-23FC-92F7-6073-3CC8A9C9ECE0}" v="446" dt="2024-05-13T20:03:00.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89520" autoAdjust="0"/>
  </p:normalViewPr>
  <p:slideViewPr>
    <p:cSldViewPr snapToGrid="0">
      <p:cViewPr varScale="1">
        <p:scale>
          <a:sx n="195" d="100"/>
          <a:sy n="195" d="100"/>
        </p:scale>
        <p:origin x="5008" y="160"/>
      </p:cViewPr>
      <p:guideLst/>
    </p:cSldViewPr>
  </p:slideViewPr>
  <p:outlineViewPr>
    <p:cViewPr>
      <p:scale>
        <a:sx n="33" d="100"/>
        <a:sy n="33" d="100"/>
      </p:scale>
      <p:origin x="0" y="-2287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28281747398421E-2"/>
          <c:y val="4.6242184655377425E-2"/>
          <c:w val="0.97593148346310288"/>
          <c:h val="0.82913897458544694"/>
        </c:manualLayout>
      </c:layout>
      <c:barChart>
        <c:barDir val="col"/>
        <c:grouping val="clustered"/>
        <c:varyColors val="0"/>
        <c:ser>
          <c:idx val="0"/>
          <c:order val="0"/>
          <c:tx>
            <c:strRef>
              <c:f>Sheet1!$B$1</c:f>
              <c:strCache>
                <c:ptCount val="1"/>
                <c:pt idx="0">
                  <c:v>Net Revenue</c:v>
                </c:pt>
              </c:strCache>
            </c:strRef>
          </c:tx>
          <c:spPr>
            <a:solidFill>
              <a:srgbClr val="1A3B5D"/>
            </a:solidFill>
            <a:ln>
              <a:solidFill>
                <a:schemeClr val="bg1"/>
              </a:solidFill>
            </a:ln>
            <a:effectLst/>
          </c:spPr>
          <c:invertIfNegative val="0"/>
          <c:dPt>
            <c:idx val="2"/>
            <c:invertIfNegative val="0"/>
            <c:bubble3D val="0"/>
            <c:spPr>
              <a:solidFill>
                <a:srgbClr val="1A3B5D"/>
              </a:solidFill>
              <a:ln>
                <a:solidFill>
                  <a:schemeClr val="bg1"/>
                </a:solidFill>
              </a:ln>
              <a:effectLst/>
            </c:spPr>
            <c:extLst>
              <c:ext xmlns:c16="http://schemas.microsoft.com/office/drawing/2014/chart" uri="{C3380CC4-5D6E-409C-BE32-E72D297353CC}">
                <c16:uniqueId val="{00000001-BEEE-4730-AA20-E4839D0651F0}"/>
              </c:ext>
            </c:extLst>
          </c:dPt>
          <c:dPt>
            <c:idx val="3"/>
            <c:invertIfNegative val="0"/>
            <c:bubble3D val="0"/>
            <c:spPr>
              <a:solidFill>
                <a:srgbClr val="1A3B5D"/>
              </a:solidFill>
              <a:ln>
                <a:solidFill>
                  <a:schemeClr val="bg1"/>
                </a:solidFill>
              </a:ln>
              <a:effectLst/>
            </c:spPr>
            <c:extLst>
              <c:ext xmlns:c16="http://schemas.microsoft.com/office/drawing/2014/chart" uri="{C3380CC4-5D6E-409C-BE32-E72D297353CC}">
                <c16:uniqueId val="{00000003-BEEE-4730-AA20-E4839D0651F0}"/>
              </c:ext>
            </c:extLst>
          </c:dPt>
          <c:dPt>
            <c:idx val="4"/>
            <c:invertIfNegative val="0"/>
            <c:bubble3D val="0"/>
            <c:spPr>
              <a:solidFill>
                <a:srgbClr val="1A3B5D"/>
              </a:solidFill>
              <a:ln>
                <a:solidFill>
                  <a:schemeClr val="bg1"/>
                </a:solidFill>
              </a:ln>
              <a:effectLst/>
            </c:spPr>
            <c:extLst>
              <c:ext xmlns:c16="http://schemas.microsoft.com/office/drawing/2014/chart" uri="{C3380CC4-5D6E-409C-BE32-E72D297353CC}">
                <c16:uniqueId val="{00000005-BEEE-4730-AA20-E4839D0651F0}"/>
              </c:ext>
            </c:extLst>
          </c:dPt>
          <c:dPt>
            <c:idx val="5"/>
            <c:invertIfNegative val="0"/>
            <c:bubble3D val="0"/>
            <c:spPr>
              <a:solidFill>
                <a:srgbClr val="1A3B5D"/>
              </a:solidFill>
              <a:ln>
                <a:solidFill>
                  <a:schemeClr val="bg1"/>
                </a:solidFill>
              </a:ln>
              <a:effectLst/>
            </c:spPr>
            <c:extLst>
              <c:ext xmlns:c16="http://schemas.microsoft.com/office/drawing/2014/chart" uri="{C3380CC4-5D6E-409C-BE32-E72D297353CC}">
                <c16:uniqueId val="{00000007-BEEE-4730-AA20-E4839D0651F0}"/>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Cumulative Pre-F2022</c:v>
                </c:pt>
                <c:pt idx="1">
                  <c:v>F2022</c:v>
                </c:pt>
                <c:pt idx="2">
                  <c:v>F2023</c:v>
                </c:pt>
              </c:strCache>
            </c:strRef>
          </c:cat>
          <c:val>
            <c:numRef>
              <c:f>Sheet1!$B$2:$B$4</c:f>
              <c:numCache>
                <c:formatCode>#,##0.00</c:formatCode>
                <c:ptCount val="3"/>
                <c:pt idx="0">
                  <c:v>3.7709999999999999</c:v>
                </c:pt>
                <c:pt idx="1">
                  <c:v>15.138</c:v>
                </c:pt>
                <c:pt idx="2" formatCode="0.00%">
                  <c:v>18.89</c:v>
                </c:pt>
              </c:numCache>
            </c:numRef>
          </c:val>
          <c:extLst>
            <c:ext xmlns:c16="http://schemas.microsoft.com/office/drawing/2014/chart" uri="{C3380CC4-5D6E-409C-BE32-E72D297353CC}">
              <c16:uniqueId val="{00000008-BEEE-4730-AA20-E4839D0651F0}"/>
            </c:ext>
          </c:extLst>
        </c:ser>
        <c:dLbls>
          <c:dLblPos val="outEnd"/>
          <c:showLegendKey val="0"/>
          <c:showVal val="1"/>
          <c:showCatName val="0"/>
          <c:showSerName val="0"/>
          <c:showPercent val="0"/>
          <c:showBubbleSize val="0"/>
        </c:dLbls>
        <c:gapWidth val="103"/>
        <c:overlap val="-27"/>
        <c:axId val="1274890687"/>
        <c:axId val="1274889439"/>
      </c:barChart>
      <c:catAx>
        <c:axId val="1274890687"/>
        <c:scaling>
          <c:orientation val="minMax"/>
        </c:scaling>
        <c:delete val="0"/>
        <c:axPos val="b"/>
        <c:numFmt formatCode="General" sourceLinked="1"/>
        <c:majorTickMark val="none"/>
        <c:minorTickMark val="none"/>
        <c:tickLblPos val="nextTo"/>
        <c:spPr>
          <a:noFill/>
          <a:ln w="19050" cap="flat" cmpd="sng" algn="ctr">
            <a:solidFill>
              <a:srgbClr val="0E3859"/>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1274889439"/>
        <c:crosses val="autoZero"/>
        <c:auto val="1"/>
        <c:lblAlgn val="ctr"/>
        <c:lblOffset val="100"/>
        <c:tickLblSkip val="1"/>
        <c:noMultiLvlLbl val="0"/>
      </c:catAx>
      <c:valAx>
        <c:axId val="1274889439"/>
        <c:scaling>
          <c:orientation val="minMax"/>
          <c:min val="2.0000000000000004E-2"/>
        </c:scaling>
        <c:delete val="1"/>
        <c:axPos val="l"/>
        <c:numFmt formatCode="#,##0.00" sourceLinked="1"/>
        <c:majorTickMark val="out"/>
        <c:minorTickMark val="none"/>
        <c:tickLblPos val="nextTo"/>
        <c:crossAx val="1274890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28281747398421E-2"/>
          <c:y val="4.6242184655377425E-2"/>
          <c:w val="0.97593148346310288"/>
          <c:h val="0.82913897458544694"/>
        </c:manualLayout>
      </c:layout>
      <c:barChart>
        <c:barDir val="col"/>
        <c:grouping val="clustered"/>
        <c:varyColors val="0"/>
        <c:ser>
          <c:idx val="0"/>
          <c:order val="0"/>
          <c:tx>
            <c:strRef>
              <c:f>Sheet1!$B$1</c:f>
              <c:strCache>
                <c:ptCount val="1"/>
                <c:pt idx="0">
                  <c:v>Net Revenue</c:v>
                </c:pt>
              </c:strCache>
            </c:strRef>
          </c:tx>
          <c:spPr>
            <a:solidFill>
              <a:srgbClr val="A3C9E1"/>
            </a:solidFill>
            <a:ln>
              <a:solidFill>
                <a:schemeClr val="bg1"/>
              </a:solid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Sheet1!$A$11:$A$14</c:f>
              <c:strCache>
                <c:ptCount val="4"/>
                <c:pt idx="0">
                  <c:v>Q3 F23</c:v>
                </c:pt>
                <c:pt idx="1">
                  <c:v>Q4 F23</c:v>
                </c:pt>
                <c:pt idx="2">
                  <c:v>Q1 F24</c:v>
                </c:pt>
                <c:pt idx="3">
                  <c:v>Q2 F24</c:v>
                </c:pt>
              </c:strCache>
            </c:strRef>
          </c:cat>
          <c:val>
            <c:numRef>
              <c:f>Sheet1!$B$11:$B$14</c:f>
              <c:numCache>
                <c:formatCode>0.00</c:formatCode>
                <c:ptCount val="4"/>
                <c:pt idx="0">
                  <c:v>32.799999999999997</c:v>
                </c:pt>
                <c:pt idx="1">
                  <c:v>34.5</c:v>
                </c:pt>
                <c:pt idx="2">
                  <c:v>36.5</c:v>
                </c:pt>
                <c:pt idx="3">
                  <c:v>37.6</c:v>
                </c:pt>
              </c:numCache>
            </c:numRef>
          </c:val>
          <c:extLst>
            <c:ext xmlns:c16="http://schemas.microsoft.com/office/drawing/2014/chart" uri="{C3380CC4-5D6E-409C-BE32-E72D297353CC}">
              <c16:uniqueId val="{00000008-287F-4D82-925E-C29626E1D1EB}"/>
            </c:ext>
          </c:extLst>
        </c:ser>
        <c:ser>
          <c:idx val="1"/>
          <c:order val="1"/>
          <c:tx>
            <c:strRef>
              <c:f>Sheet1!$C$1</c:f>
              <c:strCache>
                <c:ptCount val="1"/>
                <c:pt idx="0">
                  <c:v>Gross Revenue</c:v>
                </c:pt>
              </c:strCache>
            </c:strRef>
          </c:tx>
          <c:spPr>
            <a:solidFill>
              <a:srgbClr val="0E3859"/>
            </a:solidFill>
            <a:ln>
              <a:solidFill>
                <a:schemeClr val="bg1"/>
              </a:solid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Sheet1!$A$11:$A$14</c:f>
              <c:strCache>
                <c:ptCount val="4"/>
                <c:pt idx="0">
                  <c:v>Q3 F23</c:v>
                </c:pt>
                <c:pt idx="1">
                  <c:v>Q4 F23</c:v>
                </c:pt>
                <c:pt idx="2">
                  <c:v>Q1 F24</c:v>
                </c:pt>
                <c:pt idx="3">
                  <c:v>Q2 F24</c:v>
                </c:pt>
              </c:strCache>
            </c:strRef>
          </c:cat>
          <c:val>
            <c:numRef>
              <c:f>Sheet1!$C$11:$C$14</c:f>
              <c:numCache>
                <c:formatCode>0.00</c:formatCode>
                <c:ptCount val="4"/>
                <c:pt idx="0">
                  <c:v>48.4</c:v>
                </c:pt>
                <c:pt idx="1">
                  <c:v>53.6</c:v>
                </c:pt>
                <c:pt idx="2">
                  <c:v>56.3</c:v>
                </c:pt>
                <c:pt idx="3">
                  <c:v>57.4</c:v>
                </c:pt>
              </c:numCache>
            </c:numRef>
          </c:val>
          <c:extLst>
            <c:ext xmlns:c16="http://schemas.microsoft.com/office/drawing/2014/chart" uri="{C3380CC4-5D6E-409C-BE32-E72D297353CC}">
              <c16:uniqueId val="{00000009-287F-4D82-925E-C29626E1D1EB}"/>
            </c:ext>
          </c:extLst>
        </c:ser>
        <c:dLbls>
          <c:dLblPos val="outEnd"/>
          <c:showLegendKey val="0"/>
          <c:showVal val="1"/>
          <c:showCatName val="0"/>
          <c:showSerName val="0"/>
          <c:showPercent val="0"/>
          <c:showBubbleSize val="0"/>
        </c:dLbls>
        <c:gapWidth val="100"/>
        <c:overlap val="-27"/>
        <c:axId val="1274890687"/>
        <c:axId val="1274889439"/>
      </c:barChart>
      <c:catAx>
        <c:axId val="1274890687"/>
        <c:scaling>
          <c:orientation val="minMax"/>
        </c:scaling>
        <c:delete val="0"/>
        <c:axPos val="b"/>
        <c:numFmt formatCode="General" sourceLinked="1"/>
        <c:majorTickMark val="none"/>
        <c:minorTickMark val="none"/>
        <c:tickLblPos val="nextTo"/>
        <c:spPr>
          <a:noFill/>
          <a:ln w="19050" cap="flat" cmpd="sng" algn="ctr">
            <a:solidFill>
              <a:srgbClr val="0E3859"/>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1274889439"/>
        <c:crosses val="autoZero"/>
        <c:auto val="1"/>
        <c:lblAlgn val="ctr"/>
        <c:lblOffset val="100"/>
        <c:tickLblSkip val="1"/>
        <c:noMultiLvlLbl val="0"/>
      </c:catAx>
      <c:valAx>
        <c:axId val="1274889439"/>
        <c:scaling>
          <c:orientation val="minMax"/>
        </c:scaling>
        <c:delete val="1"/>
        <c:axPos val="l"/>
        <c:numFmt formatCode="0.00" sourceLinked="1"/>
        <c:majorTickMark val="out"/>
        <c:minorTickMark val="none"/>
        <c:tickLblPos val="nextTo"/>
        <c:crossAx val="1274890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17658942071338E-3"/>
          <c:y val="5.344437719020001E-2"/>
          <c:w val="0.97593148346310288"/>
          <c:h val="0.82913897458544694"/>
        </c:manualLayout>
      </c:layout>
      <c:barChart>
        <c:barDir val="col"/>
        <c:grouping val="clustered"/>
        <c:varyColors val="0"/>
        <c:ser>
          <c:idx val="0"/>
          <c:order val="0"/>
          <c:tx>
            <c:strRef>
              <c:f>Sheet1!$B$1</c:f>
              <c:strCache>
                <c:ptCount val="1"/>
                <c:pt idx="0">
                  <c:v>Adjusted Gross Margin</c:v>
                </c:pt>
              </c:strCache>
            </c:strRef>
          </c:tx>
          <c:spPr>
            <a:solidFill>
              <a:srgbClr val="1A3B5D"/>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Sheet1!$A$11:$A$14</c:f>
              <c:strCache>
                <c:ptCount val="4"/>
                <c:pt idx="0">
                  <c:v>Q3 F23</c:v>
                </c:pt>
                <c:pt idx="1">
                  <c:v>Q4 F23</c:v>
                </c:pt>
                <c:pt idx="2">
                  <c:v>Q1 F24</c:v>
                </c:pt>
                <c:pt idx="3">
                  <c:v>Q2 F24</c:v>
                </c:pt>
              </c:strCache>
            </c:strRef>
          </c:cat>
          <c:val>
            <c:numRef>
              <c:f>Sheet1!$B$11:$B$14</c:f>
              <c:numCache>
                <c:formatCode>0.00</c:formatCode>
                <c:ptCount val="4"/>
                <c:pt idx="0">
                  <c:v>6.1</c:v>
                </c:pt>
                <c:pt idx="1">
                  <c:v>5.9</c:v>
                </c:pt>
                <c:pt idx="2">
                  <c:v>11.2</c:v>
                </c:pt>
                <c:pt idx="3">
                  <c:v>11.7</c:v>
                </c:pt>
              </c:numCache>
            </c:numRef>
          </c:val>
          <c:extLst>
            <c:ext xmlns:c16="http://schemas.microsoft.com/office/drawing/2014/chart" uri="{C3380CC4-5D6E-409C-BE32-E72D297353CC}">
              <c16:uniqueId val="{00000000-C0E9-4892-86B1-6187A7BC1F63}"/>
            </c:ext>
          </c:extLst>
        </c:ser>
        <c:dLbls>
          <c:showLegendKey val="0"/>
          <c:showVal val="0"/>
          <c:showCatName val="0"/>
          <c:showSerName val="0"/>
          <c:showPercent val="0"/>
          <c:showBubbleSize val="0"/>
        </c:dLbls>
        <c:gapWidth val="100"/>
        <c:axId val="1274890687"/>
        <c:axId val="1274889439"/>
      </c:barChart>
      <c:lineChart>
        <c:grouping val="stacked"/>
        <c:varyColors val="0"/>
        <c:ser>
          <c:idx val="1"/>
          <c:order val="1"/>
          <c:tx>
            <c:strRef>
              <c:f>Sheet1!$C$1</c:f>
              <c:strCache>
                <c:ptCount val="1"/>
                <c:pt idx="0">
                  <c:v>Margin Rate</c:v>
                </c:pt>
              </c:strCache>
            </c:strRef>
          </c:tx>
          <c:spPr>
            <a:ln w="28575" cap="rnd">
              <a:solidFill>
                <a:srgbClr val="F0B143"/>
              </a:solidFill>
              <a:round/>
            </a:ln>
            <a:effectLst/>
          </c:spPr>
          <c:marker>
            <c:symbol val="circle"/>
            <c:size val="5"/>
            <c:spPr>
              <a:noFill/>
              <a:ln w="9525">
                <a:solidFill>
                  <a:schemeClr val="accent2"/>
                </a:solidFill>
              </a:ln>
              <a:effectLst/>
            </c:spPr>
          </c:marker>
          <c:dLbls>
            <c:dLbl>
              <c:idx val="0"/>
              <c:layout>
                <c:manualLayout>
                  <c:x val="-2.4346926676958008E-2"/>
                  <c:y val="4.0812530410911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65-410C-A761-0C71D42ABB0E}"/>
                </c:ext>
              </c:extLst>
            </c:dLbl>
            <c:dLbl>
              <c:idx val="1"/>
              <c:layout>
                <c:manualLayout>
                  <c:x val="-3.2939959621766823E-2"/>
                  <c:y val="3.1209582078932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265-410C-A761-0C71D42ABB0E}"/>
                </c:ext>
              </c:extLst>
            </c:dLbl>
            <c:dLbl>
              <c:idx val="2"/>
              <c:layout>
                <c:manualLayout>
                  <c:x val="-2.4346926676957904E-2"/>
                  <c:y val="4.5614004576901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65-410C-A761-0C71D42ABB0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Sheet1!$A$11:$A$14</c:f>
              <c:strCache>
                <c:ptCount val="4"/>
                <c:pt idx="0">
                  <c:v>Q3 F23</c:v>
                </c:pt>
                <c:pt idx="1">
                  <c:v>Q4 F23</c:v>
                </c:pt>
                <c:pt idx="2">
                  <c:v>Q1 F24</c:v>
                </c:pt>
                <c:pt idx="3">
                  <c:v>Q2 F24</c:v>
                </c:pt>
              </c:strCache>
            </c:strRef>
          </c:cat>
          <c:val>
            <c:numRef>
              <c:f>Sheet1!$C$11:$C$14</c:f>
              <c:numCache>
                <c:formatCode>0.00</c:formatCode>
                <c:ptCount val="4"/>
                <c:pt idx="0">
                  <c:v>0.19</c:v>
                </c:pt>
                <c:pt idx="1">
                  <c:v>0.17</c:v>
                </c:pt>
                <c:pt idx="2">
                  <c:v>0.31</c:v>
                </c:pt>
                <c:pt idx="3">
                  <c:v>0.31</c:v>
                </c:pt>
              </c:numCache>
            </c:numRef>
          </c:val>
          <c:smooth val="0"/>
          <c:extLst>
            <c:ext xmlns:c16="http://schemas.microsoft.com/office/drawing/2014/chart" uri="{C3380CC4-5D6E-409C-BE32-E72D297353CC}">
              <c16:uniqueId val="{00000000-C888-4F73-99F1-E149AB8C5E8B}"/>
            </c:ext>
          </c:extLst>
        </c:ser>
        <c:dLbls>
          <c:showLegendKey val="0"/>
          <c:showVal val="0"/>
          <c:showCatName val="0"/>
          <c:showSerName val="0"/>
          <c:showPercent val="0"/>
          <c:showBubbleSize val="0"/>
        </c:dLbls>
        <c:marker val="1"/>
        <c:smooth val="0"/>
        <c:axId val="994576175"/>
        <c:axId val="831880863"/>
      </c:lineChart>
      <c:catAx>
        <c:axId val="1274890687"/>
        <c:scaling>
          <c:orientation val="minMax"/>
        </c:scaling>
        <c:delete val="0"/>
        <c:axPos val="b"/>
        <c:numFmt formatCode="General" sourceLinked="1"/>
        <c:majorTickMark val="none"/>
        <c:minorTickMark val="none"/>
        <c:tickLblPos val="nextTo"/>
        <c:spPr>
          <a:noFill/>
          <a:ln w="19050" cap="flat" cmpd="sng" algn="ctr">
            <a:solidFill>
              <a:srgbClr val="0E3859"/>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1274889439"/>
        <c:crossesAt val="0"/>
        <c:auto val="1"/>
        <c:lblAlgn val="ctr"/>
        <c:lblOffset val="100"/>
        <c:noMultiLvlLbl val="0"/>
      </c:catAx>
      <c:valAx>
        <c:axId val="1274889439"/>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alpha val="0"/>
                  </a:schemeClr>
                </a:solidFill>
                <a:latin typeface="+mn-lt"/>
                <a:ea typeface="+mn-ea"/>
                <a:cs typeface="+mn-cs"/>
              </a:defRPr>
            </a:pPr>
            <a:endParaRPr lang="en-US"/>
          </a:p>
        </c:txPr>
        <c:crossAx val="1274890687"/>
        <c:crosses val="autoZero"/>
        <c:crossBetween val="between"/>
      </c:valAx>
      <c:valAx>
        <c:axId val="831880863"/>
        <c:scaling>
          <c:orientation val="minMax"/>
          <c:max val="0.5"/>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alpha val="0"/>
                  </a:schemeClr>
                </a:solidFill>
                <a:latin typeface="+mn-lt"/>
                <a:ea typeface="+mn-ea"/>
                <a:cs typeface="+mn-cs"/>
              </a:defRPr>
            </a:pPr>
            <a:endParaRPr lang="en-US"/>
          </a:p>
        </c:txPr>
        <c:crossAx val="994576175"/>
        <c:crosses val="max"/>
        <c:crossBetween val="between"/>
      </c:valAx>
      <c:catAx>
        <c:axId val="994576175"/>
        <c:scaling>
          <c:orientation val="minMax"/>
        </c:scaling>
        <c:delete val="1"/>
        <c:axPos val="b"/>
        <c:numFmt formatCode="General" sourceLinked="1"/>
        <c:majorTickMark val="out"/>
        <c:minorTickMark val="none"/>
        <c:tickLblPos val="nextTo"/>
        <c:crossAx val="83188086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28281747398421E-2"/>
          <c:y val="4.6242184655377425E-2"/>
          <c:w val="0.97593148346310288"/>
          <c:h val="0.82913897458544694"/>
        </c:manualLayout>
      </c:layout>
      <c:barChart>
        <c:barDir val="col"/>
        <c:grouping val="clustered"/>
        <c:varyColors val="0"/>
        <c:ser>
          <c:idx val="0"/>
          <c:order val="0"/>
          <c:tx>
            <c:strRef>
              <c:f>Sheet1!$B$1</c:f>
              <c:strCache>
                <c:ptCount val="1"/>
                <c:pt idx="0">
                  <c:v>Adjusted Gross Margin</c:v>
                </c:pt>
              </c:strCache>
            </c:strRef>
          </c:tx>
          <c:spPr>
            <a:solidFill>
              <a:srgbClr val="1A3C5D"/>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Sheet1!$A$11:$A$14</c:f>
              <c:strCache>
                <c:ptCount val="4"/>
                <c:pt idx="0">
                  <c:v>Q3 F23</c:v>
                </c:pt>
                <c:pt idx="1">
                  <c:v>Q4 F23</c:v>
                </c:pt>
                <c:pt idx="2">
                  <c:v>Q1 F24</c:v>
                </c:pt>
                <c:pt idx="3">
                  <c:v>Q2 F24</c:v>
                </c:pt>
              </c:strCache>
            </c:strRef>
          </c:cat>
          <c:val>
            <c:numRef>
              <c:f>Sheet1!$B$11:$B$14</c:f>
              <c:numCache>
                <c:formatCode>0.00</c:formatCode>
                <c:ptCount val="4"/>
                <c:pt idx="0">
                  <c:v>-2.9</c:v>
                </c:pt>
                <c:pt idx="1">
                  <c:v>-1.8</c:v>
                </c:pt>
                <c:pt idx="2">
                  <c:v>0.14000000000000001</c:v>
                </c:pt>
                <c:pt idx="3">
                  <c:v>-1</c:v>
                </c:pt>
              </c:numCache>
            </c:numRef>
          </c:val>
          <c:extLst>
            <c:ext xmlns:c16="http://schemas.microsoft.com/office/drawing/2014/chart" uri="{C3380CC4-5D6E-409C-BE32-E72D297353CC}">
              <c16:uniqueId val="{00000000-1A1E-4635-B939-9CC17A6E1352}"/>
            </c:ext>
          </c:extLst>
        </c:ser>
        <c:dLbls>
          <c:dLblPos val="outEnd"/>
          <c:showLegendKey val="0"/>
          <c:showVal val="1"/>
          <c:showCatName val="0"/>
          <c:showSerName val="0"/>
          <c:showPercent val="0"/>
          <c:showBubbleSize val="0"/>
        </c:dLbls>
        <c:gapWidth val="100"/>
        <c:overlap val="-27"/>
        <c:axId val="1274890687"/>
        <c:axId val="1274889439"/>
      </c:barChart>
      <c:catAx>
        <c:axId val="1274890687"/>
        <c:scaling>
          <c:orientation val="minMax"/>
        </c:scaling>
        <c:delete val="0"/>
        <c:axPos val="b"/>
        <c:numFmt formatCode="General" sourceLinked="1"/>
        <c:majorTickMark val="none"/>
        <c:minorTickMark val="none"/>
        <c:tickLblPos val="low"/>
        <c:spPr>
          <a:noFill/>
          <a:ln w="19050" cap="flat" cmpd="sng" algn="ctr">
            <a:solidFill>
              <a:srgbClr val="0E3859"/>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crossAx val="1274889439"/>
        <c:crosses val="autoZero"/>
        <c:auto val="1"/>
        <c:lblAlgn val="ctr"/>
        <c:lblOffset val="100"/>
        <c:tickLblSkip val="1"/>
        <c:noMultiLvlLbl val="0"/>
      </c:catAx>
      <c:valAx>
        <c:axId val="1274889439"/>
        <c:scaling>
          <c:orientation val="minMax"/>
        </c:scaling>
        <c:delete val="1"/>
        <c:axPos val="l"/>
        <c:numFmt formatCode="0.00" sourceLinked="1"/>
        <c:majorTickMark val="out"/>
        <c:minorTickMark val="none"/>
        <c:tickLblPos val="nextTo"/>
        <c:crossAx val="1274890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2_1F7FA9.xml><?xml version="1.0" encoding="utf-8"?>
<p188:cmLst xmlns:a="http://schemas.openxmlformats.org/drawingml/2006/main" xmlns:r="http://schemas.openxmlformats.org/officeDocument/2006/relationships" xmlns:p188="http://schemas.microsoft.com/office/powerpoint/2018/8/main">
  <p188:cm id="{5D4DF890-87CF-4B68-A8E2-D63A4EE5999F}" authorId="{00000000-0000-0000-0000-000000000000}" status="resolved" created="2024-05-10T20:31:19.584">
    <ac:txMkLst xmlns:ac="http://schemas.microsoft.com/office/drawing/2013/main/command">
      <pc:docMk xmlns:pc="http://schemas.microsoft.com/office/powerpoint/2013/main/command"/>
      <pc:sldMk xmlns:pc="http://schemas.microsoft.com/office/powerpoint/2013/main/command" cId="2064297" sldId="306"/>
      <ac:spMk id="11" creationId="{1B7B4029-3C56-0B5D-EAD6-BF1D78BD5B1F}"/>
      <ac:txMk cp="31" len="14">
        <ac:context len="7190" hash="2892087465"/>
      </ac:txMk>
    </ac:txMkLst>
    <p188:pos x="2063046" y="133460"/>
    <p188:replyLst>
      <p188:reply id="{FD68DD32-3CC8-4CAD-B078-D3C27FEBFE4E}" authorId="{00000000-0000-0000-0000-000000000000}" created="2024-05-10T21:39:53.459">
        <p188:txBody>
          <a:bodyPr/>
          <a:lstStyle/>
          <a:p>
            <a:r>
              <a:rPr lang="en-CA"/>
              <a:t>[Mention was removed] this has always been the last day of the fiscal quarter. Can you confirm that is the convention? </a:t>
            </a:r>
          </a:p>
        </p188:txBody>
      </p188:reply>
      <p188:reply id="{7DEB3B4E-C393-49A4-85DE-F12A2DEE1775}" authorId="{00000000-0000-0000-0000-000000000000}" created="2024-05-13T11:28:24.205">
        <p188:txBody>
          <a:bodyPr/>
          <a:lstStyle/>
          <a:p>
            <a:r>
              <a:rPr lang="en-US"/>
              <a:t>Confirmed, this should be the last day of the quarter.</a:t>
            </a:r>
          </a:p>
        </p188:txBody>
      </p188:reply>
    </p188:replyLst>
    <p188:txBody>
      <a:bodyPr/>
      <a:lstStyle/>
      <a:p>
        <a:r>
          <a:rPr lang="en-CA"/>
          <a:t>[Mention was removed] check with Helen if this should say May 10th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17_4082631D.xml><?xml version="1.0" encoding="utf-8"?>
<p188:cmLst xmlns:a="http://schemas.openxmlformats.org/drawingml/2006/main" xmlns:r="http://schemas.openxmlformats.org/officeDocument/2006/relationships" xmlns:p188="http://schemas.microsoft.com/office/powerpoint/2018/8/main">
  <p188:cm id="{BC97976F-05D0-4307-90C9-E685A3E3B973}" authorId="{00000000-0000-0000-0000-000000000000}" created="2024-05-01T16:56:31.012">
    <pc:sldMkLst xmlns:pc="http://schemas.microsoft.com/office/powerpoint/2013/main/command">
      <pc:docMk/>
      <pc:sldMk cId="1082286877" sldId="3095"/>
    </pc:sldMkLst>
    <p188:txBody>
      <a:bodyPr/>
      <a:lstStyle/>
      <a:p>
        <a:r>
          <a:rPr lang="en-US"/>
          <a:t>to be updated</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26_A00872B7.xml><?xml version="1.0" encoding="utf-8"?>
<p188:cmLst xmlns:a="http://schemas.openxmlformats.org/drawingml/2006/main" xmlns:r="http://schemas.openxmlformats.org/officeDocument/2006/relationships" xmlns:p188="http://schemas.microsoft.com/office/powerpoint/2018/8/main">
  <p188:cm id="{E24B232B-DD8F-4B22-956F-902CE52C97B9}" authorId="{00000000-0000-0000-0000-000000000000}" created="2024-02-09T18:53:40.165">
    <ac:deMkLst xmlns:ac="http://schemas.microsoft.com/office/drawing/2013/main/command">
      <pc:docMk xmlns:pc="http://schemas.microsoft.com/office/powerpoint/2013/main/command"/>
      <pc:sldMk xmlns:pc="http://schemas.microsoft.com/office/powerpoint/2013/main/command" cId="2684908215" sldId="3110"/>
      <ac:graphicFrameMk id="4" creationId="{96AD53C9-070A-3D54-5233-6349E3FC9CC3}"/>
    </ac:deMkLst>
    <p188:txBody>
      <a:bodyPr/>
      <a:lstStyle/>
      <a:p>
        <a:r>
          <a:rPr lang="en-CA"/>
          <a:t>Add % for first 2 Q's </a:t>
        </a:r>
      </a:p>
    </p188:txBody>
    <p188:extLst>
      <p:ext xmlns:p="http://schemas.openxmlformats.org/presentationml/2006/main" uri="{5BB2D875-25FF-4072-B9AC-8F64D62656EB}">
        <p228:taskDetails xmlns:p228="http://schemas.microsoft.com/office/powerpoint/2022/08/main">
          <p228:history/>
        </p228:taskDetails>
      </p:ext>
    </p188:extLst>
  </p188:cm>
  <p188:cm id="{2E984F04-41C9-4FF5-A620-F084427E3DD8}" authorId="{00000000-0000-0000-0000-000000000000}" created="2024-02-09T18:54:39.607">
    <ac:deMkLst xmlns:ac="http://schemas.microsoft.com/office/drawing/2013/main/command">
      <pc:docMk xmlns:pc="http://schemas.microsoft.com/office/powerpoint/2013/main/command"/>
      <pc:sldMk xmlns:pc="http://schemas.microsoft.com/office/powerpoint/2013/main/command" cId="2684908215" sldId="3110"/>
      <ac:graphicFrameMk id="4" creationId="{96AD53C9-070A-3D54-5233-6349E3FC9CC3}"/>
    </ac:deMkLst>
    <p188:replyLst>
      <p188:reply id="{C3113BD8-259D-4C73-BAFA-078A6F685785}" authorId="{00000000-0000-0000-0000-000000000000}" created="2024-02-11T21:29:18.490">
        <p188:txBody>
          <a:bodyPr/>
          <a:lstStyle/>
          <a:p>
            <a:r>
              <a:rPr lang="en-CA"/>
              <a:t>[Mention was removed] not sure I like this as much as the original. Pasting the original after this for comparison. What do you think? </a:t>
            </a:r>
          </a:p>
        </p188:txBody>
      </p188:reply>
      <p188:reply id="{CEEE90CE-4FD9-465C-A8DF-A3FC5202099C}" authorId="{00000000-0000-0000-0000-000000000000}" created="2024-02-12T02:21:11.039">
        <p188:txBody>
          <a:bodyPr/>
          <a:lstStyle/>
          <a:p>
            <a:r>
              <a:rPr lang="en-CA"/>
              <a:t>[Mention was removed] I actually like it, it shows the margin improvement. My only suggestion from a format perspective is to actually delete the axis so it looks more like before but keep the line</a:t>
            </a:r>
          </a:p>
        </p188:txBody>
      </p188:reply>
    </p188:replyLst>
    <p188:txBody>
      <a:bodyPr/>
      <a:lstStyle/>
      <a:p>
        <a:r>
          <a:rPr lang="en-CA"/>
          <a:t>Add line for %s</a:t>
        </a:r>
      </a:p>
    </p188:txBody>
    <p188:extLst>
      <p:ext xmlns:p="http://schemas.openxmlformats.org/presentationml/2006/main" uri="{5BB2D875-25FF-4072-B9AC-8F64D62656EB}">
        <p228:taskDetails xmlns:p228="http://schemas.microsoft.com/office/powerpoint/2022/08/main">
          <p228:history/>
        </p228:taskDetails>
      </p:ext>
    </p188:extLst>
  </p188:cm>
  <p188:cm id="{EC498D2D-3805-44D8-9D55-A2DE37A5E423}" authorId="{00000000-0000-0000-0000-000000000000}" created="2024-02-10T17:08:47.034">
    <pc:sldMkLst xmlns:pc="http://schemas.microsoft.com/office/powerpoint/2013/main/command">
      <pc:docMk/>
      <pc:sldMk cId="2684908215" sldId="3110"/>
    </pc:sldMkLst>
    <p188:replyLst>
      <p188:reply id="{582608BE-1049-4C2E-A74A-C4F8BE1BFFD4}" authorId="{00000000-0000-0000-0000-000000000000}" created="2024-02-10T17:22:44.353">
        <p188:txBody>
          <a:bodyPr/>
          <a:lstStyle/>
          <a:p>
            <a:r>
              <a:rPr lang="en-US"/>
              <a:t>nie catch</a:t>
            </a:r>
          </a:p>
        </p188:txBody>
      </p188:reply>
    </p188:replyLst>
    <p188:txBody>
      <a:bodyPr/>
      <a:lstStyle/>
      <a:p>
        <a:r>
          <a:rPr lang="en-US"/>
          <a:t>It should be Q1 F24 instead of Q1 F23 at the end of the chart</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30_ABF897CF.xml><?xml version="1.0" encoding="utf-8"?>
<p188:cmLst xmlns:a="http://schemas.openxmlformats.org/drawingml/2006/main" xmlns:r="http://schemas.openxmlformats.org/officeDocument/2006/relationships" xmlns:p188="http://schemas.microsoft.com/office/powerpoint/2018/8/main">
  <p188:cm id="{0232EB69-8C31-43C4-97B0-976A738E91D1}" authorId="{00000000-0000-0000-0000-000000000000}" created="2024-02-09T20:01:33.681">
    <ac:txMkLst xmlns:ac="http://schemas.microsoft.com/office/drawing/2013/main/command">
      <pc:docMk xmlns:pc="http://schemas.microsoft.com/office/powerpoint/2013/main/command"/>
      <pc:sldMk xmlns:pc="http://schemas.microsoft.com/office/powerpoint/2013/main/command" cId="2885195727" sldId="3120"/>
      <ac:graphicFrameMk id="6" creationId="{BA11AAAE-41A0-D679-2904-2025AD95F15F}"/>
      <ac:tblMk/>
      <ac:tcMk rowId="1383293652" colId="266696613"/>
      <ac:txMk cp="0" len="5">
        <ac:context len="6" hash="2016006870"/>
      </ac:txMk>
    </ac:txMkLst>
    <p188:pos x="7337181" y="3636596"/>
    <p188:txBody>
      <a:bodyPr/>
      <a:lstStyle/>
      <a:p>
        <a:r>
          <a:rPr lang="en-CA"/>
          <a:t>[Mention was removed] check nms</a:t>
        </a:r>
      </a:p>
    </p188:txBody>
    <p188:extLst>
      <p:ext xmlns:p="http://schemas.openxmlformats.org/presentationml/2006/main" uri="{5BB2D875-25FF-4072-B9AC-8F64D62656EB}">
        <p228:taskDetails xmlns:p228="http://schemas.microsoft.com/office/powerpoint/2022/08/main">
          <p228:history/>
        </p228:taskDetails>
      </p:ext>
    </p188:extLst>
  </p188:cm>
  <p188:cm id="{E2F49492-0E3E-481A-AF63-340F770B4350}" authorId="{00000000-0000-0000-0000-000000000000}" created="2024-05-01T16:55:52.636">
    <pc:sldMkLst xmlns:pc="http://schemas.microsoft.com/office/powerpoint/2013/main/command">
      <pc:docMk/>
      <pc:sldMk cId="2885195727" sldId="3120"/>
    </pc:sldMkLst>
    <p188:txBody>
      <a:bodyPr/>
      <a:lstStyle/>
      <a:p>
        <a:r>
          <a:rPr lang="en-US"/>
          <a:t>To be updated</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31_613E283F.xml><?xml version="1.0" encoding="utf-8"?>
<p188:cmLst xmlns:a="http://schemas.openxmlformats.org/drawingml/2006/main" xmlns:r="http://schemas.openxmlformats.org/officeDocument/2006/relationships" xmlns:p188="http://schemas.microsoft.com/office/powerpoint/2018/8/main">
  <p188:cm id="{CB1E33F2-9C0E-4E03-BB93-F77B8FF776C9}" authorId="{00000000-0000-0000-0000-000000000000}" created="2024-05-01T16:56:19.886">
    <pc:sldMkLst xmlns:pc="http://schemas.microsoft.com/office/powerpoint/2013/main/command">
      <pc:docMk/>
      <pc:sldMk cId="1631463487" sldId="3121"/>
    </pc:sldMkLst>
    <p188:txBody>
      <a:bodyPr/>
      <a:lstStyle/>
      <a:p>
        <a:r>
          <a:rPr lang="en-US"/>
          <a:t>to be updated</a:t>
        </a:r>
      </a:p>
    </p188:txBody>
    <p188:extLst>
      <p:ext xmlns:p="http://schemas.openxmlformats.org/presentationml/2006/main" uri="{5BB2D875-25FF-4072-B9AC-8F64D62656EB}">
        <p228:taskDetails xmlns:p228="http://schemas.microsoft.com/office/powerpoint/2022/08/main">
          <p228:history/>
        </p228:taskDetails>
      </p:ext>
    </p188:extLst>
  </p188:cm>
  <p188:cm id="{D4FDFA04-B3F2-453A-BAE9-55494148CE2F}" authorId="{00000000-0000-0000-0000-000000000000}" created="2024-05-13T19:36:13.193">
    <ac:txMkLst xmlns:ac="http://schemas.microsoft.com/office/drawing/2013/main/command">
      <pc:docMk xmlns:pc="http://schemas.microsoft.com/office/powerpoint/2013/main/command"/>
      <pc:sldMk xmlns:pc="http://schemas.microsoft.com/office/powerpoint/2013/main/command" cId="1631463487" sldId="3121"/>
      <ac:graphicFrameMk id="22" creationId="{4B64FB22-998A-0D36-FDE1-A6700E8D6420}"/>
      <ac:tblMk/>
      <ac:tcMk rowId="1223406143" colId="1243988056"/>
      <ac:txMk cp="31" len="25">
        <ac:context len="58" hash="2820654259"/>
      </ac:txMk>
    </ac:txMkLst>
    <p188:pos x="3272404" y="643366"/>
    <p188:txBody>
      <a:bodyPr/>
      <a:lstStyle/>
      <a:p>
        <a:r>
          <a:rPr lang="en-CA"/>
          <a:t>[Mention was removed] can you include restricted cash here please?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57_69D25592.xml><?xml version="1.0" encoding="utf-8"?>
<p188:cmLst xmlns:a="http://schemas.openxmlformats.org/drawingml/2006/main" xmlns:r="http://schemas.openxmlformats.org/officeDocument/2006/relationships" xmlns:p188="http://schemas.microsoft.com/office/powerpoint/2018/8/main">
  <p188:cm id="{607A6F77-ABDD-4FDC-A607-5E961F219594}" authorId="{00000000-0000-0000-0000-000000000000}" created="2024-04-26T17:25:57.699">
    <ac:txMkLst xmlns:ac="http://schemas.microsoft.com/office/drawing/2013/main/command">
      <pc:docMk xmlns:pc="http://schemas.microsoft.com/office/powerpoint/2013/main/command"/>
      <pc:sldMk xmlns:pc="http://schemas.microsoft.com/office/powerpoint/2013/main/command" cId="1775392146" sldId="3159"/>
      <ac:spMk id="2" creationId="{B9EB10DA-B44F-E469-E64D-B02849B50864}"/>
      <ac:txMk cp="360" len="86">
        <ac:context len="603" hash="2888168368"/>
      </ac:txMk>
    </ac:txMkLst>
    <p188:pos x="6319965" y="2650053"/>
    <p188:replyLst>
      <p188:reply id="{64E49669-81B4-4038-93A0-63915C5D6CE1}" authorId="{00000000-0000-0000-0000-000000000000}" created="2024-05-01T14:16:53.447">
        <p188:txBody>
          <a:bodyPr/>
          <a:lstStyle/>
          <a:p>
            <a:r>
              <a:rPr lang="en-CA"/>
              <a:t>Can you confirm? </a:t>
            </a:r>
          </a:p>
        </p188:txBody>
      </p188:reply>
    </p188:replyLst>
    <p188:txBody>
      <a:bodyPr/>
      <a:lstStyle/>
      <a:p>
        <a:r>
          <a:rPr lang="en-CA"/>
          <a:t>This might not be 100% Accurate - we were maybe 3rd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5C_8143CF5C.xml><?xml version="1.0" encoding="utf-8"?>
<p188:cmLst xmlns:a="http://schemas.openxmlformats.org/drawingml/2006/main" xmlns:r="http://schemas.openxmlformats.org/officeDocument/2006/relationships" xmlns:p188="http://schemas.microsoft.com/office/powerpoint/2018/8/main">
  <p188:cm id="{10DB8166-2025-459B-B703-42D9A5D6AA03}" authorId="{00000000-0000-0000-0000-000000000000}" created="2024-05-10T17:31:31.267">
    <ac:txMkLst xmlns:ac="http://schemas.microsoft.com/office/drawing/2013/main/command">
      <pc:docMk xmlns:pc="http://schemas.microsoft.com/office/powerpoint/2013/main/command"/>
      <pc:sldMk xmlns:pc="http://schemas.microsoft.com/office/powerpoint/2013/main/command" cId="2168704860" sldId="3164"/>
      <ac:spMk id="69" creationId="{E65704A1-BB24-CD1D-A91F-1ECFF81D0CA2}"/>
      <ac:txMk cp="5" len="14">
        <ac:context len="429" hash="1811055280"/>
      </ac:txMk>
    </ac:txMkLst>
    <p188:pos x="1962150" y="666750"/>
    <p188:txBody>
      <a:bodyPr/>
      <a:lstStyle/>
      <a:p>
        <a:r>
          <a:rPr lang="en-CA"/>
          <a:t>[Mention was removed] Please confirm if this should be as of March 2024 instead</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70_C19EACDF.xml><?xml version="1.0" encoding="utf-8"?>
<p188:cmLst xmlns:a="http://schemas.openxmlformats.org/drawingml/2006/main" xmlns:r="http://schemas.openxmlformats.org/officeDocument/2006/relationships" xmlns:p188="http://schemas.microsoft.com/office/powerpoint/2018/8/main">
  <p188:cm id="{B38249E9-EA63-428B-AC78-6F814DD4003C}" authorId="{00000000-0000-0000-0000-000000000000}" status="resolved" created="2023-07-05T13:38:43.632">
    <ac:txMkLst xmlns:ac="http://schemas.microsoft.com/office/drawing/2013/main/command">
      <pc:docMk xmlns:pc="http://schemas.microsoft.com/office/powerpoint/2013/main/command"/>
      <pc:sldMk xmlns:pc="http://schemas.microsoft.com/office/powerpoint/2013/main/command" cId="3003269452" sldId="3157"/>
      <ac:spMk id="11" creationId="{640E2B6F-F004-A596-6A00-EA04C9CF9444}"/>
      <ac:txMk cp="0" len="4">
        <ac:context len="5" hash="82447642"/>
      </ac:txMk>
    </ac:txMkLst>
    <p188:pos x="1228436" y="293540"/>
    <p188:txBody>
      <a:bodyPr/>
      <a:lstStyle/>
      <a:p>
        <a:r>
          <a:rPr lang="en-CA"/>
          <a:t>Recommend removing
CQGR</a:t>
        </a:r>
      </a:p>
    </p188:txBody>
    <p188:extLst>
      <p:ext xmlns:p="http://schemas.openxmlformats.org/presentationml/2006/main" uri="{5BB2D875-25FF-4072-B9AC-8F64D62656EB}">
        <p228:taskDetails xmlns:p228="http://schemas.microsoft.com/office/powerpoint/2022/08/main">
          <p228:history/>
        </p228:taskDetails>
      </p:ext>
    </p188:extLst>
  </p188:cm>
  <p188:cm id="{73F98018-22F4-44B9-B877-11317A0A3CCE}" authorId="{00000000-0000-0000-0000-000000000000}" created="2024-02-09T18:56:00.323">
    <ac:deMkLst xmlns:ac="http://schemas.microsoft.com/office/drawing/2013/main/command">
      <pc:docMk xmlns:pc="http://schemas.microsoft.com/office/powerpoint/2013/main/command"/>
      <pc:sldMk xmlns:pc="http://schemas.microsoft.com/office/powerpoint/2013/main/command" cId="3248401631" sldId="3184"/>
      <ac:graphicFrameMk id="3" creationId="{44EB1893-6E34-A867-BB56-474E0660BD9A}"/>
    </ac:deMkLst>
    <p188:txBody>
      <a:bodyPr/>
      <a:lstStyle/>
      <a:p>
        <a:r>
          <a:rPr lang="en-CA"/>
          <a:t>Normalize Q4</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74_BFEBC2B6.xml><?xml version="1.0" encoding="utf-8"?>
<p188:cmLst xmlns:a="http://schemas.openxmlformats.org/drawingml/2006/main" xmlns:r="http://schemas.openxmlformats.org/officeDocument/2006/relationships" xmlns:p188="http://schemas.microsoft.com/office/powerpoint/2018/8/main">
  <p188:cm id="{552E02B5-DEF2-4158-B576-694987034CB0}" authorId="{00000000-0000-0000-0000-000000000000}" status="resolved" created="2024-05-10T17:12:34.847">
    <ac:txMkLst xmlns:ac="http://schemas.microsoft.com/office/drawing/2013/main/command">
      <pc:docMk xmlns:pc="http://schemas.microsoft.com/office/powerpoint/2013/main/command"/>
      <pc:sldMk xmlns:pc="http://schemas.microsoft.com/office/powerpoint/2013/main/command" cId="3219899062" sldId="3188"/>
      <ac:spMk id="4" creationId="{991B3969-76FE-BB5A-E30C-AA9CABA5AFC0}"/>
      <ac:txMk cp="1191" len="23">
        <ac:context len="1219" hash="3229312260"/>
      </ac:txMk>
    </ac:txMkLst>
    <p188:pos x="3914775" y="4143375"/>
    <p188:replyLst>
      <p188:reply id="{05C08C3D-D02C-498A-8641-6E16FDB36F80}" authorId="{00000000-0000-0000-0000-000000000000}" created="2024-05-10T17:34:16.121">
        <p188:txBody>
          <a:bodyPr/>
          <a:lstStyle/>
          <a:p>
            <a:r>
              <a:rPr lang="en-US"/>
              <a:t>Adjust MDA to end of Cal 2024 to be consistent with script. </a:t>
            </a:r>
          </a:p>
        </p188:txBody>
        <p188:extLst>
          <p:ext xmlns:p="http://schemas.openxmlformats.org/presentationml/2006/main" uri="{57CB4572-C831-44C2-8A1C-0ADB6CCDFE69}">
            <p223:reactions xmlns:p223="http://schemas.microsoft.com/office/powerpoint/2022/03/main">
              <p223:rxn type="👍">
                <p223:instance time="2024-05-10T17:44:24.276" authorId="{00000000-0000-0000-0000-000000000000}"/>
              </p223:rxn>
            </p223:reactions>
          </p:ext>
        </p188:extLst>
      </p188:reply>
    </p188:replyLst>
    <p188:txBody>
      <a:bodyPr/>
      <a:lstStyle/>
      <a:p>
        <a:r>
          <a:rPr lang="en-CA"/>
          <a:t>[Mention was removed] MD&amp;A indicates Fiscal 2025, please confirm</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77_80C380AC.xml><?xml version="1.0" encoding="utf-8"?>
<p188:cmLst xmlns:a="http://schemas.openxmlformats.org/drawingml/2006/main" xmlns:r="http://schemas.openxmlformats.org/officeDocument/2006/relationships" xmlns:p188="http://schemas.microsoft.com/office/powerpoint/2018/8/main">
  <p188:cm id="{6C30D306-6C0B-4733-9FF5-26275BEA9E09}" authorId="{00000000-0000-0000-0000-000000000000}" created="2024-05-10T17:23:33.449">
    <ac:txMkLst xmlns:ac="http://schemas.microsoft.com/office/drawing/2013/main/command">
      <pc:docMk xmlns:pc="http://schemas.microsoft.com/office/powerpoint/2013/main/command"/>
      <pc:sldMk xmlns:pc="http://schemas.microsoft.com/office/powerpoint/2013/main/command" cId="2160296108" sldId="3191"/>
      <ac:spMk id="4" creationId="{BD3EA217-C119-BD26-8F1A-A08FCC16BB4F}"/>
      <ac:txMk cp="0" len="38">
        <ac:context len="1936" hash="1984298779"/>
      </ac:txMk>
    </ac:txMkLst>
    <p188:pos x="2562225" y="295275"/>
    <p188:txBody>
      <a:bodyPr/>
      <a:lstStyle/>
      <a:p>
        <a:r>
          <a:rPr lang="en-CA"/>
          <a:t>[Mention was removed] Can we indicate against which period we are calculating this growth (e.g. Q1 F2024 or Q2 F2023)</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7E_351E9A20.xml><?xml version="1.0" encoding="utf-8"?>
<p188:cmLst xmlns:a="http://schemas.openxmlformats.org/drawingml/2006/main" xmlns:r="http://schemas.openxmlformats.org/officeDocument/2006/relationships" xmlns:p188="http://schemas.microsoft.com/office/powerpoint/2018/8/main">
  <p188:cm id="{D7DB1D34-7535-466F-B414-560CD3B7C829}" authorId="{00000000-0000-0000-0000-000000000000}" created="2024-04-26T18:13:35.301">
    <ac:txMkLst xmlns:ac="http://schemas.microsoft.com/office/drawing/2013/main/command">
      <pc:docMk xmlns:pc="http://schemas.microsoft.com/office/powerpoint/2013/main/command"/>
      <pc:sldMk xmlns:pc="http://schemas.microsoft.com/office/powerpoint/2013/main/command" cId="891197984" sldId="3198"/>
      <ac:spMk id="58" creationId="{0FB08AAF-5056-1FD8-ABBB-A47A98A9E628}"/>
      <ac:txMk cp="93" len="3">
        <ac:context len="162" hash="791826375"/>
      </ac:txMk>
    </ac:txMkLst>
    <p188:pos x="2334861" y="1191630"/>
    <p188:txBody>
      <a:bodyPr/>
      <a:lstStyle/>
      <a:p>
        <a:r>
          <a:rPr lang="en-CA"/>
          <a:t>We can claim #1 Hash Seller in the world, as US is only other market and Hash is tiny </a:t>
        </a:r>
      </a:p>
    </p188:txBody>
    <p188:extLst>
      <p:ext xmlns:p="http://schemas.openxmlformats.org/presentationml/2006/main" uri="{5BB2D875-25FF-4072-B9AC-8F64D62656EB}">
        <p228:taskDetails xmlns:p228="http://schemas.microsoft.com/office/powerpoint/2022/08/main">
          <p228:history/>
        </p228:taskDetails>
      </p:ext>
    </p188:extLst>
  </p188:cm>
  <p188:cm id="{31C885AD-19D7-4850-B2FB-A9F37BE65231}" authorId="{00000000-0000-0000-0000-000000000000}" created="2024-04-26T18:33:42.542">
    <ac:txMkLst xmlns:ac="http://schemas.microsoft.com/office/drawing/2013/main/command">
      <pc:docMk xmlns:pc="http://schemas.microsoft.com/office/powerpoint/2013/main/command"/>
      <pc:sldMk xmlns:pc="http://schemas.microsoft.com/office/powerpoint/2013/main/command" cId="891197984" sldId="3198"/>
      <ac:spMk id="60" creationId="{ABC4A799-6AC5-2627-AE54-F23301D517FE}"/>
      <ac:txMk cp="0" len="128">
        <ac:context len="132" hash="3699359076"/>
      </ac:txMk>
    </ac:txMkLst>
    <p188:pos x="3625072" y="223533"/>
    <p188:replyLst>
      <p188:reply id="{C17EE35A-7597-4D61-AFB2-505811A2F676}" authorId="{00000000-0000-0000-0000-000000000000}" created="2024-04-26T19:00:32.268">
        <p188:txBody>
          <a:bodyPr/>
          <a:lstStyle/>
          <a:p>
            <a:r>
              <a:rPr lang="en-CA"/>
              <a:t>Methodology Change - can Work again</a:t>
            </a:r>
          </a:p>
        </p188:txBody>
      </p188:reply>
    </p188:replyLst>
    <p188:txBody>
      <a:bodyPr/>
      <a:lstStyle/>
      <a:p>
        <a:r>
          <a:rPr lang="en-CA"/>
          <a:t>No Longer Applicable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7F_150E6FCD.xml><?xml version="1.0" encoding="utf-8"?>
<p188:cmLst xmlns:a="http://schemas.openxmlformats.org/drawingml/2006/main" xmlns:r="http://schemas.openxmlformats.org/officeDocument/2006/relationships" xmlns:p188="http://schemas.microsoft.com/office/powerpoint/2018/8/main">
  <p188:cm id="{88749DC0-6E1C-4EE5-89AC-69DBC63C83DC}" authorId="{00000000-0000-0000-0000-000000000000}" status="resolved" created="2024-05-10T16:58:41.228">
    <ac:txMkLst xmlns:ac="http://schemas.microsoft.com/office/drawing/2013/main/command">
      <pc:docMk xmlns:pc="http://schemas.microsoft.com/office/powerpoint/2013/main/command"/>
      <pc:sldMk xmlns:pc="http://schemas.microsoft.com/office/powerpoint/2013/main/command" cId="353267661" sldId="3199"/>
      <ac:spMk id="16" creationId="{42150545-1CEA-2275-D5B3-04CB62BE446D}"/>
      <ac:txMk cp="2" len="21">
        <ac:context len="105" hash="2150593681"/>
      </ac:txMk>
    </ac:txMkLst>
    <p188:pos x="1019175" y="238125"/>
    <p188:txBody>
      <a:bodyPr/>
      <a:lstStyle/>
      <a:p>
        <a:r>
          <a:rPr lang="en-CA"/>
          <a:t>[Mention was removed] is this the correct reference for Q2 F2024</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C85_CA333CF0.xml><?xml version="1.0" encoding="utf-8"?>
<p188:cmLst xmlns:a="http://schemas.openxmlformats.org/drawingml/2006/main" xmlns:r="http://schemas.openxmlformats.org/officeDocument/2006/relationships" xmlns:p188="http://schemas.microsoft.com/office/powerpoint/2018/8/main">
  <p188:cm id="{622594E7-E9EE-49FB-956B-D37331709BDC}" authorId="{00000000-0000-0000-0000-000000000000}" created="2024-05-09T19:42:55.766">
    <ac:deMkLst xmlns:ac="http://schemas.microsoft.com/office/drawing/2013/main/command">
      <pc:docMk xmlns:pc="http://schemas.microsoft.com/office/powerpoint/2013/main/command"/>
      <pc:sldMk xmlns:pc="http://schemas.microsoft.com/office/powerpoint/2013/main/command" cId="3392355568" sldId="3205"/>
      <ac:picMk id="19" creationId="{5C7AB35F-A4AE-D964-B48A-56C7472094CB}"/>
    </ac:deMkLst>
    <p188:txBody>
      <a:bodyPr/>
      <a:lstStyle/>
      <a:p>
        <a:r>
          <a:rPr lang="en-CA"/>
          <a:t>If montu didn’t want to disclose name in PR, should we include it here?</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drawings/drawing1.xml><?xml version="1.0" encoding="utf-8"?>
<c:userShapes xmlns:c="http://schemas.openxmlformats.org/drawingml/2006/chart">
  <cdr:relSizeAnchor xmlns:cdr="http://schemas.openxmlformats.org/drawingml/2006/chartDrawing">
    <cdr:from>
      <cdr:x>0.86047</cdr:x>
      <cdr:y>0.8777</cdr:y>
    </cdr:from>
    <cdr:to>
      <cdr:x>0.88575</cdr:x>
      <cdr:y>0.92216</cdr:y>
    </cdr:to>
    <cdr:sp macro="" textlink="">
      <cdr:nvSpPr>
        <cdr:cNvPr id="2" name="TextBox 1">
          <a:extLst xmlns:a="http://schemas.openxmlformats.org/drawingml/2006/main">
            <a:ext uri="{FF2B5EF4-FFF2-40B4-BE49-F238E27FC236}">
              <a16:creationId xmlns:a16="http://schemas.microsoft.com/office/drawing/2014/main" id="{1A55DDD8-463C-A0FB-9655-9A7AF97E7A8F}"/>
            </a:ext>
          </a:extLst>
        </cdr:cNvPr>
        <cdr:cNvSpPr txBox="1"/>
      </cdr:nvSpPr>
      <cdr:spPr>
        <a:xfrm xmlns:a="http://schemas.openxmlformats.org/drawingml/2006/main">
          <a:off x="7608771" y="4643049"/>
          <a:ext cx="223520" cy="2351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900" dirty="0"/>
        </a:p>
      </cdr:txBody>
    </cdr:sp>
  </cdr:relSizeAnchor>
</c:userShapes>
</file>

<file path=ppt/drawings/drawing2.xml><?xml version="1.0" encoding="utf-8"?>
<c:userShapes xmlns:c="http://schemas.openxmlformats.org/drawingml/2006/chart">
  <cdr:relSizeAnchor xmlns:cdr="http://schemas.openxmlformats.org/drawingml/2006/chartDrawing">
    <cdr:from>
      <cdr:x>0.83235</cdr:x>
      <cdr:y>0.8737</cdr:y>
    </cdr:from>
    <cdr:to>
      <cdr:x>0.8683</cdr:x>
      <cdr:y>0.92025</cdr:y>
    </cdr:to>
    <cdr:sp macro="" textlink="">
      <cdr:nvSpPr>
        <cdr:cNvPr id="3" name="TextBox 1">
          <a:extLst xmlns:a="http://schemas.openxmlformats.org/drawingml/2006/main">
            <a:ext uri="{FF2B5EF4-FFF2-40B4-BE49-F238E27FC236}">
              <a16:creationId xmlns:a16="http://schemas.microsoft.com/office/drawing/2014/main" id="{01CE0F28-F01E-50AF-7853-EBB88D915BB1}"/>
            </a:ext>
          </a:extLst>
        </cdr:cNvPr>
        <cdr:cNvSpPr txBox="1"/>
      </cdr:nvSpPr>
      <cdr:spPr>
        <a:xfrm xmlns:a="http://schemas.openxmlformats.org/drawingml/2006/main">
          <a:off x="7381030" y="4621926"/>
          <a:ext cx="318770" cy="2462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 </a:t>
          </a:r>
          <a:endParaRPr lang="en-CA" sz="900" dirty="0"/>
        </a:p>
      </cdr:txBody>
    </cdr:sp>
  </cdr:relSizeAnchor>
  <cdr:relSizeAnchor xmlns:cdr="http://schemas.openxmlformats.org/drawingml/2006/chartDrawing">
    <cdr:from>
      <cdr:x>0.95436</cdr:x>
      <cdr:y>0.8737</cdr:y>
    </cdr:from>
    <cdr:to>
      <cdr:x>0.97957</cdr:x>
      <cdr:y>0.91816</cdr:y>
    </cdr:to>
    <cdr:sp macro="" textlink="">
      <cdr:nvSpPr>
        <cdr:cNvPr id="4" name="TextBox 1">
          <a:extLst xmlns:a="http://schemas.openxmlformats.org/drawingml/2006/main">
            <a:ext uri="{FF2B5EF4-FFF2-40B4-BE49-F238E27FC236}">
              <a16:creationId xmlns:a16="http://schemas.microsoft.com/office/drawing/2014/main" id="{01CE0F28-F01E-50AF-7853-EBB88D915BB1}"/>
            </a:ext>
          </a:extLst>
        </cdr:cNvPr>
        <cdr:cNvSpPr txBox="1"/>
      </cdr:nvSpPr>
      <cdr:spPr>
        <a:xfrm xmlns:a="http://schemas.openxmlformats.org/drawingml/2006/main">
          <a:off x="8462954" y="4621927"/>
          <a:ext cx="223520" cy="2351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900" dirty="0"/>
        </a:p>
      </cdr:txBody>
    </cdr:sp>
  </cdr:relSizeAnchor>
  <cdr:relSizeAnchor xmlns:cdr="http://schemas.openxmlformats.org/drawingml/2006/chartDrawing">
    <cdr:from>
      <cdr:x>0.48571</cdr:x>
      <cdr:y>0.04386</cdr:y>
    </cdr:from>
    <cdr:to>
      <cdr:x>0.77955</cdr:x>
      <cdr:y>0.29008</cdr:y>
    </cdr:to>
    <cdr:sp macro="" textlink="">
      <cdr:nvSpPr>
        <cdr:cNvPr id="5" name="Text Placeholder 41">
          <a:extLst xmlns:a="http://schemas.openxmlformats.org/drawingml/2006/main">
            <a:ext uri="{FF2B5EF4-FFF2-40B4-BE49-F238E27FC236}">
              <a16:creationId xmlns:a16="http://schemas.microsoft.com/office/drawing/2014/main" id="{C34277AA-9355-BEB3-3BC8-CEEAABBDD74E}"/>
            </a:ext>
          </a:extLst>
        </cdr:cNvPr>
        <cdr:cNvSpPr txBox="1">
          <a:spLocks xmlns:a="http://schemas.openxmlformats.org/drawingml/2006/main"/>
        </cdr:cNvSpPr>
      </cdr:nvSpPr>
      <cdr:spPr>
        <a:xfrm xmlns:a="http://schemas.openxmlformats.org/drawingml/2006/main">
          <a:off x="4307140" y="232034"/>
          <a:ext cx="2605670" cy="1302514"/>
        </a:xfrm>
        <a:prstGeom xmlns:a="http://schemas.openxmlformats.org/drawingml/2006/main" prst="rect">
          <a:avLst/>
        </a:prstGeom>
      </cdr:spPr>
      <cdr:txBody>
        <a:bodyPr xmlns:a="http://schemas.openxmlformats.org/drawingml/2006/main" vert="horz" lIns="0" tIns="0" rIns="0" bIns="0" rtlCol="0" anchor="t">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sz="800" dirty="0">
            <a:solidFill>
              <a:srgbClr val="1A3C5D"/>
            </a:solidFill>
            <a:cs typeface="Arial" panose="020B0604020202020204" pitchFamily="34" charset="0"/>
          </a:endParaRPr>
        </a:p>
        <a:p xmlns:a="http://schemas.openxmlformats.org/drawingml/2006/main">
          <a:pPr>
            <a:lnSpc>
              <a:spcPct val="100000"/>
            </a:lnSpc>
          </a:pPr>
          <a:r>
            <a:rPr lang="en-US" sz="800" dirty="0">
              <a:solidFill>
                <a:srgbClr val="1A3C5D"/>
              </a:solidFill>
              <a:cs typeface="Arial" panose="020B0604020202020204" pitchFamily="34" charset="0"/>
            </a:rPr>
            <a:t>2. </a:t>
          </a:r>
          <a:r>
            <a:rPr lang="en-US" sz="800" dirty="0">
              <a:solidFill>
                <a:srgbClr val="1A3C5D"/>
              </a:solidFill>
              <a:latin typeface="Arial"/>
              <a:cs typeface="Arial"/>
            </a:rPr>
            <a:t>Q4 F’23 represents a 4-month period due to a change in Organigram's year end. Adjusted gross margin dollars here have been normalized to reflect a 3-month period. </a:t>
          </a:r>
          <a:endParaRPr lang="en-US" sz="800" dirty="0">
            <a:solidFill>
              <a:srgbClr val="1A3C5D"/>
            </a:solidFill>
            <a:cs typeface="Arial" panose="020B0604020202020204" pitchFamily="34" charset="0"/>
          </a:endParaRPr>
        </a:p>
        <a:p xmlns:a="http://schemas.openxmlformats.org/drawingml/2006/main">
          <a:pPr marL="86995" indent="-86995">
            <a:buFontTx/>
            <a:buAutoNum type="arabicPeriod"/>
          </a:pPr>
          <a:endParaRPr lang="en-US" dirty="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0.9455</cdr:x>
      <cdr:y>0.87306</cdr:y>
    </cdr:from>
    <cdr:to>
      <cdr:x>0.97071</cdr:x>
      <cdr:y>0.91752</cdr:y>
    </cdr:to>
    <cdr:sp macro="" textlink="">
      <cdr:nvSpPr>
        <cdr:cNvPr id="7" name="TextBox 1">
          <a:extLst xmlns:a="http://schemas.openxmlformats.org/drawingml/2006/main">
            <a:ext uri="{FF2B5EF4-FFF2-40B4-BE49-F238E27FC236}">
              <a16:creationId xmlns:a16="http://schemas.microsoft.com/office/drawing/2014/main" id="{01CE0F28-F01E-50AF-7853-EBB88D915BB1}"/>
            </a:ext>
          </a:extLst>
        </cdr:cNvPr>
        <cdr:cNvSpPr txBox="1"/>
      </cdr:nvSpPr>
      <cdr:spPr>
        <a:xfrm xmlns:a="http://schemas.openxmlformats.org/drawingml/2006/main">
          <a:off x="8384379" y="4618529"/>
          <a:ext cx="223553" cy="2351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900" dirty="0"/>
        </a:p>
      </cdr:txBody>
    </cdr:sp>
  </cdr:relSizeAnchor>
  <cdr:relSizeAnchor xmlns:cdr="http://schemas.openxmlformats.org/drawingml/2006/chartDrawing">
    <cdr:from>
      <cdr:x>0.808</cdr:x>
      <cdr:y>0.87306</cdr:y>
    </cdr:from>
    <cdr:to>
      <cdr:x>0.83321</cdr:x>
      <cdr:y>0.91752</cdr:y>
    </cdr:to>
    <cdr:sp macro="" textlink="">
      <cdr:nvSpPr>
        <cdr:cNvPr id="8" name="TextBox 1">
          <a:extLst xmlns:a="http://schemas.openxmlformats.org/drawingml/2006/main">
            <a:ext uri="{FF2B5EF4-FFF2-40B4-BE49-F238E27FC236}">
              <a16:creationId xmlns:a16="http://schemas.microsoft.com/office/drawing/2014/main" id="{01CE0F28-F01E-50AF-7853-EBB88D915BB1}"/>
            </a:ext>
          </a:extLst>
        </cdr:cNvPr>
        <cdr:cNvSpPr txBox="1"/>
      </cdr:nvSpPr>
      <cdr:spPr>
        <a:xfrm xmlns:a="http://schemas.openxmlformats.org/drawingml/2006/main">
          <a:off x="7165020" y="4618529"/>
          <a:ext cx="223553" cy="2351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p>
        <a:p xmlns:a="http://schemas.openxmlformats.org/drawingml/2006/main">
          <a:endParaRPr lang="en-CA" sz="9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BFCA65-7C9A-DD95-A2BF-A9BE434A318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D7F3057-9A15-5B0C-7F4E-A98C9265B542}"/>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CC43FD4-2F7D-FF4C-8321-63129DA38758}" type="datetimeFigureOut">
              <a:rPr lang="en-US" smtClean="0"/>
              <a:t>5/15/2024</a:t>
            </a:fld>
            <a:endParaRPr lang="en-US"/>
          </a:p>
        </p:txBody>
      </p:sp>
      <p:sp>
        <p:nvSpPr>
          <p:cNvPr id="4" name="Footer Placeholder 3">
            <a:extLst>
              <a:ext uri="{FF2B5EF4-FFF2-40B4-BE49-F238E27FC236}">
                <a16:creationId xmlns:a16="http://schemas.microsoft.com/office/drawing/2014/main" id="{92F60873-2632-6E91-3E58-3CBE589490C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1BB18D7-CA09-5861-374C-BF3FDE6641C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7ED350B-61C5-C74D-94B7-D0EEBC7C5BAC}" type="slidenum">
              <a:rPr lang="en-US" smtClean="0"/>
              <a:t>‹#›</a:t>
            </a:fld>
            <a:endParaRPr lang="en-US"/>
          </a:p>
        </p:txBody>
      </p:sp>
    </p:spTree>
    <p:extLst>
      <p:ext uri="{BB962C8B-B14F-4D97-AF65-F5344CB8AC3E}">
        <p14:creationId xmlns:p14="http://schemas.microsoft.com/office/powerpoint/2010/main" val="2373141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F61CC2A-1FBB-6740-A8BC-4534EF60D50F}" type="datetimeFigureOut">
              <a:rPr lang="en-US" smtClean="0"/>
              <a:t>5/15/2024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C0D2552-DF3E-B246-A2BE-522C9168969A}" type="slidenum">
              <a:rPr lang="en-US" smtClean="0"/>
              <a:t>‹#›</a:t>
            </a:fld>
            <a:endParaRPr lang="en-US"/>
          </a:p>
        </p:txBody>
      </p:sp>
    </p:spTree>
    <p:extLst>
      <p:ext uri="{BB962C8B-B14F-4D97-AF65-F5344CB8AC3E}">
        <p14:creationId xmlns:p14="http://schemas.microsoft.com/office/powerpoint/2010/main" val="334355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2552-DF3E-B246-A2BE-522C9168969A}" type="slidenum">
              <a:rPr lang="en-US" smtClean="0"/>
              <a:t>1</a:t>
            </a:fld>
            <a:endParaRPr lang="en-US"/>
          </a:p>
        </p:txBody>
      </p:sp>
    </p:spTree>
    <p:extLst>
      <p:ext uri="{BB962C8B-B14F-4D97-AF65-F5344CB8AC3E}">
        <p14:creationId xmlns:p14="http://schemas.microsoft.com/office/powerpoint/2010/main" val="969343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CB8F-B867-54A2-5091-F23E89006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A932-B357-702F-B27C-35B845BF6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5C8E-B228-5634-B1FC-B00BD7D104F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2A33C31-AAC9-D9BE-C594-539810524618}"/>
              </a:ext>
            </a:extLst>
          </p:cNvPr>
          <p:cNvSpPr>
            <a:spLocks noGrp="1"/>
          </p:cNvSpPr>
          <p:nvPr>
            <p:ph type="sldNum" sz="quarter" idx="5"/>
          </p:nvPr>
        </p:nvSpPr>
        <p:spPr/>
        <p:txBody>
          <a:bodyPr/>
          <a:lstStyle/>
          <a:p>
            <a:fld id="{3C0D2552-DF3E-B246-A2BE-522C9168969A}" type="slidenum">
              <a:rPr lang="en-US" smtClean="0"/>
              <a:t>15</a:t>
            </a:fld>
            <a:endParaRPr lang="en-US"/>
          </a:p>
        </p:txBody>
      </p:sp>
    </p:spTree>
    <p:extLst>
      <p:ext uri="{BB962C8B-B14F-4D97-AF65-F5344CB8AC3E}">
        <p14:creationId xmlns:p14="http://schemas.microsoft.com/office/powerpoint/2010/main" val="2149509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CB8F-B867-54A2-5091-F23E89006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A932-B357-702F-B27C-35B845BF6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5C8E-B228-5634-B1FC-B00BD7D104F4}"/>
              </a:ext>
            </a:extLst>
          </p:cNvPr>
          <p:cNvSpPr>
            <a:spLocks noGrp="1"/>
          </p:cNvSpPr>
          <p:nvPr>
            <p:ph type="body" idx="1"/>
          </p:nvPr>
        </p:nvSpPr>
        <p:spPr/>
        <p:txBody>
          <a:bodyPr/>
          <a:lstStyle/>
          <a:p>
            <a:r>
              <a:rPr lang="en-CA" dirty="0"/>
              <a:t>Rainbow Heavies</a:t>
            </a:r>
          </a:p>
        </p:txBody>
      </p:sp>
      <p:sp>
        <p:nvSpPr>
          <p:cNvPr id="4" name="Slide Number Placeholder 3">
            <a:extLst>
              <a:ext uri="{FF2B5EF4-FFF2-40B4-BE49-F238E27FC236}">
                <a16:creationId xmlns:a16="http://schemas.microsoft.com/office/drawing/2014/main" id="{B2A33C31-AAC9-D9BE-C594-539810524618}"/>
              </a:ext>
            </a:extLst>
          </p:cNvPr>
          <p:cNvSpPr>
            <a:spLocks noGrp="1"/>
          </p:cNvSpPr>
          <p:nvPr>
            <p:ph type="sldNum" sz="quarter" idx="5"/>
          </p:nvPr>
        </p:nvSpPr>
        <p:spPr/>
        <p:txBody>
          <a:bodyPr/>
          <a:lstStyle/>
          <a:p>
            <a:fld id="{3C0D2552-DF3E-B246-A2BE-522C9168969A}" type="slidenum">
              <a:rPr lang="en-US" smtClean="0"/>
              <a:t>16</a:t>
            </a:fld>
            <a:endParaRPr lang="en-US"/>
          </a:p>
        </p:txBody>
      </p:sp>
    </p:spTree>
    <p:extLst>
      <p:ext uri="{BB962C8B-B14F-4D97-AF65-F5344CB8AC3E}">
        <p14:creationId xmlns:p14="http://schemas.microsoft.com/office/powerpoint/2010/main" val="60280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0D2552-DF3E-B246-A2BE-522C9168969A}" type="slidenum">
              <a:rPr lang="en-US" smtClean="0"/>
              <a:t>24</a:t>
            </a:fld>
            <a:endParaRPr lang="en-US"/>
          </a:p>
        </p:txBody>
      </p:sp>
    </p:spTree>
    <p:extLst>
      <p:ext uri="{BB962C8B-B14F-4D97-AF65-F5344CB8AC3E}">
        <p14:creationId xmlns:p14="http://schemas.microsoft.com/office/powerpoint/2010/main" val="27049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2552-DF3E-B246-A2BE-522C9168969A}" type="slidenum">
              <a:rPr lang="en-US" smtClean="0"/>
              <a:t>27</a:t>
            </a:fld>
            <a:endParaRPr lang="en-US"/>
          </a:p>
        </p:txBody>
      </p:sp>
    </p:spTree>
    <p:extLst>
      <p:ext uri="{BB962C8B-B14F-4D97-AF65-F5344CB8AC3E}">
        <p14:creationId xmlns:p14="http://schemas.microsoft.com/office/powerpoint/2010/main" val="4000003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2552-DF3E-B246-A2BE-522C9168969A}" type="slidenum">
              <a:rPr lang="en-US" smtClean="0"/>
              <a:t>28</a:t>
            </a:fld>
            <a:endParaRPr lang="en-US"/>
          </a:p>
        </p:txBody>
      </p:sp>
    </p:spTree>
    <p:extLst>
      <p:ext uri="{BB962C8B-B14F-4D97-AF65-F5344CB8AC3E}">
        <p14:creationId xmlns:p14="http://schemas.microsoft.com/office/powerpoint/2010/main" val="381654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0D2552-DF3E-B246-A2BE-522C9168969A}" type="slidenum">
              <a:rPr lang="en-US" smtClean="0"/>
              <a:t>31</a:t>
            </a:fld>
            <a:endParaRPr lang="en-US"/>
          </a:p>
        </p:txBody>
      </p:sp>
    </p:spTree>
    <p:extLst>
      <p:ext uri="{BB962C8B-B14F-4D97-AF65-F5344CB8AC3E}">
        <p14:creationId xmlns:p14="http://schemas.microsoft.com/office/powerpoint/2010/main" val="1630917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2552-DF3E-B246-A2BE-522C9168969A}" type="slidenum">
              <a:rPr lang="en-US" smtClean="0"/>
              <a:t>32</a:t>
            </a:fld>
            <a:endParaRPr lang="en-US"/>
          </a:p>
        </p:txBody>
      </p:sp>
    </p:spTree>
    <p:extLst>
      <p:ext uri="{BB962C8B-B14F-4D97-AF65-F5344CB8AC3E}">
        <p14:creationId xmlns:p14="http://schemas.microsoft.com/office/powerpoint/2010/main" val="2779420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45FB774-0E28-41FB-8BBF-AE349118704F}"/>
              </a:ext>
            </a:extLst>
          </p:cNvPr>
          <p:cNvSpPr>
            <a:spLocks noGrp="1"/>
          </p:cNvSpPr>
          <p:nvPr>
            <p:ph type="body" idx="1"/>
          </p:nvPr>
        </p:nvSpPr>
        <p:spPr>
          <a:xfrm>
            <a:off x="780288" y="3671047"/>
            <a:ext cx="6242304" cy="5150057"/>
          </a:xfrm>
        </p:spPr>
        <p:txBody>
          <a:bodyPr/>
          <a:lstStyle/>
          <a:p>
            <a:endParaRPr lang="en-US"/>
          </a:p>
        </p:txBody>
      </p:sp>
    </p:spTree>
    <p:extLst>
      <p:ext uri="{BB962C8B-B14F-4D97-AF65-F5344CB8AC3E}">
        <p14:creationId xmlns:p14="http://schemas.microsoft.com/office/powerpoint/2010/main" val="243589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45FB774-0E28-41FB-8BBF-AE349118704F}"/>
              </a:ext>
            </a:extLst>
          </p:cNvPr>
          <p:cNvSpPr>
            <a:spLocks noGrp="1"/>
          </p:cNvSpPr>
          <p:nvPr>
            <p:ph type="body" idx="1"/>
          </p:nvPr>
        </p:nvSpPr>
        <p:spPr>
          <a:xfrm>
            <a:off x="780288" y="3671047"/>
            <a:ext cx="6242304" cy="5150057"/>
          </a:xfrm>
        </p:spPr>
        <p:txBody>
          <a:bodyPr/>
          <a:lstStyle/>
          <a:p>
            <a:endParaRPr lang="en-US"/>
          </a:p>
        </p:txBody>
      </p:sp>
    </p:spTree>
    <p:extLst>
      <p:ext uri="{BB962C8B-B14F-4D97-AF65-F5344CB8AC3E}">
        <p14:creationId xmlns:p14="http://schemas.microsoft.com/office/powerpoint/2010/main" val="378943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0D2552-DF3E-B246-A2BE-522C9168969A}" type="slidenum">
              <a:rPr lang="en-US" smtClean="0"/>
              <a:t>46</a:t>
            </a:fld>
            <a:endParaRPr lang="en-US"/>
          </a:p>
        </p:txBody>
      </p:sp>
    </p:spTree>
    <p:extLst>
      <p:ext uri="{BB962C8B-B14F-4D97-AF65-F5344CB8AC3E}">
        <p14:creationId xmlns:p14="http://schemas.microsoft.com/office/powerpoint/2010/main" val="66222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CB8F-B867-54A2-5091-F23E89006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A932-B357-702F-B27C-35B845BF6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5C8E-B228-5634-B1FC-B00BD7D104F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2A33C31-AAC9-D9BE-C594-539810524618}"/>
              </a:ext>
            </a:extLst>
          </p:cNvPr>
          <p:cNvSpPr>
            <a:spLocks noGrp="1"/>
          </p:cNvSpPr>
          <p:nvPr>
            <p:ph type="sldNum" sz="quarter" idx="5"/>
          </p:nvPr>
        </p:nvSpPr>
        <p:spPr/>
        <p:txBody>
          <a:bodyPr/>
          <a:lstStyle/>
          <a:p>
            <a:fld id="{3C0D2552-DF3E-B246-A2BE-522C9168969A}" type="slidenum">
              <a:rPr lang="en-US" smtClean="0"/>
              <a:t>3</a:t>
            </a:fld>
            <a:endParaRPr lang="en-US"/>
          </a:p>
        </p:txBody>
      </p:sp>
    </p:spTree>
    <p:extLst>
      <p:ext uri="{BB962C8B-B14F-4D97-AF65-F5344CB8AC3E}">
        <p14:creationId xmlns:p14="http://schemas.microsoft.com/office/powerpoint/2010/main" val="1856150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2552-DF3E-B246-A2BE-522C9168969A}" type="slidenum">
              <a:rPr lang="en-US" smtClean="0"/>
              <a:t>47</a:t>
            </a:fld>
            <a:endParaRPr lang="en-US"/>
          </a:p>
        </p:txBody>
      </p:sp>
    </p:spTree>
    <p:extLst>
      <p:ext uri="{BB962C8B-B14F-4D97-AF65-F5344CB8AC3E}">
        <p14:creationId xmlns:p14="http://schemas.microsoft.com/office/powerpoint/2010/main" val="156191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C0D2552-DF3E-B246-A2BE-522C9168969A}" type="slidenum">
              <a:rPr lang="en-US" smtClean="0"/>
              <a:t>4</a:t>
            </a:fld>
            <a:endParaRPr lang="en-US"/>
          </a:p>
        </p:txBody>
      </p:sp>
    </p:spTree>
    <p:extLst>
      <p:ext uri="{BB962C8B-B14F-4D97-AF65-F5344CB8AC3E}">
        <p14:creationId xmlns:p14="http://schemas.microsoft.com/office/powerpoint/2010/main" val="412176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0D2552-DF3E-B246-A2BE-522C9168969A}" type="slidenum">
              <a:rPr lang="en-US" smtClean="0"/>
              <a:t>7</a:t>
            </a:fld>
            <a:endParaRPr lang="en-US"/>
          </a:p>
        </p:txBody>
      </p:sp>
    </p:spTree>
    <p:extLst>
      <p:ext uri="{BB962C8B-B14F-4D97-AF65-F5344CB8AC3E}">
        <p14:creationId xmlns:p14="http://schemas.microsoft.com/office/powerpoint/2010/main" val="230043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7027-6730-609B-244D-F4F229C2E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E124D-03B7-559E-1A59-C224A0BC8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0EAC0-ABEA-F5EC-4AE6-395FD3F292C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C27713D-824C-F75E-1D9C-D6FD321638C9}"/>
              </a:ext>
            </a:extLst>
          </p:cNvPr>
          <p:cNvSpPr>
            <a:spLocks noGrp="1"/>
          </p:cNvSpPr>
          <p:nvPr>
            <p:ph type="sldNum" sz="quarter" idx="5"/>
          </p:nvPr>
        </p:nvSpPr>
        <p:spPr/>
        <p:txBody>
          <a:bodyPr/>
          <a:lstStyle/>
          <a:p>
            <a:fld id="{3C0D2552-DF3E-B246-A2BE-522C9168969A}" type="slidenum">
              <a:rPr lang="en-US" smtClean="0"/>
              <a:t>8</a:t>
            </a:fld>
            <a:endParaRPr lang="en-US"/>
          </a:p>
        </p:txBody>
      </p:sp>
    </p:spTree>
    <p:extLst>
      <p:ext uri="{BB962C8B-B14F-4D97-AF65-F5344CB8AC3E}">
        <p14:creationId xmlns:p14="http://schemas.microsoft.com/office/powerpoint/2010/main" val="293938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EA1D3-633F-CE1B-DA05-75F2CD016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6922D-2F81-2268-46CC-B61A1BD89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4B0DC-6337-B10A-E5A9-4EB3F875EF6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8AF054C-7274-8B84-4375-494EC9BD1D97}"/>
              </a:ext>
            </a:extLst>
          </p:cNvPr>
          <p:cNvSpPr>
            <a:spLocks noGrp="1"/>
          </p:cNvSpPr>
          <p:nvPr>
            <p:ph type="sldNum" sz="quarter" idx="5"/>
          </p:nvPr>
        </p:nvSpPr>
        <p:spPr/>
        <p:txBody>
          <a:bodyPr/>
          <a:lstStyle/>
          <a:p>
            <a:fld id="{3C0D2552-DF3E-B246-A2BE-522C9168969A}" type="slidenum">
              <a:rPr lang="en-US" smtClean="0"/>
              <a:t>9</a:t>
            </a:fld>
            <a:endParaRPr lang="en-US"/>
          </a:p>
        </p:txBody>
      </p:sp>
    </p:spTree>
    <p:extLst>
      <p:ext uri="{BB962C8B-B14F-4D97-AF65-F5344CB8AC3E}">
        <p14:creationId xmlns:p14="http://schemas.microsoft.com/office/powerpoint/2010/main" val="3403345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CB8F-B867-54A2-5091-F23E89006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A932-B357-702F-B27C-35B845BF6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5C8E-B228-5634-B1FC-B00BD7D104F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2A33C31-AAC9-D9BE-C594-539810524618}"/>
              </a:ext>
            </a:extLst>
          </p:cNvPr>
          <p:cNvSpPr>
            <a:spLocks noGrp="1"/>
          </p:cNvSpPr>
          <p:nvPr>
            <p:ph type="sldNum" sz="quarter" idx="5"/>
          </p:nvPr>
        </p:nvSpPr>
        <p:spPr/>
        <p:txBody>
          <a:bodyPr/>
          <a:lstStyle/>
          <a:p>
            <a:fld id="{3C0D2552-DF3E-B246-A2BE-522C9168969A}" type="slidenum">
              <a:rPr lang="en-US" smtClean="0"/>
              <a:t>10</a:t>
            </a:fld>
            <a:endParaRPr lang="en-US"/>
          </a:p>
        </p:txBody>
      </p:sp>
    </p:spTree>
    <p:extLst>
      <p:ext uri="{BB962C8B-B14F-4D97-AF65-F5344CB8AC3E}">
        <p14:creationId xmlns:p14="http://schemas.microsoft.com/office/powerpoint/2010/main" val="322543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CB8F-B867-54A2-5091-F23E89006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A932-B357-702F-B27C-35B845BF6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5C8E-B228-5634-B1FC-B00BD7D104F4}"/>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2A33C31-AAC9-D9BE-C594-539810524618}"/>
              </a:ext>
            </a:extLst>
          </p:cNvPr>
          <p:cNvSpPr>
            <a:spLocks noGrp="1"/>
          </p:cNvSpPr>
          <p:nvPr>
            <p:ph type="sldNum" sz="quarter" idx="5"/>
          </p:nvPr>
        </p:nvSpPr>
        <p:spPr/>
        <p:txBody>
          <a:bodyPr/>
          <a:lstStyle/>
          <a:p>
            <a:fld id="{3C0D2552-DF3E-B246-A2BE-522C9168969A}" type="slidenum">
              <a:rPr lang="en-US" smtClean="0"/>
              <a:t>11</a:t>
            </a:fld>
            <a:endParaRPr lang="en-US"/>
          </a:p>
        </p:txBody>
      </p:sp>
    </p:spTree>
    <p:extLst>
      <p:ext uri="{BB962C8B-B14F-4D97-AF65-F5344CB8AC3E}">
        <p14:creationId xmlns:p14="http://schemas.microsoft.com/office/powerpoint/2010/main" val="364820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CB8F-B867-54A2-5091-F23E89006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4A932-B357-702F-B27C-35B845BF6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A5C8E-B228-5634-B1FC-B00BD7D104F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2A33C31-AAC9-D9BE-C594-539810524618}"/>
              </a:ext>
            </a:extLst>
          </p:cNvPr>
          <p:cNvSpPr>
            <a:spLocks noGrp="1"/>
          </p:cNvSpPr>
          <p:nvPr>
            <p:ph type="sldNum" sz="quarter" idx="5"/>
          </p:nvPr>
        </p:nvSpPr>
        <p:spPr/>
        <p:txBody>
          <a:bodyPr/>
          <a:lstStyle/>
          <a:p>
            <a:fld id="{3C0D2552-DF3E-B246-A2BE-522C9168969A}" type="slidenum">
              <a:rPr lang="en-US" smtClean="0"/>
              <a:t>12</a:t>
            </a:fld>
            <a:endParaRPr lang="en-US"/>
          </a:p>
        </p:txBody>
      </p:sp>
    </p:spTree>
    <p:extLst>
      <p:ext uri="{BB962C8B-B14F-4D97-AF65-F5344CB8AC3E}">
        <p14:creationId xmlns:p14="http://schemas.microsoft.com/office/powerpoint/2010/main" val="4022453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49059" y="0"/>
            <a:ext cx="12142941"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95907" y="6017623"/>
            <a:ext cx="2922310" cy="592797"/>
          </a:xfrm>
        </p:spPr>
        <p:txBody>
          <a:bodyPr lIns="0" tIns="0" rIns="0" bIns="0">
            <a:noAutofit/>
          </a:bodyPr>
          <a:lstStyle>
            <a:lvl1pPr marL="0" indent="0" algn="l">
              <a:lnSpc>
                <a:spcPts val="1800"/>
              </a:lnSpc>
              <a:spcBef>
                <a:spcPts val="0"/>
              </a:spcBef>
              <a:buNone/>
              <a:defRPr sz="180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3536221" cy="2360343"/>
          </a:xfrm>
        </p:spPr>
        <p:txBody>
          <a:bodyPr lIns="0" tIns="0" rIns="0" bIns="0" anchor="t" anchorCtr="0">
            <a:noAutofit/>
          </a:bodyPr>
          <a:lstStyle>
            <a:lvl1pPr>
              <a:lnSpc>
                <a:spcPts val="4600"/>
              </a:lnSpc>
              <a:defRPr sz="5000" cap="all" baseline="0"/>
            </a:lvl1pPr>
          </a:lstStyle>
          <a:p>
            <a:r>
              <a:rPr lang="en-US"/>
              <a:t>Use this for a cover slide</a:t>
            </a:r>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5" name="Group 14">
            <a:extLst>
              <a:ext uri="{FF2B5EF4-FFF2-40B4-BE49-F238E27FC236}">
                <a16:creationId xmlns:a16="http://schemas.microsoft.com/office/drawing/2014/main" id="{E69BA600-3231-2525-B040-2634C0024AA2}"/>
              </a:ext>
            </a:extLst>
          </p:cNvPr>
          <p:cNvGrpSpPr/>
          <p:nvPr userDrawn="1"/>
        </p:nvGrpSpPr>
        <p:grpSpPr>
          <a:xfrm>
            <a:off x="6795907" y="5542079"/>
            <a:ext cx="792136" cy="45719"/>
            <a:chOff x="801532" y="1726587"/>
            <a:chExt cx="1783917" cy="60521"/>
          </a:xfrm>
        </p:grpSpPr>
        <p:sp>
          <p:nvSpPr>
            <p:cNvPr id="16" name="Rectangle 15">
              <a:extLst>
                <a:ext uri="{FF2B5EF4-FFF2-40B4-BE49-F238E27FC236}">
                  <a16:creationId xmlns:a16="http://schemas.microsoft.com/office/drawing/2014/main" id="{30388F6F-FBE5-C6A6-5561-EE08BAC5D19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5D29CD-740B-3F6F-356B-AD7E206DF38F}"/>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C0B1FB-E7E9-72EB-54FA-F5D4C339E0B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CFA4FB-A763-8CC2-3698-D9B6E6E79FC8}"/>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F4C36EC-56CD-DA85-4F97-E7F56DD316BC}"/>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1977864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ABLEA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67E31-C414-0969-162E-FE122AEB18E8}"/>
              </a:ext>
            </a:extLst>
          </p:cNvPr>
          <p:cNvSpPr/>
          <p:nvPr userDrawn="1"/>
        </p:nvSpPr>
        <p:spPr>
          <a:xfrm>
            <a:off x="0" y="2502641"/>
            <a:ext cx="12192000" cy="4355360"/>
          </a:xfrm>
          <a:prstGeom prst="rect">
            <a:avLst/>
          </a:prstGeom>
          <a:solidFill>
            <a:srgbClr val="86B9D8">
              <a:alpha val="349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223A2C-D0F9-53C1-02C8-34805DCD74B9}"/>
              </a:ext>
            </a:extLst>
          </p:cNvPr>
          <p:cNvSpPr/>
          <p:nvPr userDrawn="1"/>
        </p:nvSpPr>
        <p:spPr>
          <a:xfrm>
            <a:off x="2416567" y="2490684"/>
            <a:ext cx="9775433" cy="4401435"/>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3638058"/>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5968"/>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lists </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033034"/>
            <a:ext cx="1112837" cy="338137"/>
          </a:xfrm>
        </p:spPr>
        <p:txBody>
          <a:bodyPr lIns="0" tIns="0" rIns="0" bIns="0">
            <a:noAutofit/>
          </a:bodyPr>
          <a:lstStyle>
            <a:lvl1pPr marL="0" indent="0">
              <a:lnSpc>
                <a:spcPts val="1550"/>
              </a:lnSpc>
              <a:spcBef>
                <a:spcPts val="0"/>
              </a:spcBef>
              <a:buFontTx/>
              <a:buNone/>
              <a:defRPr sz="14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3712875"/>
            <a:ext cx="1376363" cy="1101725"/>
          </a:xfrm>
        </p:spPr>
        <p:txBody>
          <a:bodyPr lIns="0" tIns="0" rIns="0" bIns="0">
            <a:noAutofit/>
          </a:bodyPr>
          <a:lstStyle>
            <a:lvl1pPr marL="171450" indent="-171450">
              <a:lnSpc>
                <a:spcPts val="1100"/>
              </a:lnSpc>
              <a:spcBef>
                <a:spcPts val="300"/>
              </a:spcBef>
              <a:buClr>
                <a:srgbClr val="91B8D5"/>
              </a:buClr>
              <a:buFont typeface="Arial" panose="020B0604020202020204" pitchFamily="34" charset="0"/>
              <a:buChar char="•"/>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2" name="Picture 67">
            <a:extLst>
              <a:ext uri="{FF2B5EF4-FFF2-40B4-BE49-F238E27FC236}">
                <a16:creationId xmlns:a16="http://schemas.microsoft.com/office/drawing/2014/main" id="{BAA07625-A5FB-605A-552A-7FEA1DB9E1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7A623DBE-C1D6-432D-F71A-F542CAD7E0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85EA32FA-4497-1A7D-CC16-7240F08A4CD3}"/>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818AE04A-755E-3E84-A6BE-65E887704D6D}"/>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30483E-4953-26E0-00FD-A01B9518AA2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55E699-AD56-9EC6-ECF6-6DB55321FB99}"/>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058837-5CA3-832B-8C5D-E85C58981948}"/>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3C1D949-204A-95E3-DEE5-3963624AAB31}"/>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177879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661BE-2157-25FA-0C0D-9BD48C1FCC96}"/>
              </a:ext>
            </a:extLst>
          </p:cNvPr>
          <p:cNvSpPr/>
          <p:nvPr userDrawn="1"/>
        </p:nvSpPr>
        <p:spPr>
          <a:xfrm>
            <a:off x="2416567" y="1"/>
            <a:ext cx="9775433" cy="6889616"/>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tables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7138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9060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0F8BBD9D-EFF1-EA54-AD4F-B56AAE1A5D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15ED1C11-0761-7E30-6DB6-799A8ED7D4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13705794-60F4-FB84-71C5-A63567B22246}"/>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C813B51B-86A3-7DB8-471A-02B76320E98B}"/>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CFDFDF-1098-6E78-DAC5-623636BECCE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0F092F-0B39-B58D-62C7-BFEEEB84A7AC}"/>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8882B8-6556-E9D6-8EA9-81E86C52C4A3}"/>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CD052618-89B8-3F36-9357-DEE5E7A413EA}"/>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501175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0"/>
            <a:ext cx="9775433" cy="6892119"/>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charts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6087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8009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36C29392-0B2F-7A84-AC57-DDEE39BC69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E95BBDEF-96DD-EA8D-3D17-508FADDEFF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ADD70F3C-49C9-F553-D29C-32EB019BA7B9}"/>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4B19CA99-61FE-EEF3-0291-0979731248D8}"/>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C575D0-23CD-CD45-CCF3-8293D5A9445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032F9-2A84-F96B-9B5B-20D383AD123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925085-66E8-D06C-4AAB-9354603F122B}"/>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2D56656-355A-BB2D-5EF9-ADF55283A93F}"/>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262955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UTIONARY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D8509-CD84-ABF8-F5EF-AC0AF36CBE0B}"/>
              </a:ext>
            </a:extLst>
          </p:cNvPr>
          <p:cNvSpPr/>
          <p:nvPr userDrawn="1"/>
        </p:nvSpPr>
        <p:spPr>
          <a:xfrm>
            <a:off x="2416567" y="-6595"/>
            <a:ext cx="9775433" cy="6864596"/>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7630"/>
            <a:ext cx="9144000" cy="879475"/>
          </a:xfrm>
        </p:spPr>
        <p:txBody>
          <a:bodyPr lIns="0" tIns="0" rIns="0" bIns="0" anchor="t" anchorCtr="0">
            <a:noAutofit/>
          </a:bodyPr>
          <a:lstStyle>
            <a:lvl1pPr algn="l">
              <a:lnSpc>
                <a:spcPts val="4600"/>
              </a:lnSpc>
              <a:defRPr sz="5000" cap="all" baseline="0">
                <a:solidFill>
                  <a:srgbClr val="86B9D8"/>
                </a:solidFill>
              </a:defRPr>
            </a:lvl1pPr>
          </a:lstStyle>
          <a:p>
            <a:r>
              <a:rPr lang="en-US"/>
              <a:t>Slide title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2203747"/>
            <a:ext cx="10648406" cy="3892231"/>
          </a:xfrm>
        </p:spPr>
        <p:txBody>
          <a:bodyPr lIns="0" tIns="0" rIns="0" bIns="0">
            <a:noAutofit/>
          </a:bodyPr>
          <a:lstStyle>
            <a:lvl1pPr marL="0" indent="0">
              <a:lnSpc>
                <a:spcPts val="1000"/>
              </a:lnSpc>
              <a:spcBef>
                <a:spcPts val="0"/>
              </a:spcBef>
              <a:spcAft>
                <a:spcPts val="1200"/>
              </a:spcAft>
              <a:buFontTx/>
              <a:buNone/>
              <a:defRPr sz="8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2" name="Picture 67">
            <a:extLst>
              <a:ext uri="{FF2B5EF4-FFF2-40B4-BE49-F238E27FC236}">
                <a16:creationId xmlns:a16="http://schemas.microsoft.com/office/drawing/2014/main" id="{AB8B479A-F8CB-1FD5-BE85-87CB7DA4A3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6D5302B5-4C5D-D99A-34AB-2F0E6DD57A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0AB18118-A557-A6CC-1AB2-2F90713245EB}"/>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6D3B9A33-C77E-E31D-A944-09DDCFA9B76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06D2DF-F395-4D4F-7D24-651A152E0019}"/>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C1788A-4B3A-2B23-6598-0B0AE79B3BA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F04ACA-925D-F367-74AD-06D2E609D086}"/>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5439C95B-D624-0964-70D9-C1F715922F96}"/>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148262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1" name="Group 10">
            <a:extLst>
              <a:ext uri="{FF2B5EF4-FFF2-40B4-BE49-F238E27FC236}">
                <a16:creationId xmlns:a16="http://schemas.microsoft.com/office/drawing/2014/main" id="{A15D8BB7-71E7-F1EF-F21E-D7EF64886A06}"/>
              </a:ext>
            </a:extLst>
          </p:cNvPr>
          <p:cNvGrpSpPr/>
          <p:nvPr userDrawn="1"/>
        </p:nvGrpSpPr>
        <p:grpSpPr>
          <a:xfrm>
            <a:off x="6751947" y="2487037"/>
            <a:ext cx="792136" cy="45719"/>
            <a:chOff x="801532" y="1726587"/>
            <a:chExt cx="1783917" cy="60521"/>
          </a:xfrm>
        </p:grpSpPr>
        <p:sp>
          <p:nvSpPr>
            <p:cNvPr id="12" name="Rectangle 11">
              <a:extLst>
                <a:ext uri="{FF2B5EF4-FFF2-40B4-BE49-F238E27FC236}">
                  <a16:creationId xmlns:a16="http://schemas.microsoft.com/office/drawing/2014/main" id="{8F385129-1A26-BEA2-FA44-FD8C00C1976A}"/>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EC0D9-1D33-CE2A-B5D8-61192228FE15}"/>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9FAE58-B01E-8FB2-66A5-EAD8305616C0}"/>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D52738-7DE8-7753-970D-BFD07EEC2D8E}"/>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107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93A8-B2F8-4F1D-A483-7EE7A940F975}"/>
              </a:ext>
            </a:extLst>
          </p:cNvPr>
          <p:cNvSpPr>
            <a:spLocks noGrp="1"/>
          </p:cNvSpPr>
          <p:nvPr>
            <p:ph type="title"/>
          </p:nvPr>
        </p:nvSpPr>
        <p:spPr/>
        <p:txBody>
          <a:bodyPr/>
          <a:lstStyle/>
          <a:p>
            <a:r>
              <a:rPr lang="en-US"/>
              <a:t>Click to edit Master title style</a:t>
            </a:r>
            <a:endParaRPr lang="en-CA"/>
          </a:p>
        </p:txBody>
      </p:sp>
      <p:grpSp>
        <p:nvGrpSpPr>
          <p:cNvPr id="3" name="Group 2">
            <a:extLst>
              <a:ext uri="{FF2B5EF4-FFF2-40B4-BE49-F238E27FC236}">
                <a16:creationId xmlns:a16="http://schemas.microsoft.com/office/drawing/2014/main" id="{D50C626A-3343-4293-802B-C3BACFFE8EDC}"/>
              </a:ext>
            </a:extLst>
          </p:cNvPr>
          <p:cNvGrpSpPr/>
          <p:nvPr userDrawn="1"/>
        </p:nvGrpSpPr>
        <p:grpSpPr>
          <a:xfrm rot="10800000">
            <a:off x="269866" y="6252518"/>
            <a:ext cx="673940" cy="38897"/>
            <a:chOff x="801532" y="1726587"/>
            <a:chExt cx="1783917" cy="60521"/>
          </a:xfrm>
        </p:grpSpPr>
        <p:sp>
          <p:nvSpPr>
            <p:cNvPr id="4" name="Rectangle 3">
              <a:extLst>
                <a:ext uri="{FF2B5EF4-FFF2-40B4-BE49-F238E27FC236}">
                  <a16:creationId xmlns:a16="http://schemas.microsoft.com/office/drawing/2014/main" id="{2A3CD2DC-BEE9-8B6D-0299-8CD13A6E1F21}"/>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8183A7-2DB9-2DEB-9DCD-5E2AEC527311}"/>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ED0F0B-C881-04AC-1207-53EE662CD2F9}"/>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B23AC1-CE06-0114-7F85-45BCC68A72D8}"/>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67">
            <a:extLst>
              <a:ext uri="{FF2B5EF4-FFF2-40B4-BE49-F238E27FC236}">
                <a16:creationId xmlns:a16="http://schemas.microsoft.com/office/drawing/2014/main" id="{D35B0375-7B46-FE75-DEA8-CFC603C921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spTree>
    <p:extLst>
      <p:ext uri="{BB962C8B-B14F-4D97-AF65-F5344CB8AC3E}">
        <p14:creationId xmlns:p14="http://schemas.microsoft.com/office/powerpoint/2010/main" val="2901073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D420B-055C-41B6-A1C8-2382D0DB36B9}"/>
              </a:ext>
            </a:extLst>
          </p:cNvPr>
          <p:cNvSpPr>
            <a:spLocks noGrp="1"/>
          </p:cNvSpPr>
          <p:nvPr>
            <p:ph type="title"/>
          </p:nvPr>
        </p:nvSpPr>
        <p:spPr/>
        <p:txBody>
          <a:bodyPr>
            <a:normAutofit/>
          </a:bodyPr>
          <a:lstStyle>
            <a:lvl1pPr>
              <a:defRPr sz="40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B43591D-AE5B-4E40-B82F-687FC60C5115}"/>
              </a:ext>
            </a:extLst>
          </p:cNvPr>
          <p:cNvSpPr>
            <a:spLocks noGrp="1"/>
          </p:cNvSpPr>
          <p:nvPr>
            <p:ph idx="1"/>
          </p:nvPr>
        </p:nvSpPr>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70940E74-725B-43B5-AAD8-3A6AC7A9EEF7}"/>
              </a:ext>
            </a:extLst>
          </p:cNvPr>
          <p:cNvSpPr>
            <a:spLocks noGrp="1"/>
          </p:cNvSpPr>
          <p:nvPr>
            <p:ph type="sldNum" sz="quarter" idx="12"/>
          </p:nvPr>
        </p:nvSpPr>
        <p:spPr>
          <a:xfrm>
            <a:off x="405072" y="6356350"/>
            <a:ext cx="2743200" cy="365125"/>
          </a:xfrm>
          <a:prstGeom prst="rect">
            <a:avLst/>
          </a:prstGeom>
        </p:spPr>
        <p:txBody>
          <a:bodyPr/>
          <a:lstStyle/>
          <a:p>
            <a:fld id="{A63C73B6-CD47-4D70-BAA3-B1E0F31571C9}" type="slidenum">
              <a:rPr lang="en-CA" smtClean="0"/>
              <a:t>‹#›</a:t>
            </a:fld>
            <a:endParaRPr lang="en-CA"/>
          </a:p>
        </p:txBody>
      </p:sp>
    </p:spTree>
    <p:extLst>
      <p:ext uri="{BB962C8B-B14F-4D97-AF65-F5344CB8AC3E}">
        <p14:creationId xmlns:p14="http://schemas.microsoft.com/office/powerpoint/2010/main" val="3837983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49059"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95907" y="6017623"/>
            <a:ext cx="2922310" cy="592797"/>
          </a:xfrm>
        </p:spPr>
        <p:txBody>
          <a:bodyPr lIns="0" tIns="0" rIns="0" bIns="0">
            <a:noAutofit/>
          </a:bodyPr>
          <a:lstStyle>
            <a:lvl1pPr marL="0" indent="0" algn="l">
              <a:lnSpc>
                <a:spcPts val="1800"/>
              </a:lnSpc>
              <a:spcBef>
                <a:spcPts val="0"/>
              </a:spcBef>
              <a:buNone/>
              <a:defRPr sz="180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3536221" cy="2360343"/>
          </a:xfrm>
        </p:spPr>
        <p:txBody>
          <a:bodyPr lIns="0" tIns="0" rIns="0" bIns="0" anchor="t" anchorCtr="0">
            <a:noAutofit/>
          </a:bodyPr>
          <a:lstStyle>
            <a:lvl1pPr>
              <a:lnSpc>
                <a:spcPts val="4600"/>
              </a:lnSpc>
              <a:defRPr sz="5000" cap="all" baseline="0"/>
            </a:lvl1pPr>
          </a:lstStyle>
          <a:p>
            <a:r>
              <a:rPr lang="en-US"/>
              <a:t>Use this for a cover slide</a:t>
            </a:r>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5" name="Group 14">
            <a:extLst>
              <a:ext uri="{FF2B5EF4-FFF2-40B4-BE49-F238E27FC236}">
                <a16:creationId xmlns:a16="http://schemas.microsoft.com/office/drawing/2014/main" id="{E69BA600-3231-2525-B040-2634C0024AA2}"/>
              </a:ext>
            </a:extLst>
          </p:cNvPr>
          <p:cNvGrpSpPr/>
          <p:nvPr userDrawn="1"/>
        </p:nvGrpSpPr>
        <p:grpSpPr>
          <a:xfrm>
            <a:off x="6795907" y="5542079"/>
            <a:ext cx="792136" cy="45719"/>
            <a:chOff x="801532" y="1726587"/>
            <a:chExt cx="1783917" cy="60521"/>
          </a:xfrm>
        </p:grpSpPr>
        <p:sp>
          <p:nvSpPr>
            <p:cNvPr id="16" name="Rectangle 15">
              <a:extLst>
                <a:ext uri="{FF2B5EF4-FFF2-40B4-BE49-F238E27FC236}">
                  <a16:creationId xmlns:a16="http://schemas.microsoft.com/office/drawing/2014/main" id="{30388F6F-FBE5-C6A6-5561-EE08BAC5D19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5D29CD-740B-3F6F-356B-AD7E206DF38F}"/>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C0B1FB-E7E9-72EB-54FA-F5D4C339E0B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CFA4FB-A763-8CC2-3698-D9B6E6E79FC8}"/>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0CD181D-430C-BCF8-C8CA-BF7ABC790CAC}"/>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2685932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5443244" cy="726265"/>
          </a:xfrm>
        </p:spPr>
        <p:txBody>
          <a:bodyPr lIns="0" tIns="0" rIns="0" bIns="0" anchor="t" anchorCtr="0">
            <a:noAutofit/>
          </a:bodyPr>
          <a:lstStyle>
            <a:lvl1pPr algn="l">
              <a:lnSpc>
                <a:spcPts val="4600"/>
              </a:lnSpc>
              <a:defRPr sz="5000" cap="all" baseline="0"/>
            </a:lvl1pPr>
          </a:lstStyle>
          <a:p>
            <a:r>
              <a:rPr lang="en-US"/>
              <a:t>Use this for dividers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48756" y="4555589"/>
            <a:ext cx="5443243" cy="496948"/>
          </a:xfrm>
        </p:spPr>
        <p:txBody>
          <a:bodyPr lIns="0" tIns="0" rIns="0" bIns="0">
            <a:noAutofit/>
          </a:bodyPr>
          <a:lstStyle>
            <a:lvl1pPr marL="0" indent="0" algn="l">
              <a:lnSpc>
                <a:spcPts val="1800"/>
              </a:lnSpc>
              <a:spcBef>
                <a:spcPts val="0"/>
              </a:spcBef>
              <a:buNone/>
              <a:defRPr sz="1800" cap="none"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2" name="Picture Placeholder 18">
            <a:extLst>
              <a:ext uri="{FF2B5EF4-FFF2-40B4-BE49-F238E27FC236}">
                <a16:creationId xmlns:a16="http://schemas.microsoft.com/office/drawing/2014/main" id="{421CDFAE-2F9E-37D7-34A7-094EED5FBF60}"/>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
        <p:nvSpPr>
          <p:cNvPr id="4" name="TextBox 3">
            <a:extLst>
              <a:ext uri="{FF2B5EF4-FFF2-40B4-BE49-F238E27FC236}">
                <a16:creationId xmlns:a16="http://schemas.microsoft.com/office/drawing/2014/main" id="{4F26AF0D-FF14-B329-88F0-E4EF329BEC12}"/>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1075451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C95FCB-B7A5-0623-E6BC-2B60E691850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118CAFAF-927C-4302-AB7B-D18715124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an agenda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179641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8" y="2073518"/>
            <a:ext cx="7747001" cy="3750067"/>
          </a:xfrm>
        </p:spPr>
        <p:txBody>
          <a:bodyPr lIns="0" tIns="0" rIns="0" bIns="0" numCol="3" spcCol="360000">
            <a:noAutofit/>
          </a:bodyPr>
          <a:lstStyle>
            <a:lvl1pPr marL="0" marR="0" indent="-171450" algn="l" defTabSz="914400" rtl="0" eaLnBrk="1" fontAlgn="auto" latinLnBrk="0" hangingPunct="1">
              <a:lnSpc>
                <a:spcPts val="3600"/>
              </a:lnSpc>
              <a:spcBef>
                <a:spcPts val="0"/>
              </a:spcBef>
              <a:spcAft>
                <a:spcPts val="0"/>
              </a:spcAft>
              <a:buClr>
                <a:srgbClr val="91B8D5"/>
              </a:buClr>
              <a:buSzTx/>
              <a:buFont typeface="Arial" panose="020B0604020202020204" pitchFamily="34" charset="0"/>
              <a:buChar char="•"/>
              <a:tabLst/>
              <a:defRPr sz="14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grpSp>
        <p:nvGrpSpPr>
          <p:cNvPr id="7" name="Group 6">
            <a:extLst>
              <a:ext uri="{FF2B5EF4-FFF2-40B4-BE49-F238E27FC236}">
                <a16:creationId xmlns:a16="http://schemas.microsoft.com/office/drawing/2014/main" id="{40EA0AFA-3492-2C63-A930-4CF8B01E03B4}"/>
              </a:ext>
            </a:extLst>
          </p:cNvPr>
          <p:cNvGrpSpPr/>
          <p:nvPr/>
        </p:nvGrpSpPr>
        <p:grpSpPr>
          <a:xfrm rot="10800000">
            <a:off x="269866" y="6252518"/>
            <a:ext cx="673940" cy="38897"/>
            <a:chOff x="801532" y="1726587"/>
            <a:chExt cx="1783917" cy="60521"/>
          </a:xfrm>
        </p:grpSpPr>
        <p:sp>
          <p:nvSpPr>
            <p:cNvPr id="9" name="Rectangle 8">
              <a:extLst>
                <a:ext uri="{FF2B5EF4-FFF2-40B4-BE49-F238E27FC236}">
                  <a16:creationId xmlns:a16="http://schemas.microsoft.com/office/drawing/2014/main" id="{3E558CCD-EE26-1F31-0F4E-D1C5AA522B70}"/>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D8EF63-4F28-809B-9D8C-BFEA4D0DC8B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3E888A-A473-6F87-4C36-BF0CE860CC64}"/>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59CAE-B6F7-CE1A-734C-2730285B831E}"/>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67">
            <a:extLst>
              <a:ext uri="{FF2B5EF4-FFF2-40B4-BE49-F238E27FC236}">
                <a16:creationId xmlns:a16="http://schemas.microsoft.com/office/drawing/2014/main" id="{0908CF90-785B-6FD4-4A51-FF10D75EAA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spTree>
    <p:extLst>
      <p:ext uri="{BB962C8B-B14F-4D97-AF65-F5344CB8AC3E}">
        <p14:creationId xmlns:p14="http://schemas.microsoft.com/office/powerpoint/2010/main" val="412255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5443244" cy="726265"/>
          </a:xfrm>
        </p:spPr>
        <p:txBody>
          <a:bodyPr lIns="0" tIns="0" rIns="0" bIns="0" anchor="t" anchorCtr="0">
            <a:noAutofit/>
          </a:bodyPr>
          <a:lstStyle>
            <a:lvl1pPr algn="l">
              <a:lnSpc>
                <a:spcPts val="4600"/>
              </a:lnSpc>
              <a:defRPr sz="5000" cap="all" baseline="0"/>
            </a:lvl1pPr>
          </a:lstStyle>
          <a:p>
            <a:r>
              <a:rPr lang="en-US"/>
              <a:t>Use this for dividers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48756" y="4555589"/>
            <a:ext cx="5443243" cy="496948"/>
          </a:xfrm>
        </p:spPr>
        <p:txBody>
          <a:bodyPr lIns="0" tIns="0" rIns="0" bIns="0">
            <a:noAutofit/>
          </a:bodyPr>
          <a:lstStyle>
            <a:lvl1pPr marL="0" indent="0" algn="l">
              <a:lnSpc>
                <a:spcPts val="1800"/>
              </a:lnSpc>
              <a:spcBef>
                <a:spcPts val="0"/>
              </a:spcBef>
              <a:buNone/>
              <a:defRPr sz="1800" cap="none"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2" name="Picture Placeholder 18">
            <a:extLst>
              <a:ext uri="{FF2B5EF4-FFF2-40B4-BE49-F238E27FC236}">
                <a16:creationId xmlns:a16="http://schemas.microsoft.com/office/drawing/2014/main" id="{421CDFAE-2F9E-37D7-34A7-094EED5FBF60}"/>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
        <p:nvSpPr>
          <p:cNvPr id="4" name="TextBox 3">
            <a:extLst>
              <a:ext uri="{FF2B5EF4-FFF2-40B4-BE49-F238E27FC236}">
                <a16:creationId xmlns:a16="http://schemas.microsoft.com/office/drawing/2014/main" id="{A2BD50E3-AC70-A769-F153-C4445A221AB5}"/>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4001468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1994"/>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399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9510"/>
            <a:ext cx="5875338" cy="2952000"/>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7601730" y="0"/>
            <a:ext cx="4590269" cy="6858000"/>
          </a:xfrm>
        </p:spPr>
        <p:txBody>
          <a:bodyPr/>
          <a:lstStyle>
            <a:lvl1pPr marL="0" indent="0">
              <a:buFontTx/>
              <a:buNone/>
              <a:defRPr/>
            </a:lvl1pPr>
          </a:lstStyle>
          <a:p>
            <a:pPr lvl="0"/>
            <a:r>
              <a:rPr lang="en-US"/>
              <a:t>Click to add image</a:t>
            </a:r>
          </a:p>
        </p:txBody>
      </p:sp>
      <p:pic>
        <p:nvPicPr>
          <p:cNvPr id="15" name="Picture 67">
            <a:extLst>
              <a:ext uri="{FF2B5EF4-FFF2-40B4-BE49-F238E27FC236}">
                <a16:creationId xmlns:a16="http://schemas.microsoft.com/office/drawing/2014/main" id="{BD6CF5A4-756A-8D64-A8E6-13800C5405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BCCEA6A6-9AED-50AA-F679-2FD1AAAF3A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3FC2BAF3-BD59-DDAE-3E37-5E4488FDF309}"/>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4F65014A-B577-DD74-7792-6C6B1AEB988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28CCB7-5A65-408E-A483-08A7DEE27FB4}"/>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F7E474-58CE-8210-A491-D87DAE93982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C3A0B-540C-D4EB-6E2E-F0F8DAABF534}"/>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9464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6790"/>
            <a:ext cx="4533900"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88795"/>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29000"/>
            <a:ext cx="5875338" cy="2952000"/>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6593886" y="0"/>
            <a:ext cx="4561485"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86373227-F9A4-4B5F-66AA-463A412471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C1D6560B-DC2D-21CF-C85D-0BE315C18D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607359DB-B213-FF88-F756-6EB7AAEFC7E7}"/>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D96B9E7C-307F-6669-74A3-4624F5F550B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A50B53-D400-625C-89F3-F312A1A6A067}"/>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AF2CE5-AAB4-C57F-9389-F605F30C293A}"/>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39B9EC-AC94-89EB-EAEE-CD334A85590C}"/>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9397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4-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0491"/>
            <a:ext cx="3355428" cy="2507856"/>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5372100" y="0"/>
            <a:ext cx="6819900"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D71E527C-6D22-EC61-B7E3-0A756A15E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30AD5D00-3340-7977-F43A-63194BDDD2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9A777468-5E78-C1C2-2A4F-42A780282E22}"/>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20AA31E7-BCB1-B503-BE9B-AC66B6307497}"/>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F34B23-A590-DAD1-9BD8-B892EE2F48F0}"/>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11CA66-F331-8690-2844-627965309853}"/>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85D7DC-2745-7D4E-0288-D3E608631AE0}"/>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1552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copy only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3430491"/>
            <a:ext cx="10372805" cy="2507856"/>
          </a:xfrm>
        </p:spPr>
        <p:txBody>
          <a:bodyPr lIns="0" tIns="0" rIns="0" bIns="0" numCol="3" spcCol="36000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3" name="Picture 67">
            <a:extLst>
              <a:ext uri="{FF2B5EF4-FFF2-40B4-BE49-F238E27FC236}">
                <a16:creationId xmlns:a16="http://schemas.microsoft.com/office/drawing/2014/main" id="{D6466272-AB36-5690-BAB8-7D93CFABA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41CA9CA3-C15F-19F6-449B-394DE0BB85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6" name="Group 5">
            <a:extLst>
              <a:ext uri="{FF2B5EF4-FFF2-40B4-BE49-F238E27FC236}">
                <a16:creationId xmlns:a16="http://schemas.microsoft.com/office/drawing/2014/main" id="{9825EEE9-7468-A998-DC9B-A8D2ABFA40CE}"/>
              </a:ext>
            </a:extLst>
          </p:cNvPr>
          <p:cNvGrpSpPr/>
          <p:nvPr userDrawn="1"/>
        </p:nvGrpSpPr>
        <p:grpSpPr>
          <a:xfrm rot="10800000">
            <a:off x="269866" y="6252518"/>
            <a:ext cx="673940" cy="38897"/>
            <a:chOff x="801532" y="1726587"/>
            <a:chExt cx="1783917" cy="60521"/>
          </a:xfrm>
        </p:grpSpPr>
        <p:sp>
          <p:nvSpPr>
            <p:cNvPr id="7" name="Rectangle 6">
              <a:extLst>
                <a:ext uri="{FF2B5EF4-FFF2-40B4-BE49-F238E27FC236}">
                  <a16:creationId xmlns:a16="http://schemas.microsoft.com/office/drawing/2014/main" id="{6483693F-9A38-7138-57A0-98D54DCD131A}"/>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FD5D5A-DC1A-77BD-E8F9-C84520722BBD}"/>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2BD64B-4A4E-4AAC-0EF8-48E4DE6384DE}"/>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04C629-550F-9F4A-A2F4-ED3BC5831255}"/>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0847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TEXT AND IMAGE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0" y="0"/>
            <a:ext cx="12192000" cy="6858000"/>
          </a:xfrm>
        </p:spPr>
        <p:txBody>
          <a:bodyPr/>
          <a:lstStyle>
            <a:lvl1pPr marL="0" indent="0">
              <a:buFontTx/>
              <a:buNone/>
              <a:defRPr/>
            </a:lvl1pPr>
          </a:lstStyle>
          <a:p>
            <a:pPr lvl="0"/>
            <a:r>
              <a:rPr lang="en-US"/>
              <a:t>Click to add image</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3227294" y="842314"/>
            <a:ext cx="4831977" cy="804054"/>
          </a:xfrm>
        </p:spPr>
        <p:txBody>
          <a:bodyPr lIns="0" tIns="0" rIns="0" bIns="0" anchor="t" anchorCtr="0">
            <a:noAutofit/>
          </a:bodyPr>
          <a:lstStyle>
            <a:lvl1pPr marL="720000" algn="l">
              <a:lnSpc>
                <a:spcPts val="4600"/>
              </a:lnSpc>
              <a:defRPr sz="5000" cap="all" baseline="0">
                <a:solidFill>
                  <a:srgbClr val="86B9D8"/>
                </a:solidFill>
              </a:defRPr>
            </a:lvl1pPr>
          </a:lstStyle>
          <a:p>
            <a:r>
              <a:rPr lang="en-US"/>
              <a:t>Use this one for slides with full backgrounds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3993777" y="2930109"/>
            <a:ext cx="4533900" cy="545305"/>
          </a:xfrm>
        </p:spPr>
        <p:txBody>
          <a:bodyPr lIns="0" tIns="0" rIns="0" bIns="0">
            <a:noAutofit/>
          </a:bodyPr>
          <a:lstStyle>
            <a:lvl1pPr marL="0" indent="0" algn="l">
              <a:lnSpc>
                <a:spcPts val="1800"/>
              </a:lnSpc>
              <a:spcBef>
                <a:spcPts val="0"/>
              </a:spcBef>
              <a:spcAft>
                <a:spcPts val="0"/>
              </a:spcAft>
              <a:buNone/>
              <a:defRPr sz="1800" b="0" cap="none"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3993777" y="3732575"/>
            <a:ext cx="4217894" cy="804054"/>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chemeClr val="bg1"/>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4" name="Picture 3" descr="Icon&#10;&#10;Description automatically generated">
            <a:extLst>
              <a:ext uri="{FF2B5EF4-FFF2-40B4-BE49-F238E27FC236}">
                <a16:creationId xmlns:a16="http://schemas.microsoft.com/office/drawing/2014/main" id="{F3D35509-0429-3FAD-5C67-7F7F57D65A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Tree>
    <p:extLst>
      <p:ext uri="{BB962C8B-B14F-4D97-AF65-F5344CB8AC3E}">
        <p14:creationId xmlns:p14="http://schemas.microsoft.com/office/powerpoint/2010/main" val="421726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S P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867FF-FC05-8262-169F-DD52FD2175A4}"/>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4347027"/>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674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icons and copy</a:t>
            </a:r>
          </a:p>
        </p:txBody>
      </p:sp>
      <p:sp>
        <p:nvSpPr>
          <p:cNvPr id="20" name="Content Placeholder 7">
            <a:extLst>
              <a:ext uri="{FF2B5EF4-FFF2-40B4-BE49-F238E27FC236}">
                <a16:creationId xmlns:a16="http://schemas.microsoft.com/office/drawing/2014/main" id="{825CF3CD-0950-29BC-A31D-DDBA86254078}"/>
              </a:ext>
            </a:extLst>
          </p:cNvPr>
          <p:cNvSpPr>
            <a:spLocks noGrp="1"/>
          </p:cNvSpPr>
          <p:nvPr>
            <p:ph sz="quarter" idx="22" hasCustomPrompt="1"/>
          </p:nvPr>
        </p:nvSpPr>
        <p:spPr>
          <a:xfrm>
            <a:off x="7271127" y="2298046"/>
            <a:ext cx="1596975" cy="1279662"/>
          </a:xfrm>
        </p:spPr>
        <p:txBody>
          <a:bodyPr/>
          <a:lstStyle>
            <a:lvl1pPr marL="0" indent="0">
              <a:buFontTx/>
              <a:buNone/>
              <a:defRPr/>
            </a:lvl1pPr>
          </a:lstStyle>
          <a:p>
            <a:pPr lvl="0"/>
            <a:r>
              <a:rPr lang="en-US"/>
              <a:t>Click to add image</a:t>
            </a:r>
          </a:p>
        </p:txBody>
      </p:sp>
      <p:sp>
        <p:nvSpPr>
          <p:cNvPr id="23" name="Content Placeholder 7">
            <a:extLst>
              <a:ext uri="{FF2B5EF4-FFF2-40B4-BE49-F238E27FC236}">
                <a16:creationId xmlns:a16="http://schemas.microsoft.com/office/drawing/2014/main" id="{5F65A6F2-3B67-973D-2E65-B2AA1C9A4F7B}"/>
              </a:ext>
            </a:extLst>
          </p:cNvPr>
          <p:cNvSpPr>
            <a:spLocks noGrp="1"/>
          </p:cNvSpPr>
          <p:nvPr>
            <p:ph sz="quarter" idx="24" hasCustomPrompt="1"/>
          </p:nvPr>
        </p:nvSpPr>
        <p:spPr>
          <a:xfrm>
            <a:off x="8873683" y="2298046"/>
            <a:ext cx="1596975" cy="1279662"/>
          </a:xfrm>
        </p:spPr>
        <p:txBody>
          <a:bodyPr/>
          <a:lstStyle>
            <a:lvl1pPr marL="0" indent="0">
              <a:buFontTx/>
              <a:buNone/>
              <a:defRPr/>
            </a:lvl1pPr>
          </a:lstStyle>
          <a:p>
            <a:pPr lvl="0"/>
            <a:r>
              <a:rPr lang="en-US"/>
              <a:t>Click to add image</a:t>
            </a:r>
          </a:p>
        </p:txBody>
      </p:sp>
      <p:sp>
        <p:nvSpPr>
          <p:cNvPr id="26" name="Content Placeholder 7">
            <a:extLst>
              <a:ext uri="{FF2B5EF4-FFF2-40B4-BE49-F238E27FC236}">
                <a16:creationId xmlns:a16="http://schemas.microsoft.com/office/drawing/2014/main" id="{1E95E5BE-EA7E-F01D-8731-9B93ABCEDAB8}"/>
              </a:ext>
            </a:extLst>
          </p:cNvPr>
          <p:cNvSpPr>
            <a:spLocks noGrp="1"/>
          </p:cNvSpPr>
          <p:nvPr>
            <p:ph sz="quarter" idx="26" hasCustomPrompt="1"/>
          </p:nvPr>
        </p:nvSpPr>
        <p:spPr>
          <a:xfrm>
            <a:off x="10470658" y="2298046"/>
            <a:ext cx="1596975" cy="1279662"/>
          </a:xfrm>
        </p:spPr>
        <p:txBody>
          <a:bodyPr/>
          <a:lstStyle>
            <a:lvl1pPr marL="0" indent="0">
              <a:buFontTx/>
              <a:buNone/>
              <a:defRPr/>
            </a:lvl1pPr>
          </a:lstStyle>
          <a:p>
            <a:pPr lvl="0"/>
            <a:r>
              <a:rPr lang="en-US"/>
              <a:t>Click to add image</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902630"/>
            <a:ext cx="1112837" cy="338137"/>
          </a:xfrm>
        </p:spPr>
        <p:txBody>
          <a:bodyPr lIns="0" tIns="0" rIns="0" bIns="0">
            <a:noAutofit/>
          </a:bodyPr>
          <a:lstStyle>
            <a:lvl1pPr marL="0" indent="0">
              <a:lnSpc>
                <a:spcPts val="1050"/>
              </a:lnSpc>
              <a:buFontTx/>
              <a:buNone/>
              <a:defRPr sz="10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4421844"/>
            <a:ext cx="1376363" cy="1101725"/>
          </a:xfrm>
        </p:spPr>
        <p:txBody>
          <a:bodyPr lIns="0" tIns="0" rIns="0" bIns="0">
            <a:noAutofit/>
          </a:bodyPr>
          <a:lstStyle>
            <a:lvl1pPr marL="0" indent="0">
              <a:lnSpc>
                <a:spcPts val="1100"/>
              </a:lnSpc>
              <a:spcBef>
                <a:spcPts val="300"/>
              </a:spcBef>
              <a:buFontTx/>
              <a:buNone/>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5" name="Content Placeholder 7">
            <a:extLst>
              <a:ext uri="{FF2B5EF4-FFF2-40B4-BE49-F238E27FC236}">
                <a16:creationId xmlns:a16="http://schemas.microsoft.com/office/drawing/2014/main" id="{0927971D-B89F-838B-D701-0C0C150E15FA}"/>
              </a:ext>
            </a:extLst>
          </p:cNvPr>
          <p:cNvSpPr>
            <a:spLocks noGrp="1"/>
          </p:cNvSpPr>
          <p:nvPr>
            <p:ph sz="quarter" idx="45" hasCustomPrompt="1"/>
          </p:nvPr>
        </p:nvSpPr>
        <p:spPr>
          <a:xfrm>
            <a:off x="823193" y="2298046"/>
            <a:ext cx="1596975" cy="1279662"/>
          </a:xfrm>
        </p:spPr>
        <p:txBody>
          <a:bodyPr/>
          <a:lstStyle>
            <a:lvl1pPr marL="0" indent="0">
              <a:buFontTx/>
              <a:buNone/>
              <a:defRPr/>
            </a:lvl1pPr>
          </a:lstStyle>
          <a:p>
            <a:pPr lvl="0"/>
            <a:r>
              <a:rPr lang="en-US"/>
              <a:t>Click to add image</a:t>
            </a:r>
          </a:p>
        </p:txBody>
      </p:sp>
      <p:sp>
        <p:nvSpPr>
          <p:cNvPr id="56" name="Content Placeholder 7">
            <a:extLst>
              <a:ext uri="{FF2B5EF4-FFF2-40B4-BE49-F238E27FC236}">
                <a16:creationId xmlns:a16="http://schemas.microsoft.com/office/drawing/2014/main" id="{F8BB9CD9-FEEA-E78D-B8DD-E0EC8DF16DC4}"/>
              </a:ext>
            </a:extLst>
          </p:cNvPr>
          <p:cNvSpPr>
            <a:spLocks noGrp="1"/>
          </p:cNvSpPr>
          <p:nvPr>
            <p:ph sz="quarter" idx="46" hasCustomPrompt="1"/>
          </p:nvPr>
        </p:nvSpPr>
        <p:spPr>
          <a:xfrm>
            <a:off x="2425749" y="2298046"/>
            <a:ext cx="1596975" cy="1279662"/>
          </a:xfrm>
        </p:spPr>
        <p:txBody>
          <a:bodyPr/>
          <a:lstStyle>
            <a:lvl1pPr marL="0" indent="0">
              <a:buFontTx/>
              <a:buNone/>
              <a:defRPr/>
            </a:lvl1pPr>
          </a:lstStyle>
          <a:p>
            <a:pPr lvl="0"/>
            <a:r>
              <a:rPr lang="en-US"/>
              <a:t>Click to add image</a:t>
            </a:r>
          </a:p>
        </p:txBody>
      </p:sp>
      <p:sp>
        <p:nvSpPr>
          <p:cNvPr id="57" name="Content Placeholder 7">
            <a:extLst>
              <a:ext uri="{FF2B5EF4-FFF2-40B4-BE49-F238E27FC236}">
                <a16:creationId xmlns:a16="http://schemas.microsoft.com/office/drawing/2014/main" id="{24A146C8-8E12-4D62-BEDC-BA35582EAF3C}"/>
              </a:ext>
            </a:extLst>
          </p:cNvPr>
          <p:cNvSpPr>
            <a:spLocks noGrp="1"/>
          </p:cNvSpPr>
          <p:nvPr>
            <p:ph sz="quarter" idx="47" hasCustomPrompt="1"/>
          </p:nvPr>
        </p:nvSpPr>
        <p:spPr>
          <a:xfrm>
            <a:off x="4022724" y="2298046"/>
            <a:ext cx="1596975" cy="1279662"/>
          </a:xfrm>
        </p:spPr>
        <p:txBody>
          <a:bodyPr/>
          <a:lstStyle>
            <a:lvl1pPr marL="0" indent="0">
              <a:buFontTx/>
              <a:buNone/>
              <a:defRPr/>
            </a:lvl1pPr>
          </a:lstStyle>
          <a:p>
            <a:pPr lvl="0"/>
            <a:r>
              <a:rPr lang="en-US"/>
              <a:t>Click to add image</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60" name="Content Placeholder 7">
            <a:extLst>
              <a:ext uri="{FF2B5EF4-FFF2-40B4-BE49-F238E27FC236}">
                <a16:creationId xmlns:a16="http://schemas.microsoft.com/office/drawing/2014/main" id="{946B5198-3896-457C-1B08-5E891B969593}"/>
              </a:ext>
            </a:extLst>
          </p:cNvPr>
          <p:cNvSpPr>
            <a:spLocks noGrp="1"/>
          </p:cNvSpPr>
          <p:nvPr>
            <p:ph sz="quarter" idx="50" hasCustomPrompt="1"/>
          </p:nvPr>
        </p:nvSpPr>
        <p:spPr>
          <a:xfrm>
            <a:off x="5630863" y="2298046"/>
            <a:ext cx="1596975" cy="1279662"/>
          </a:xfrm>
        </p:spPr>
        <p:txBody>
          <a:bodyPr/>
          <a:lstStyle>
            <a:lvl1pPr marL="0" indent="0">
              <a:buFontTx/>
              <a:buNone/>
              <a:defRPr/>
            </a:lvl1pPr>
          </a:lstStyle>
          <a:p>
            <a:pPr lvl="0"/>
            <a:r>
              <a:rPr lang="en-US"/>
              <a:t>Click to add image</a:t>
            </a:r>
          </a:p>
        </p:txBody>
      </p:sp>
      <p:pic>
        <p:nvPicPr>
          <p:cNvPr id="11" name="Picture 67">
            <a:extLst>
              <a:ext uri="{FF2B5EF4-FFF2-40B4-BE49-F238E27FC236}">
                <a16:creationId xmlns:a16="http://schemas.microsoft.com/office/drawing/2014/main" id="{98EF4CFA-E82C-50FE-9DF7-6419FAAC0A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3BF5FC90-F5B7-28CB-3361-175014E329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948A0BDC-2E4E-32DA-F767-65B1A73BE76A}"/>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FEFEE0B4-2FEF-9629-4A57-B135285505C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37F293-8735-50AE-7161-2408201BD13E}"/>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1F14D8-7F23-E10D-D556-DE1B80AF7ED1}"/>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65EEB5-BB59-485D-3622-A68C07AC2B57}"/>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2673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TABLEA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67E31-C414-0969-162E-FE122AEB18E8}"/>
              </a:ext>
            </a:extLst>
          </p:cNvPr>
          <p:cNvSpPr/>
          <p:nvPr userDrawn="1"/>
        </p:nvSpPr>
        <p:spPr>
          <a:xfrm>
            <a:off x="0" y="2502641"/>
            <a:ext cx="12192000" cy="4355360"/>
          </a:xfrm>
          <a:prstGeom prst="rect">
            <a:avLst/>
          </a:prstGeom>
          <a:solidFill>
            <a:srgbClr val="86B9D8">
              <a:alpha val="349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223A2C-D0F9-53C1-02C8-34805DCD74B9}"/>
              </a:ext>
            </a:extLst>
          </p:cNvPr>
          <p:cNvSpPr/>
          <p:nvPr userDrawn="1"/>
        </p:nvSpPr>
        <p:spPr>
          <a:xfrm>
            <a:off x="2416567" y="2490684"/>
            <a:ext cx="10037791" cy="444834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3638058"/>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5968"/>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lists </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033034"/>
            <a:ext cx="1112837" cy="338137"/>
          </a:xfrm>
        </p:spPr>
        <p:txBody>
          <a:bodyPr lIns="0" tIns="0" rIns="0" bIns="0">
            <a:noAutofit/>
          </a:bodyPr>
          <a:lstStyle>
            <a:lvl1pPr marL="0" indent="0">
              <a:lnSpc>
                <a:spcPts val="1550"/>
              </a:lnSpc>
              <a:spcBef>
                <a:spcPts val="0"/>
              </a:spcBef>
              <a:buFontTx/>
              <a:buNone/>
              <a:defRPr sz="14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3712875"/>
            <a:ext cx="1376363" cy="1101725"/>
          </a:xfrm>
        </p:spPr>
        <p:txBody>
          <a:bodyPr lIns="0" tIns="0" rIns="0" bIns="0">
            <a:noAutofit/>
          </a:bodyPr>
          <a:lstStyle>
            <a:lvl1pPr marL="171450" indent="-171450">
              <a:lnSpc>
                <a:spcPts val="1100"/>
              </a:lnSpc>
              <a:spcBef>
                <a:spcPts val="300"/>
              </a:spcBef>
              <a:buClr>
                <a:srgbClr val="91B8D5"/>
              </a:buClr>
              <a:buFont typeface="Arial" panose="020B0604020202020204" pitchFamily="34" charset="0"/>
              <a:buChar char="•"/>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2" name="Picture 67">
            <a:extLst>
              <a:ext uri="{FF2B5EF4-FFF2-40B4-BE49-F238E27FC236}">
                <a16:creationId xmlns:a16="http://schemas.microsoft.com/office/drawing/2014/main" id="{BAA07625-A5FB-605A-552A-7FEA1DB9E1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7A623DBE-C1D6-432D-F71A-F542CAD7E0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85EA32FA-4497-1A7D-CC16-7240F08A4CD3}"/>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818AE04A-755E-3E84-A6BE-65E887704D6D}"/>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30483E-4953-26E0-00FD-A01B9518AA2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55E699-AD56-9EC6-ECF6-6DB55321FB99}"/>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058837-5CA3-832B-8C5D-E85C58981948}"/>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9729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661BE-2157-25FA-0C0D-9BD48C1FCC9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tables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7138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9060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0F8BBD9D-EFF1-EA54-AD4F-B56AAE1A5D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15ED1C11-0761-7E30-6DB6-799A8ED7D4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13705794-60F4-FB84-71C5-A63567B22246}"/>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C813B51B-86A3-7DB8-471A-02B76320E98B}"/>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CFDFDF-1098-6E78-DAC5-623636BECCE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0F092F-0B39-B58D-62C7-BFEEEB84A7AC}"/>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8882B8-6556-E9D6-8EA9-81E86C52C4A3}"/>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4875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charts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6087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8009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36C29392-0B2F-7A84-AC57-DDEE39BC69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E95BBDEF-96DD-EA8D-3D17-508FADDEFF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ADD70F3C-49C9-F553-D29C-32EB019BA7B9}"/>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4B19CA99-61FE-EEF3-0291-0979731248D8}"/>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C575D0-23CD-CD45-CCF3-8293D5A9445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032F9-2A84-F96B-9B5B-20D383AD123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925085-66E8-D06C-4AAB-9354603F122B}"/>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8436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AUTIONARY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D8509-CD84-ABF8-F5EF-AC0AF36CBE0B}"/>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7630"/>
            <a:ext cx="9144000" cy="879475"/>
          </a:xfrm>
        </p:spPr>
        <p:txBody>
          <a:bodyPr lIns="0" tIns="0" rIns="0" bIns="0" anchor="t" anchorCtr="0">
            <a:noAutofit/>
          </a:bodyPr>
          <a:lstStyle>
            <a:lvl1pPr algn="l">
              <a:lnSpc>
                <a:spcPts val="4600"/>
              </a:lnSpc>
              <a:defRPr sz="5000" cap="all" baseline="0">
                <a:solidFill>
                  <a:srgbClr val="86B9D8"/>
                </a:solidFill>
              </a:defRPr>
            </a:lvl1pPr>
          </a:lstStyle>
          <a:p>
            <a:r>
              <a:rPr lang="en-US"/>
              <a:t>Slide title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2203747"/>
            <a:ext cx="10648406" cy="3892231"/>
          </a:xfrm>
        </p:spPr>
        <p:txBody>
          <a:bodyPr lIns="0" tIns="0" rIns="0" bIns="0">
            <a:noAutofit/>
          </a:bodyPr>
          <a:lstStyle>
            <a:lvl1pPr marL="0" indent="0">
              <a:lnSpc>
                <a:spcPts val="1000"/>
              </a:lnSpc>
              <a:spcBef>
                <a:spcPts val="0"/>
              </a:spcBef>
              <a:spcAft>
                <a:spcPts val="1200"/>
              </a:spcAft>
              <a:buFontTx/>
              <a:buNone/>
              <a:defRPr sz="8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2" name="Picture 67">
            <a:extLst>
              <a:ext uri="{FF2B5EF4-FFF2-40B4-BE49-F238E27FC236}">
                <a16:creationId xmlns:a16="http://schemas.microsoft.com/office/drawing/2014/main" id="{AB8B479A-F8CB-1FD5-BE85-87CB7DA4A3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6D5302B5-4C5D-D99A-34AB-2F0E6DD57A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0AB18118-A557-A6CC-1AB2-2F90713245EB}"/>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6D3B9A33-C77E-E31D-A944-09DDCFA9B76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06D2DF-F395-4D4F-7D24-651A152E0019}"/>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C1788A-4B3A-2B23-6598-0B0AE79B3BA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F04ACA-925D-F367-74AD-06D2E609D086}"/>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342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C95FCB-B7A5-0623-E6BC-2B60E6918506}"/>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118CAFAF-927C-4302-AB7B-D18715124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an agenda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179641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8" y="2073518"/>
            <a:ext cx="7747001" cy="3750067"/>
          </a:xfrm>
        </p:spPr>
        <p:txBody>
          <a:bodyPr lIns="0" tIns="0" rIns="0" bIns="0" numCol="3" spcCol="360000">
            <a:noAutofit/>
          </a:bodyPr>
          <a:lstStyle>
            <a:lvl1pPr marL="0" marR="0" indent="-171450" algn="l" defTabSz="914400" rtl="0" eaLnBrk="1" fontAlgn="auto" latinLnBrk="0" hangingPunct="1">
              <a:lnSpc>
                <a:spcPts val="3600"/>
              </a:lnSpc>
              <a:spcBef>
                <a:spcPts val="0"/>
              </a:spcBef>
              <a:spcAft>
                <a:spcPts val="0"/>
              </a:spcAft>
              <a:buClr>
                <a:srgbClr val="91B8D5"/>
              </a:buClr>
              <a:buSzTx/>
              <a:buFont typeface="Arial" panose="020B0604020202020204" pitchFamily="34" charset="0"/>
              <a:buChar char="•"/>
              <a:tabLst/>
              <a:defRPr sz="14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grpSp>
        <p:nvGrpSpPr>
          <p:cNvPr id="7" name="Group 6">
            <a:extLst>
              <a:ext uri="{FF2B5EF4-FFF2-40B4-BE49-F238E27FC236}">
                <a16:creationId xmlns:a16="http://schemas.microsoft.com/office/drawing/2014/main" id="{40EA0AFA-3492-2C63-A930-4CF8B01E03B4}"/>
              </a:ext>
            </a:extLst>
          </p:cNvPr>
          <p:cNvGrpSpPr/>
          <p:nvPr/>
        </p:nvGrpSpPr>
        <p:grpSpPr>
          <a:xfrm rot="10800000">
            <a:off x="269866" y="6252518"/>
            <a:ext cx="673940" cy="38897"/>
            <a:chOff x="801532" y="1726587"/>
            <a:chExt cx="1783917" cy="60521"/>
          </a:xfrm>
        </p:grpSpPr>
        <p:sp>
          <p:nvSpPr>
            <p:cNvPr id="9" name="Rectangle 8">
              <a:extLst>
                <a:ext uri="{FF2B5EF4-FFF2-40B4-BE49-F238E27FC236}">
                  <a16:creationId xmlns:a16="http://schemas.microsoft.com/office/drawing/2014/main" id="{3E558CCD-EE26-1F31-0F4E-D1C5AA522B70}"/>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D8EF63-4F28-809B-9D8C-BFEA4D0DC8B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3E888A-A473-6F87-4C36-BF0CE860CC64}"/>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59CAE-B6F7-CE1A-734C-2730285B831E}"/>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67">
            <a:extLst>
              <a:ext uri="{FF2B5EF4-FFF2-40B4-BE49-F238E27FC236}">
                <a16:creationId xmlns:a16="http://schemas.microsoft.com/office/drawing/2014/main" id="{0908CF90-785B-6FD4-4A51-FF10D75EAA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sp>
        <p:nvSpPr>
          <p:cNvPr id="4" name="TextBox 3">
            <a:extLst>
              <a:ext uri="{FF2B5EF4-FFF2-40B4-BE49-F238E27FC236}">
                <a16:creationId xmlns:a16="http://schemas.microsoft.com/office/drawing/2014/main" id="{5F6C0C58-249F-2890-BCB7-9347509849BF}"/>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3142281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1" name="Group 10">
            <a:extLst>
              <a:ext uri="{FF2B5EF4-FFF2-40B4-BE49-F238E27FC236}">
                <a16:creationId xmlns:a16="http://schemas.microsoft.com/office/drawing/2014/main" id="{A15D8BB7-71E7-F1EF-F21E-D7EF64886A06}"/>
              </a:ext>
            </a:extLst>
          </p:cNvPr>
          <p:cNvGrpSpPr/>
          <p:nvPr userDrawn="1"/>
        </p:nvGrpSpPr>
        <p:grpSpPr>
          <a:xfrm>
            <a:off x="6751947" y="2487037"/>
            <a:ext cx="792136" cy="45719"/>
            <a:chOff x="801532" y="1726587"/>
            <a:chExt cx="1783917" cy="60521"/>
          </a:xfrm>
        </p:grpSpPr>
        <p:sp>
          <p:nvSpPr>
            <p:cNvPr id="12" name="Rectangle 11">
              <a:extLst>
                <a:ext uri="{FF2B5EF4-FFF2-40B4-BE49-F238E27FC236}">
                  <a16:creationId xmlns:a16="http://schemas.microsoft.com/office/drawing/2014/main" id="{8F385129-1A26-BEA2-FA44-FD8C00C1976A}"/>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EC0D9-1D33-CE2A-B5D8-61192228FE15}"/>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9FAE58-B01E-8FB2-66A5-EAD8305616C0}"/>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D52738-7DE8-7753-970D-BFD07EEC2D8E}"/>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5269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49059"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95907" y="6017623"/>
            <a:ext cx="2922310" cy="592797"/>
          </a:xfrm>
        </p:spPr>
        <p:txBody>
          <a:bodyPr lIns="0" tIns="0" rIns="0" bIns="0">
            <a:noAutofit/>
          </a:bodyPr>
          <a:lstStyle>
            <a:lvl1pPr marL="0" indent="0" algn="l">
              <a:lnSpc>
                <a:spcPts val="1800"/>
              </a:lnSpc>
              <a:spcBef>
                <a:spcPts val="0"/>
              </a:spcBef>
              <a:buNone/>
              <a:defRPr sz="180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3536221" cy="2360343"/>
          </a:xfrm>
        </p:spPr>
        <p:txBody>
          <a:bodyPr lIns="0" tIns="0" rIns="0" bIns="0" anchor="t" anchorCtr="0">
            <a:noAutofit/>
          </a:bodyPr>
          <a:lstStyle>
            <a:lvl1pPr>
              <a:lnSpc>
                <a:spcPts val="4600"/>
              </a:lnSpc>
              <a:defRPr sz="5000" cap="all" baseline="0"/>
            </a:lvl1pPr>
          </a:lstStyle>
          <a:p>
            <a:r>
              <a:rPr lang="en-US"/>
              <a:t>Use this for a cover slide</a:t>
            </a:r>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5" name="Group 14">
            <a:extLst>
              <a:ext uri="{FF2B5EF4-FFF2-40B4-BE49-F238E27FC236}">
                <a16:creationId xmlns:a16="http://schemas.microsoft.com/office/drawing/2014/main" id="{E69BA600-3231-2525-B040-2634C0024AA2}"/>
              </a:ext>
            </a:extLst>
          </p:cNvPr>
          <p:cNvGrpSpPr/>
          <p:nvPr userDrawn="1"/>
        </p:nvGrpSpPr>
        <p:grpSpPr>
          <a:xfrm>
            <a:off x="6795907" y="5542079"/>
            <a:ext cx="792136" cy="45719"/>
            <a:chOff x="801532" y="1726587"/>
            <a:chExt cx="1783917" cy="60521"/>
          </a:xfrm>
        </p:grpSpPr>
        <p:sp>
          <p:nvSpPr>
            <p:cNvPr id="16" name="Rectangle 15">
              <a:extLst>
                <a:ext uri="{FF2B5EF4-FFF2-40B4-BE49-F238E27FC236}">
                  <a16:creationId xmlns:a16="http://schemas.microsoft.com/office/drawing/2014/main" id="{30388F6F-FBE5-C6A6-5561-EE08BAC5D19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5D29CD-740B-3F6F-356B-AD7E206DF38F}"/>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C0B1FB-E7E9-72EB-54FA-F5D4C339E0B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CFA4FB-A763-8CC2-3698-D9B6E6E79FC8}"/>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7864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5443244" cy="726265"/>
          </a:xfrm>
        </p:spPr>
        <p:txBody>
          <a:bodyPr lIns="0" tIns="0" rIns="0" bIns="0" anchor="t" anchorCtr="0">
            <a:noAutofit/>
          </a:bodyPr>
          <a:lstStyle>
            <a:lvl1pPr algn="l">
              <a:lnSpc>
                <a:spcPts val="4600"/>
              </a:lnSpc>
              <a:defRPr sz="5000" cap="all" baseline="0"/>
            </a:lvl1pPr>
          </a:lstStyle>
          <a:p>
            <a:r>
              <a:rPr lang="en-US"/>
              <a:t>Use this for dividers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48756" y="4555589"/>
            <a:ext cx="5443243" cy="496948"/>
          </a:xfrm>
        </p:spPr>
        <p:txBody>
          <a:bodyPr lIns="0" tIns="0" rIns="0" bIns="0">
            <a:noAutofit/>
          </a:bodyPr>
          <a:lstStyle>
            <a:lvl1pPr marL="0" indent="0" algn="l">
              <a:lnSpc>
                <a:spcPts val="1800"/>
              </a:lnSpc>
              <a:spcBef>
                <a:spcPts val="0"/>
              </a:spcBef>
              <a:buNone/>
              <a:defRPr sz="1800" cap="none"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2" name="Picture Placeholder 18">
            <a:extLst>
              <a:ext uri="{FF2B5EF4-FFF2-40B4-BE49-F238E27FC236}">
                <a16:creationId xmlns:a16="http://schemas.microsoft.com/office/drawing/2014/main" id="{421CDFAE-2F9E-37D7-34A7-094EED5FBF60}"/>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0146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C95FCB-B7A5-0623-E6BC-2B60E691850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118CAFAF-927C-4302-AB7B-D18715124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an agenda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179641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8" y="2073518"/>
            <a:ext cx="7747001" cy="3750067"/>
          </a:xfrm>
        </p:spPr>
        <p:txBody>
          <a:bodyPr lIns="0" tIns="0" rIns="0" bIns="0" numCol="3" spcCol="360000">
            <a:noAutofit/>
          </a:bodyPr>
          <a:lstStyle>
            <a:lvl1pPr marL="0" marR="0" indent="-171450" algn="l" defTabSz="914400" rtl="0" eaLnBrk="1" fontAlgn="auto" latinLnBrk="0" hangingPunct="1">
              <a:lnSpc>
                <a:spcPts val="3600"/>
              </a:lnSpc>
              <a:spcBef>
                <a:spcPts val="0"/>
              </a:spcBef>
              <a:spcAft>
                <a:spcPts val="0"/>
              </a:spcAft>
              <a:buClr>
                <a:srgbClr val="91B8D5"/>
              </a:buClr>
              <a:buSzTx/>
              <a:buFont typeface="Arial" panose="020B0604020202020204" pitchFamily="34" charset="0"/>
              <a:buChar char="•"/>
              <a:tabLst/>
              <a:defRPr sz="14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grpSp>
        <p:nvGrpSpPr>
          <p:cNvPr id="7" name="Group 6">
            <a:extLst>
              <a:ext uri="{FF2B5EF4-FFF2-40B4-BE49-F238E27FC236}">
                <a16:creationId xmlns:a16="http://schemas.microsoft.com/office/drawing/2014/main" id="{40EA0AFA-3492-2C63-A930-4CF8B01E03B4}"/>
              </a:ext>
            </a:extLst>
          </p:cNvPr>
          <p:cNvGrpSpPr/>
          <p:nvPr/>
        </p:nvGrpSpPr>
        <p:grpSpPr>
          <a:xfrm rot="10800000">
            <a:off x="269866" y="6252518"/>
            <a:ext cx="673940" cy="38897"/>
            <a:chOff x="801532" y="1726587"/>
            <a:chExt cx="1783917" cy="60521"/>
          </a:xfrm>
        </p:grpSpPr>
        <p:sp>
          <p:nvSpPr>
            <p:cNvPr id="9" name="Rectangle 8">
              <a:extLst>
                <a:ext uri="{FF2B5EF4-FFF2-40B4-BE49-F238E27FC236}">
                  <a16:creationId xmlns:a16="http://schemas.microsoft.com/office/drawing/2014/main" id="{3E558CCD-EE26-1F31-0F4E-D1C5AA522B70}"/>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D8EF63-4F28-809B-9D8C-BFEA4D0DC8B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3E888A-A473-6F87-4C36-BF0CE860CC64}"/>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59CAE-B6F7-CE1A-734C-2730285B831E}"/>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67">
            <a:extLst>
              <a:ext uri="{FF2B5EF4-FFF2-40B4-BE49-F238E27FC236}">
                <a16:creationId xmlns:a16="http://schemas.microsoft.com/office/drawing/2014/main" id="{0908CF90-785B-6FD4-4A51-FF10D75EAA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spTree>
    <p:extLst>
      <p:ext uri="{BB962C8B-B14F-4D97-AF65-F5344CB8AC3E}">
        <p14:creationId xmlns:p14="http://schemas.microsoft.com/office/powerpoint/2010/main" val="3142281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1994"/>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399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9510"/>
            <a:ext cx="5875338" cy="2952000"/>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7601730" y="0"/>
            <a:ext cx="4590269" cy="6858000"/>
          </a:xfrm>
        </p:spPr>
        <p:txBody>
          <a:bodyPr/>
          <a:lstStyle>
            <a:lvl1pPr marL="0" indent="0">
              <a:buFontTx/>
              <a:buNone/>
              <a:defRPr/>
            </a:lvl1pPr>
          </a:lstStyle>
          <a:p>
            <a:pPr lvl="0"/>
            <a:r>
              <a:rPr lang="en-US"/>
              <a:t>Click to add image</a:t>
            </a:r>
          </a:p>
        </p:txBody>
      </p:sp>
      <p:pic>
        <p:nvPicPr>
          <p:cNvPr id="15" name="Picture 67">
            <a:extLst>
              <a:ext uri="{FF2B5EF4-FFF2-40B4-BE49-F238E27FC236}">
                <a16:creationId xmlns:a16="http://schemas.microsoft.com/office/drawing/2014/main" id="{BD6CF5A4-756A-8D64-A8E6-13800C5405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BCCEA6A6-9AED-50AA-F679-2FD1AAAF3A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3FC2BAF3-BD59-DDAE-3E37-5E4488FDF309}"/>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4F65014A-B577-DD74-7792-6C6B1AEB988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28CCB7-5A65-408E-A483-08A7DEE27FB4}"/>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F7E474-58CE-8210-A491-D87DAE93982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C3A0B-540C-D4EB-6E2E-F0F8DAABF534}"/>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8657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6790"/>
            <a:ext cx="4533900"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88795"/>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29000"/>
            <a:ext cx="5875338" cy="2952000"/>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6593886" y="0"/>
            <a:ext cx="4561485"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86373227-F9A4-4B5F-66AA-463A412471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C1D6560B-DC2D-21CF-C85D-0BE315C18D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607359DB-B213-FF88-F756-6EB7AAEFC7E7}"/>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D96B9E7C-307F-6669-74A3-4624F5F550B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A50B53-D400-625C-89F3-F312A1A6A067}"/>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AF2CE5-AAB4-C57F-9389-F605F30C293A}"/>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39B9EC-AC94-89EB-EAEE-CD334A85590C}"/>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6065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0491"/>
            <a:ext cx="3355428" cy="2507856"/>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5372100" y="0"/>
            <a:ext cx="6819900"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D71E527C-6D22-EC61-B7E3-0A756A15E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30AD5D00-3340-7977-F43A-63194BDDD2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9A777468-5E78-C1C2-2A4F-42A780282E22}"/>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20AA31E7-BCB1-B503-BE9B-AC66B6307497}"/>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F34B23-A590-DAD1-9BD8-B892EE2F48F0}"/>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11CA66-F331-8690-2844-627965309853}"/>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85D7DC-2745-7D4E-0288-D3E608631AE0}"/>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45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copy only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3430491"/>
            <a:ext cx="10372805" cy="2507856"/>
          </a:xfrm>
        </p:spPr>
        <p:txBody>
          <a:bodyPr lIns="0" tIns="0" rIns="0" bIns="0" numCol="3" spcCol="36000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3" name="Picture 67">
            <a:extLst>
              <a:ext uri="{FF2B5EF4-FFF2-40B4-BE49-F238E27FC236}">
                <a16:creationId xmlns:a16="http://schemas.microsoft.com/office/drawing/2014/main" id="{D6466272-AB36-5690-BAB8-7D93CFABA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41CA9CA3-C15F-19F6-449B-394DE0BB85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6" name="Group 5">
            <a:extLst>
              <a:ext uri="{FF2B5EF4-FFF2-40B4-BE49-F238E27FC236}">
                <a16:creationId xmlns:a16="http://schemas.microsoft.com/office/drawing/2014/main" id="{9825EEE9-7468-A998-DC9B-A8D2ABFA40CE}"/>
              </a:ext>
            </a:extLst>
          </p:cNvPr>
          <p:cNvGrpSpPr/>
          <p:nvPr userDrawn="1"/>
        </p:nvGrpSpPr>
        <p:grpSpPr>
          <a:xfrm rot="10800000">
            <a:off x="269866" y="6252518"/>
            <a:ext cx="673940" cy="38897"/>
            <a:chOff x="801532" y="1726587"/>
            <a:chExt cx="1783917" cy="60521"/>
          </a:xfrm>
        </p:grpSpPr>
        <p:sp>
          <p:nvSpPr>
            <p:cNvPr id="7" name="Rectangle 6">
              <a:extLst>
                <a:ext uri="{FF2B5EF4-FFF2-40B4-BE49-F238E27FC236}">
                  <a16:creationId xmlns:a16="http://schemas.microsoft.com/office/drawing/2014/main" id="{6483693F-9A38-7138-57A0-98D54DCD131A}"/>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FD5D5A-DC1A-77BD-E8F9-C84520722BBD}"/>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2BD64B-4A4E-4AAC-0EF8-48E4DE6384DE}"/>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04C629-550F-9F4A-A2F4-ED3BC5831255}"/>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8810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TEXT AND IMAGE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0" y="0"/>
            <a:ext cx="12192000" cy="6858000"/>
          </a:xfrm>
        </p:spPr>
        <p:txBody>
          <a:bodyPr/>
          <a:lstStyle>
            <a:lvl1pPr marL="0" indent="0">
              <a:buFontTx/>
              <a:buNone/>
              <a:defRPr/>
            </a:lvl1pPr>
          </a:lstStyle>
          <a:p>
            <a:pPr lvl="0"/>
            <a:r>
              <a:rPr lang="en-US"/>
              <a:t>Click to add image</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3227294" y="842314"/>
            <a:ext cx="4831977" cy="804054"/>
          </a:xfrm>
        </p:spPr>
        <p:txBody>
          <a:bodyPr lIns="0" tIns="0" rIns="0" bIns="0" anchor="t" anchorCtr="0">
            <a:noAutofit/>
          </a:bodyPr>
          <a:lstStyle>
            <a:lvl1pPr marL="720000" algn="l">
              <a:lnSpc>
                <a:spcPts val="4600"/>
              </a:lnSpc>
              <a:defRPr sz="5000" cap="all" baseline="0">
                <a:solidFill>
                  <a:srgbClr val="86B9D8"/>
                </a:solidFill>
              </a:defRPr>
            </a:lvl1pPr>
          </a:lstStyle>
          <a:p>
            <a:r>
              <a:rPr lang="en-US"/>
              <a:t>Use this one for slides with full backgrounds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3993777" y="2930109"/>
            <a:ext cx="4533900" cy="545305"/>
          </a:xfrm>
        </p:spPr>
        <p:txBody>
          <a:bodyPr lIns="0" tIns="0" rIns="0" bIns="0">
            <a:noAutofit/>
          </a:bodyPr>
          <a:lstStyle>
            <a:lvl1pPr marL="0" indent="0" algn="l">
              <a:lnSpc>
                <a:spcPts val="1800"/>
              </a:lnSpc>
              <a:spcBef>
                <a:spcPts val="0"/>
              </a:spcBef>
              <a:spcAft>
                <a:spcPts val="0"/>
              </a:spcAft>
              <a:buNone/>
              <a:defRPr sz="1800" b="0" cap="none"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3993777" y="3732575"/>
            <a:ext cx="4217894" cy="804054"/>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chemeClr val="bg1"/>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4" name="Picture 3" descr="Icon&#10;&#10;Description automatically generated">
            <a:extLst>
              <a:ext uri="{FF2B5EF4-FFF2-40B4-BE49-F238E27FC236}">
                <a16:creationId xmlns:a16="http://schemas.microsoft.com/office/drawing/2014/main" id="{F3D35509-0429-3FAD-5C67-7F7F57D65A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Tree>
    <p:extLst>
      <p:ext uri="{BB962C8B-B14F-4D97-AF65-F5344CB8AC3E}">
        <p14:creationId xmlns:p14="http://schemas.microsoft.com/office/powerpoint/2010/main" val="898884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P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867FF-FC05-8262-169F-DD52FD2175A4}"/>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4347027"/>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674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icons and copy</a:t>
            </a:r>
          </a:p>
        </p:txBody>
      </p:sp>
      <p:sp>
        <p:nvSpPr>
          <p:cNvPr id="20" name="Content Placeholder 7">
            <a:extLst>
              <a:ext uri="{FF2B5EF4-FFF2-40B4-BE49-F238E27FC236}">
                <a16:creationId xmlns:a16="http://schemas.microsoft.com/office/drawing/2014/main" id="{825CF3CD-0950-29BC-A31D-DDBA86254078}"/>
              </a:ext>
            </a:extLst>
          </p:cNvPr>
          <p:cNvSpPr>
            <a:spLocks noGrp="1"/>
          </p:cNvSpPr>
          <p:nvPr>
            <p:ph sz="quarter" idx="22" hasCustomPrompt="1"/>
          </p:nvPr>
        </p:nvSpPr>
        <p:spPr>
          <a:xfrm>
            <a:off x="7271127" y="2298046"/>
            <a:ext cx="1596975" cy="1279662"/>
          </a:xfrm>
        </p:spPr>
        <p:txBody>
          <a:bodyPr/>
          <a:lstStyle>
            <a:lvl1pPr marL="0" indent="0">
              <a:buFontTx/>
              <a:buNone/>
              <a:defRPr/>
            </a:lvl1pPr>
          </a:lstStyle>
          <a:p>
            <a:pPr lvl="0"/>
            <a:r>
              <a:rPr lang="en-US"/>
              <a:t>Click to add image</a:t>
            </a:r>
          </a:p>
        </p:txBody>
      </p:sp>
      <p:sp>
        <p:nvSpPr>
          <p:cNvPr id="23" name="Content Placeholder 7">
            <a:extLst>
              <a:ext uri="{FF2B5EF4-FFF2-40B4-BE49-F238E27FC236}">
                <a16:creationId xmlns:a16="http://schemas.microsoft.com/office/drawing/2014/main" id="{5F65A6F2-3B67-973D-2E65-B2AA1C9A4F7B}"/>
              </a:ext>
            </a:extLst>
          </p:cNvPr>
          <p:cNvSpPr>
            <a:spLocks noGrp="1"/>
          </p:cNvSpPr>
          <p:nvPr>
            <p:ph sz="quarter" idx="24" hasCustomPrompt="1"/>
          </p:nvPr>
        </p:nvSpPr>
        <p:spPr>
          <a:xfrm>
            <a:off x="8873683" y="2298046"/>
            <a:ext cx="1596975" cy="1279662"/>
          </a:xfrm>
        </p:spPr>
        <p:txBody>
          <a:bodyPr/>
          <a:lstStyle>
            <a:lvl1pPr marL="0" indent="0">
              <a:buFontTx/>
              <a:buNone/>
              <a:defRPr/>
            </a:lvl1pPr>
          </a:lstStyle>
          <a:p>
            <a:pPr lvl="0"/>
            <a:r>
              <a:rPr lang="en-US"/>
              <a:t>Click to add image</a:t>
            </a:r>
          </a:p>
        </p:txBody>
      </p:sp>
      <p:sp>
        <p:nvSpPr>
          <p:cNvPr id="26" name="Content Placeholder 7">
            <a:extLst>
              <a:ext uri="{FF2B5EF4-FFF2-40B4-BE49-F238E27FC236}">
                <a16:creationId xmlns:a16="http://schemas.microsoft.com/office/drawing/2014/main" id="{1E95E5BE-EA7E-F01D-8731-9B93ABCEDAB8}"/>
              </a:ext>
            </a:extLst>
          </p:cNvPr>
          <p:cNvSpPr>
            <a:spLocks noGrp="1"/>
          </p:cNvSpPr>
          <p:nvPr>
            <p:ph sz="quarter" idx="26" hasCustomPrompt="1"/>
          </p:nvPr>
        </p:nvSpPr>
        <p:spPr>
          <a:xfrm>
            <a:off x="10470658" y="2298046"/>
            <a:ext cx="1596975" cy="1279662"/>
          </a:xfrm>
        </p:spPr>
        <p:txBody>
          <a:bodyPr/>
          <a:lstStyle>
            <a:lvl1pPr marL="0" indent="0">
              <a:buFontTx/>
              <a:buNone/>
              <a:defRPr/>
            </a:lvl1pPr>
          </a:lstStyle>
          <a:p>
            <a:pPr lvl="0"/>
            <a:r>
              <a:rPr lang="en-US"/>
              <a:t>Click to add image</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902630"/>
            <a:ext cx="1112837" cy="338137"/>
          </a:xfrm>
        </p:spPr>
        <p:txBody>
          <a:bodyPr lIns="0" tIns="0" rIns="0" bIns="0">
            <a:noAutofit/>
          </a:bodyPr>
          <a:lstStyle>
            <a:lvl1pPr marL="0" indent="0">
              <a:lnSpc>
                <a:spcPts val="1050"/>
              </a:lnSpc>
              <a:buFontTx/>
              <a:buNone/>
              <a:defRPr sz="10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4421844"/>
            <a:ext cx="1376363" cy="1101725"/>
          </a:xfrm>
        </p:spPr>
        <p:txBody>
          <a:bodyPr lIns="0" tIns="0" rIns="0" bIns="0">
            <a:noAutofit/>
          </a:bodyPr>
          <a:lstStyle>
            <a:lvl1pPr marL="0" indent="0">
              <a:lnSpc>
                <a:spcPts val="1100"/>
              </a:lnSpc>
              <a:spcBef>
                <a:spcPts val="300"/>
              </a:spcBef>
              <a:buFontTx/>
              <a:buNone/>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5" name="Content Placeholder 7">
            <a:extLst>
              <a:ext uri="{FF2B5EF4-FFF2-40B4-BE49-F238E27FC236}">
                <a16:creationId xmlns:a16="http://schemas.microsoft.com/office/drawing/2014/main" id="{0927971D-B89F-838B-D701-0C0C150E15FA}"/>
              </a:ext>
            </a:extLst>
          </p:cNvPr>
          <p:cNvSpPr>
            <a:spLocks noGrp="1"/>
          </p:cNvSpPr>
          <p:nvPr>
            <p:ph sz="quarter" idx="45" hasCustomPrompt="1"/>
          </p:nvPr>
        </p:nvSpPr>
        <p:spPr>
          <a:xfrm>
            <a:off x="823193" y="2298046"/>
            <a:ext cx="1596975" cy="1279662"/>
          </a:xfrm>
        </p:spPr>
        <p:txBody>
          <a:bodyPr/>
          <a:lstStyle>
            <a:lvl1pPr marL="0" indent="0">
              <a:buFontTx/>
              <a:buNone/>
              <a:defRPr/>
            </a:lvl1pPr>
          </a:lstStyle>
          <a:p>
            <a:pPr lvl="0"/>
            <a:r>
              <a:rPr lang="en-US"/>
              <a:t>Click to add image</a:t>
            </a:r>
          </a:p>
        </p:txBody>
      </p:sp>
      <p:sp>
        <p:nvSpPr>
          <p:cNvPr id="56" name="Content Placeholder 7">
            <a:extLst>
              <a:ext uri="{FF2B5EF4-FFF2-40B4-BE49-F238E27FC236}">
                <a16:creationId xmlns:a16="http://schemas.microsoft.com/office/drawing/2014/main" id="{F8BB9CD9-FEEA-E78D-B8DD-E0EC8DF16DC4}"/>
              </a:ext>
            </a:extLst>
          </p:cNvPr>
          <p:cNvSpPr>
            <a:spLocks noGrp="1"/>
          </p:cNvSpPr>
          <p:nvPr>
            <p:ph sz="quarter" idx="46" hasCustomPrompt="1"/>
          </p:nvPr>
        </p:nvSpPr>
        <p:spPr>
          <a:xfrm>
            <a:off x="2425749" y="2298046"/>
            <a:ext cx="1596975" cy="1279662"/>
          </a:xfrm>
        </p:spPr>
        <p:txBody>
          <a:bodyPr/>
          <a:lstStyle>
            <a:lvl1pPr marL="0" indent="0">
              <a:buFontTx/>
              <a:buNone/>
              <a:defRPr/>
            </a:lvl1pPr>
          </a:lstStyle>
          <a:p>
            <a:pPr lvl="0"/>
            <a:r>
              <a:rPr lang="en-US"/>
              <a:t>Click to add image</a:t>
            </a:r>
          </a:p>
        </p:txBody>
      </p:sp>
      <p:sp>
        <p:nvSpPr>
          <p:cNvPr id="57" name="Content Placeholder 7">
            <a:extLst>
              <a:ext uri="{FF2B5EF4-FFF2-40B4-BE49-F238E27FC236}">
                <a16:creationId xmlns:a16="http://schemas.microsoft.com/office/drawing/2014/main" id="{24A146C8-8E12-4D62-BEDC-BA35582EAF3C}"/>
              </a:ext>
            </a:extLst>
          </p:cNvPr>
          <p:cNvSpPr>
            <a:spLocks noGrp="1"/>
          </p:cNvSpPr>
          <p:nvPr>
            <p:ph sz="quarter" idx="47" hasCustomPrompt="1"/>
          </p:nvPr>
        </p:nvSpPr>
        <p:spPr>
          <a:xfrm>
            <a:off x="4022724" y="2298046"/>
            <a:ext cx="1596975" cy="1279662"/>
          </a:xfrm>
        </p:spPr>
        <p:txBody>
          <a:bodyPr/>
          <a:lstStyle>
            <a:lvl1pPr marL="0" indent="0">
              <a:buFontTx/>
              <a:buNone/>
              <a:defRPr/>
            </a:lvl1pPr>
          </a:lstStyle>
          <a:p>
            <a:pPr lvl="0"/>
            <a:r>
              <a:rPr lang="en-US"/>
              <a:t>Click to add image</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60" name="Content Placeholder 7">
            <a:extLst>
              <a:ext uri="{FF2B5EF4-FFF2-40B4-BE49-F238E27FC236}">
                <a16:creationId xmlns:a16="http://schemas.microsoft.com/office/drawing/2014/main" id="{946B5198-3896-457C-1B08-5E891B969593}"/>
              </a:ext>
            </a:extLst>
          </p:cNvPr>
          <p:cNvSpPr>
            <a:spLocks noGrp="1"/>
          </p:cNvSpPr>
          <p:nvPr>
            <p:ph sz="quarter" idx="50" hasCustomPrompt="1"/>
          </p:nvPr>
        </p:nvSpPr>
        <p:spPr>
          <a:xfrm>
            <a:off x="5630863" y="2298046"/>
            <a:ext cx="1596975" cy="1279662"/>
          </a:xfrm>
        </p:spPr>
        <p:txBody>
          <a:bodyPr/>
          <a:lstStyle>
            <a:lvl1pPr marL="0" indent="0">
              <a:buFontTx/>
              <a:buNone/>
              <a:defRPr/>
            </a:lvl1pPr>
          </a:lstStyle>
          <a:p>
            <a:pPr lvl="0"/>
            <a:r>
              <a:rPr lang="en-US"/>
              <a:t>Click to add image</a:t>
            </a:r>
          </a:p>
        </p:txBody>
      </p:sp>
      <p:pic>
        <p:nvPicPr>
          <p:cNvPr id="11" name="Picture 67">
            <a:extLst>
              <a:ext uri="{FF2B5EF4-FFF2-40B4-BE49-F238E27FC236}">
                <a16:creationId xmlns:a16="http://schemas.microsoft.com/office/drawing/2014/main" id="{98EF4CFA-E82C-50FE-9DF7-6419FAAC0A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3BF5FC90-F5B7-28CB-3361-175014E329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948A0BDC-2E4E-32DA-F767-65B1A73BE76A}"/>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FEFEE0B4-2FEF-9629-4A57-B135285505C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37F293-8735-50AE-7161-2408201BD13E}"/>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1F14D8-7F23-E10D-D556-DE1B80AF7ED1}"/>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65EEB5-BB59-485D-3622-A68C07AC2B57}"/>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377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1994"/>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399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9510"/>
            <a:ext cx="5875338" cy="2952000"/>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7601730" y="0"/>
            <a:ext cx="4590269" cy="6858000"/>
          </a:xfrm>
        </p:spPr>
        <p:txBody>
          <a:bodyPr/>
          <a:lstStyle>
            <a:lvl1pPr marL="0" indent="0">
              <a:buFontTx/>
              <a:buNone/>
              <a:defRPr/>
            </a:lvl1pPr>
          </a:lstStyle>
          <a:p>
            <a:pPr lvl="0"/>
            <a:r>
              <a:rPr lang="en-US"/>
              <a:t>Click to add image</a:t>
            </a:r>
          </a:p>
        </p:txBody>
      </p:sp>
      <p:pic>
        <p:nvPicPr>
          <p:cNvPr id="15" name="Picture 67">
            <a:extLst>
              <a:ext uri="{FF2B5EF4-FFF2-40B4-BE49-F238E27FC236}">
                <a16:creationId xmlns:a16="http://schemas.microsoft.com/office/drawing/2014/main" id="{BD6CF5A4-756A-8D64-A8E6-13800C5405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BCCEA6A6-9AED-50AA-F679-2FD1AAAF3A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3FC2BAF3-BD59-DDAE-3E37-5E4488FDF309}"/>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4F65014A-B577-DD74-7792-6C6B1AEB988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28CCB7-5A65-408E-A483-08A7DEE27FB4}"/>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F7E474-58CE-8210-A491-D87DAE93982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C3A0B-540C-D4EB-6E2E-F0F8DAABF534}"/>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8657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TABLEA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67E31-C414-0969-162E-FE122AEB18E8}"/>
              </a:ext>
            </a:extLst>
          </p:cNvPr>
          <p:cNvSpPr/>
          <p:nvPr userDrawn="1"/>
        </p:nvSpPr>
        <p:spPr>
          <a:xfrm>
            <a:off x="0" y="2502641"/>
            <a:ext cx="12192000" cy="4355360"/>
          </a:xfrm>
          <a:prstGeom prst="rect">
            <a:avLst/>
          </a:prstGeom>
          <a:solidFill>
            <a:srgbClr val="86B9D8">
              <a:alpha val="349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223A2C-D0F9-53C1-02C8-34805DCD74B9}"/>
              </a:ext>
            </a:extLst>
          </p:cNvPr>
          <p:cNvSpPr/>
          <p:nvPr userDrawn="1"/>
        </p:nvSpPr>
        <p:spPr>
          <a:xfrm>
            <a:off x="2416567" y="2490684"/>
            <a:ext cx="10037791" cy="444834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3638058"/>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5968"/>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lists </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033034"/>
            <a:ext cx="1112837" cy="338137"/>
          </a:xfrm>
        </p:spPr>
        <p:txBody>
          <a:bodyPr lIns="0" tIns="0" rIns="0" bIns="0">
            <a:noAutofit/>
          </a:bodyPr>
          <a:lstStyle>
            <a:lvl1pPr marL="0" indent="0">
              <a:lnSpc>
                <a:spcPts val="1550"/>
              </a:lnSpc>
              <a:spcBef>
                <a:spcPts val="0"/>
              </a:spcBef>
              <a:buFontTx/>
              <a:buNone/>
              <a:defRPr sz="14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3712875"/>
            <a:ext cx="1376363" cy="1101725"/>
          </a:xfrm>
        </p:spPr>
        <p:txBody>
          <a:bodyPr lIns="0" tIns="0" rIns="0" bIns="0">
            <a:noAutofit/>
          </a:bodyPr>
          <a:lstStyle>
            <a:lvl1pPr marL="171450" indent="-171450">
              <a:lnSpc>
                <a:spcPts val="1100"/>
              </a:lnSpc>
              <a:spcBef>
                <a:spcPts val="300"/>
              </a:spcBef>
              <a:buClr>
                <a:srgbClr val="91B8D5"/>
              </a:buClr>
              <a:buFont typeface="Arial" panose="020B0604020202020204" pitchFamily="34" charset="0"/>
              <a:buChar char="•"/>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2" name="Picture 67">
            <a:extLst>
              <a:ext uri="{FF2B5EF4-FFF2-40B4-BE49-F238E27FC236}">
                <a16:creationId xmlns:a16="http://schemas.microsoft.com/office/drawing/2014/main" id="{BAA07625-A5FB-605A-552A-7FEA1DB9E1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7A623DBE-C1D6-432D-F71A-F542CAD7E0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85EA32FA-4497-1A7D-CC16-7240F08A4CD3}"/>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818AE04A-755E-3E84-A6BE-65E887704D6D}"/>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30483E-4953-26E0-00FD-A01B9518AA2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55E699-AD56-9EC6-ECF6-6DB55321FB99}"/>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058837-5CA3-832B-8C5D-E85C58981948}"/>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8793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661BE-2157-25FA-0C0D-9BD48C1FCC9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tables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7138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9060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0F8BBD9D-EFF1-EA54-AD4F-B56AAE1A5D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15ED1C11-0761-7E30-6DB6-799A8ED7D4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13705794-60F4-FB84-71C5-A63567B22246}"/>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C813B51B-86A3-7DB8-471A-02B76320E98B}"/>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CFDFDF-1098-6E78-DAC5-623636BECCE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0F092F-0B39-B58D-62C7-BFEEEB84A7AC}"/>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8882B8-6556-E9D6-8EA9-81E86C52C4A3}"/>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1175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charts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6087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8009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36C29392-0B2F-7A84-AC57-DDEE39BC69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E95BBDEF-96DD-EA8D-3D17-508FADDEFF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ADD70F3C-49C9-F553-D29C-32EB019BA7B9}"/>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4B19CA99-61FE-EEF3-0291-0979731248D8}"/>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C575D0-23CD-CD45-CCF3-8293D5A9445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032F9-2A84-F96B-9B5B-20D383AD123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925085-66E8-D06C-4AAB-9354603F122B}"/>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955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UTIONARY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D8509-CD84-ABF8-F5EF-AC0AF36CBE0B}"/>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7630"/>
            <a:ext cx="9144000" cy="879475"/>
          </a:xfrm>
        </p:spPr>
        <p:txBody>
          <a:bodyPr lIns="0" tIns="0" rIns="0" bIns="0" anchor="t" anchorCtr="0">
            <a:noAutofit/>
          </a:bodyPr>
          <a:lstStyle>
            <a:lvl1pPr algn="l">
              <a:lnSpc>
                <a:spcPts val="4600"/>
              </a:lnSpc>
              <a:defRPr sz="5000" cap="all" baseline="0">
                <a:solidFill>
                  <a:srgbClr val="86B9D8"/>
                </a:solidFill>
              </a:defRPr>
            </a:lvl1pPr>
          </a:lstStyle>
          <a:p>
            <a:r>
              <a:rPr lang="en-US"/>
              <a:t>Slide title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2203747"/>
            <a:ext cx="10648406" cy="3892231"/>
          </a:xfrm>
        </p:spPr>
        <p:txBody>
          <a:bodyPr lIns="0" tIns="0" rIns="0" bIns="0">
            <a:noAutofit/>
          </a:bodyPr>
          <a:lstStyle>
            <a:lvl1pPr marL="0" indent="0">
              <a:lnSpc>
                <a:spcPts val="1000"/>
              </a:lnSpc>
              <a:spcBef>
                <a:spcPts val="0"/>
              </a:spcBef>
              <a:spcAft>
                <a:spcPts val="1200"/>
              </a:spcAft>
              <a:buFontTx/>
              <a:buNone/>
              <a:defRPr sz="8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2" name="Picture 67">
            <a:extLst>
              <a:ext uri="{FF2B5EF4-FFF2-40B4-BE49-F238E27FC236}">
                <a16:creationId xmlns:a16="http://schemas.microsoft.com/office/drawing/2014/main" id="{AB8B479A-F8CB-1FD5-BE85-87CB7DA4A3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6D5302B5-4C5D-D99A-34AB-2F0E6DD57A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0AB18118-A557-A6CC-1AB2-2F90713245EB}"/>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6D3B9A33-C77E-E31D-A944-09DDCFA9B76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06D2DF-F395-4D4F-7D24-651A152E0019}"/>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C1788A-4B3A-2B23-6598-0B0AE79B3BA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F04ACA-925D-F367-74AD-06D2E609D086}"/>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2620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1" name="Group 10">
            <a:extLst>
              <a:ext uri="{FF2B5EF4-FFF2-40B4-BE49-F238E27FC236}">
                <a16:creationId xmlns:a16="http://schemas.microsoft.com/office/drawing/2014/main" id="{A15D8BB7-71E7-F1EF-F21E-D7EF64886A06}"/>
              </a:ext>
            </a:extLst>
          </p:cNvPr>
          <p:cNvGrpSpPr/>
          <p:nvPr userDrawn="1"/>
        </p:nvGrpSpPr>
        <p:grpSpPr>
          <a:xfrm>
            <a:off x="6751947" y="2487037"/>
            <a:ext cx="792136" cy="45719"/>
            <a:chOff x="801532" y="1726587"/>
            <a:chExt cx="1783917" cy="60521"/>
          </a:xfrm>
        </p:grpSpPr>
        <p:sp>
          <p:nvSpPr>
            <p:cNvPr id="12" name="Rectangle 11">
              <a:extLst>
                <a:ext uri="{FF2B5EF4-FFF2-40B4-BE49-F238E27FC236}">
                  <a16:creationId xmlns:a16="http://schemas.microsoft.com/office/drawing/2014/main" id="{8F385129-1A26-BEA2-FA44-FD8C00C1976A}"/>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EC0D9-1D33-CE2A-B5D8-61192228FE15}"/>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9FAE58-B01E-8FB2-66A5-EAD8305616C0}"/>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D52738-7DE8-7753-970D-BFD07EEC2D8E}"/>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1077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49059"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95907" y="6017623"/>
            <a:ext cx="2922310" cy="592797"/>
          </a:xfrm>
        </p:spPr>
        <p:txBody>
          <a:bodyPr lIns="0" tIns="0" rIns="0" bIns="0">
            <a:noAutofit/>
          </a:bodyPr>
          <a:lstStyle>
            <a:lvl1pPr marL="0" indent="0" algn="l">
              <a:lnSpc>
                <a:spcPts val="1800"/>
              </a:lnSpc>
              <a:spcBef>
                <a:spcPts val="0"/>
              </a:spcBef>
              <a:buNone/>
              <a:defRPr sz="180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3536221" cy="2360343"/>
          </a:xfrm>
        </p:spPr>
        <p:txBody>
          <a:bodyPr lIns="0" tIns="0" rIns="0" bIns="0" anchor="t" anchorCtr="0">
            <a:noAutofit/>
          </a:bodyPr>
          <a:lstStyle>
            <a:lvl1pPr>
              <a:lnSpc>
                <a:spcPts val="4600"/>
              </a:lnSpc>
              <a:defRPr sz="5000" cap="all" baseline="0"/>
            </a:lvl1pPr>
          </a:lstStyle>
          <a:p>
            <a:r>
              <a:rPr lang="en-US"/>
              <a:t>Use this for a cover slide</a:t>
            </a:r>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5" name="Group 14">
            <a:extLst>
              <a:ext uri="{FF2B5EF4-FFF2-40B4-BE49-F238E27FC236}">
                <a16:creationId xmlns:a16="http://schemas.microsoft.com/office/drawing/2014/main" id="{E69BA600-3231-2525-B040-2634C0024AA2}"/>
              </a:ext>
            </a:extLst>
          </p:cNvPr>
          <p:cNvGrpSpPr/>
          <p:nvPr userDrawn="1"/>
        </p:nvGrpSpPr>
        <p:grpSpPr>
          <a:xfrm>
            <a:off x="6795907" y="5542079"/>
            <a:ext cx="792136" cy="45719"/>
            <a:chOff x="801532" y="1726587"/>
            <a:chExt cx="1783917" cy="60521"/>
          </a:xfrm>
        </p:grpSpPr>
        <p:sp>
          <p:nvSpPr>
            <p:cNvPr id="16" name="Rectangle 15">
              <a:extLst>
                <a:ext uri="{FF2B5EF4-FFF2-40B4-BE49-F238E27FC236}">
                  <a16:creationId xmlns:a16="http://schemas.microsoft.com/office/drawing/2014/main" id="{30388F6F-FBE5-C6A6-5561-EE08BAC5D19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5D29CD-740B-3F6F-356B-AD7E206DF38F}"/>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C0B1FB-E7E9-72EB-54FA-F5D4C339E0B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CFA4FB-A763-8CC2-3698-D9B6E6E79FC8}"/>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7864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5443244" cy="726265"/>
          </a:xfrm>
        </p:spPr>
        <p:txBody>
          <a:bodyPr lIns="0" tIns="0" rIns="0" bIns="0" anchor="t" anchorCtr="0">
            <a:noAutofit/>
          </a:bodyPr>
          <a:lstStyle>
            <a:lvl1pPr algn="l">
              <a:lnSpc>
                <a:spcPts val="4600"/>
              </a:lnSpc>
              <a:defRPr sz="5000" cap="all" baseline="0"/>
            </a:lvl1pPr>
          </a:lstStyle>
          <a:p>
            <a:r>
              <a:rPr lang="en-US"/>
              <a:t>Use this for dividers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48756" y="4555589"/>
            <a:ext cx="5443243" cy="496948"/>
          </a:xfrm>
        </p:spPr>
        <p:txBody>
          <a:bodyPr lIns="0" tIns="0" rIns="0" bIns="0">
            <a:noAutofit/>
          </a:bodyPr>
          <a:lstStyle>
            <a:lvl1pPr marL="0" indent="0" algn="l">
              <a:lnSpc>
                <a:spcPts val="1800"/>
              </a:lnSpc>
              <a:spcBef>
                <a:spcPts val="0"/>
              </a:spcBef>
              <a:buNone/>
              <a:defRPr sz="1800" cap="none"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2" name="Picture Placeholder 18">
            <a:extLst>
              <a:ext uri="{FF2B5EF4-FFF2-40B4-BE49-F238E27FC236}">
                <a16:creationId xmlns:a16="http://schemas.microsoft.com/office/drawing/2014/main" id="{421CDFAE-2F9E-37D7-34A7-094EED5FBF60}"/>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001468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C95FCB-B7A5-0623-E6BC-2B60E691850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118CAFAF-927C-4302-AB7B-D18715124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an agenda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179641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8" y="2073518"/>
            <a:ext cx="7747001" cy="3750067"/>
          </a:xfrm>
        </p:spPr>
        <p:txBody>
          <a:bodyPr lIns="0" tIns="0" rIns="0" bIns="0" numCol="3" spcCol="360000">
            <a:noAutofit/>
          </a:bodyPr>
          <a:lstStyle>
            <a:lvl1pPr marL="0" marR="0" indent="-171450" algn="l" defTabSz="914400" rtl="0" eaLnBrk="1" fontAlgn="auto" latinLnBrk="0" hangingPunct="1">
              <a:lnSpc>
                <a:spcPts val="3600"/>
              </a:lnSpc>
              <a:spcBef>
                <a:spcPts val="0"/>
              </a:spcBef>
              <a:spcAft>
                <a:spcPts val="0"/>
              </a:spcAft>
              <a:buClr>
                <a:srgbClr val="91B8D5"/>
              </a:buClr>
              <a:buSzTx/>
              <a:buFont typeface="Arial" panose="020B0604020202020204" pitchFamily="34" charset="0"/>
              <a:buChar char="•"/>
              <a:tabLst/>
              <a:defRPr sz="14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grpSp>
        <p:nvGrpSpPr>
          <p:cNvPr id="7" name="Group 6">
            <a:extLst>
              <a:ext uri="{FF2B5EF4-FFF2-40B4-BE49-F238E27FC236}">
                <a16:creationId xmlns:a16="http://schemas.microsoft.com/office/drawing/2014/main" id="{40EA0AFA-3492-2C63-A930-4CF8B01E03B4}"/>
              </a:ext>
            </a:extLst>
          </p:cNvPr>
          <p:cNvGrpSpPr/>
          <p:nvPr/>
        </p:nvGrpSpPr>
        <p:grpSpPr>
          <a:xfrm rot="10800000">
            <a:off x="269866" y="6252518"/>
            <a:ext cx="673940" cy="38897"/>
            <a:chOff x="801532" y="1726587"/>
            <a:chExt cx="1783917" cy="60521"/>
          </a:xfrm>
        </p:grpSpPr>
        <p:sp>
          <p:nvSpPr>
            <p:cNvPr id="9" name="Rectangle 8">
              <a:extLst>
                <a:ext uri="{FF2B5EF4-FFF2-40B4-BE49-F238E27FC236}">
                  <a16:creationId xmlns:a16="http://schemas.microsoft.com/office/drawing/2014/main" id="{3E558CCD-EE26-1F31-0F4E-D1C5AA522B70}"/>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D8EF63-4F28-809B-9D8C-BFEA4D0DC8B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3E888A-A473-6F87-4C36-BF0CE860CC64}"/>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59CAE-B6F7-CE1A-734C-2730285B831E}"/>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67">
            <a:extLst>
              <a:ext uri="{FF2B5EF4-FFF2-40B4-BE49-F238E27FC236}">
                <a16:creationId xmlns:a16="http://schemas.microsoft.com/office/drawing/2014/main" id="{0908CF90-785B-6FD4-4A51-FF10D75EAA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spTree>
    <p:extLst>
      <p:ext uri="{BB962C8B-B14F-4D97-AF65-F5344CB8AC3E}">
        <p14:creationId xmlns:p14="http://schemas.microsoft.com/office/powerpoint/2010/main" val="3142281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1994"/>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3998"/>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9510"/>
            <a:ext cx="5875338" cy="2952000"/>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7601730" y="0"/>
            <a:ext cx="4590269" cy="6858000"/>
          </a:xfrm>
        </p:spPr>
        <p:txBody>
          <a:bodyPr/>
          <a:lstStyle>
            <a:lvl1pPr marL="0" indent="0">
              <a:buFontTx/>
              <a:buNone/>
              <a:defRPr/>
            </a:lvl1pPr>
          </a:lstStyle>
          <a:p>
            <a:pPr lvl="0"/>
            <a:r>
              <a:rPr lang="en-US"/>
              <a:t>Click to add image</a:t>
            </a:r>
          </a:p>
        </p:txBody>
      </p:sp>
      <p:pic>
        <p:nvPicPr>
          <p:cNvPr id="15" name="Picture 67">
            <a:extLst>
              <a:ext uri="{FF2B5EF4-FFF2-40B4-BE49-F238E27FC236}">
                <a16:creationId xmlns:a16="http://schemas.microsoft.com/office/drawing/2014/main" id="{BD6CF5A4-756A-8D64-A8E6-13800C5405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BCCEA6A6-9AED-50AA-F679-2FD1AAAF3A6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3FC2BAF3-BD59-DDAE-3E37-5E4488FDF309}"/>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4F65014A-B577-DD74-7792-6C6B1AEB988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28CCB7-5A65-408E-A483-08A7DEE27FB4}"/>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F7E474-58CE-8210-A491-D87DAE93982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C3A0B-540C-D4EB-6E2E-F0F8DAABF534}"/>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8657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6790"/>
            <a:ext cx="4533900"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88795"/>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29000"/>
            <a:ext cx="5875338" cy="2952000"/>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6593886" y="0"/>
            <a:ext cx="4561485"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86373227-F9A4-4B5F-66AA-463A412471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C1D6560B-DC2D-21CF-C85D-0BE315C18D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607359DB-B213-FF88-F756-6EB7AAEFC7E7}"/>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D96B9E7C-307F-6669-74A3-4624F5F550B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A50B53-D400-625C-89F3-F312A1A6A067}"/>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AF2CE5-AAB4-C57F-9389-F605F30C293A}"/>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39B9EC-AC94-89EB-EAEE-CD334A85590C}"/>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606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6790"/>
            <a:ext cx="4533900"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88795"/>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29000"/>
            <a:ext cx="5875338" cy="2952000"/>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6593886" y="0"/>
            <a:ext cx="4561485"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86373227-F9A4-4B5F-66AA-463A412471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C1D6560B-DC2D-21CF-C85D-0BE315C18D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607359DB-B213-FF88-F756-6EB7AAEFC7E7}"/>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D96B9E7C-307F-6669-74A3-4624F5F550B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A50B53-D400-625C-89F3-F312A1A6A067}"/>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AF2CE5-AAB4-C57F-9389-F605F30C293A}"/>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39B9EC-AC94-89EB-EAEE-CD334A85590C}"/>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6065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0491"/>
            <a:ext cx="3355428" cy="2507856"/>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5372100" y="0"/>
            <a:ext cx="6819900"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D71E527C-6D22-EC61-B7E3-0A756A15E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30AD5D00-3340-7977-F43A-63194BDDD2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9A777468-5E78-C1C2-2A4F-42A780282E22}"/>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20AA31E7-BCB1-B503-BE9B-AC66B6307497}"/>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F34B23-A590-DAD1-9BD8-B892EE2F48F0}"/>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11CA66-F331-8690-2844-627965309853}"/>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85D7DC-2745-7D4E-0288-D3E608631AE0}"/>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456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copy only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3430491"/>
            <a:ext cx="10372805" cy="2507856"/>
          </a:xfrm>
        </p:spPr>
        <p:txBody>
          <a:bodyPr lIns="0" tIns="0" rIns="0" bIns="0" numCol="3" spcCol="36000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3" name="Picture 67">
            <a:extLst>
              <a:ext uri="{FF2B5EF4-FFF2-40B4-BE49-F238E27FC236}">
                <a16:creationId xmlns:a16="http://schemas.microsoft.com/office/drawing/2014/main" id="{D6466272-AB36-5690-BAB8-7D93CFABA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41CA9CA3-C15F-19F6-449B-394DE0BB85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6" name="Group 5">
            <a:extLst>
              <a:ext uri="{FF2B5EF4-FFF2-40B4-BE49-F238E27FC236}">
                <a16:creationId xmlns:a16="http://schemas.microsoft.com/office/drawing/2014/main" id="{9825EEE9-7468-A998-DC9B-A8D2ABFA40CE}"/>
              </a:ext>
            </a:extLst>
          </p:cNvPr>
          <p:cNvGrpSpPr/>
          <p:nvPr userDrawn="1"/>
        </p:nvGrpSpPr>
        <p:grpSpPr>
          <a:xfrm rot="10800000">
            <a:off x="269866" y="6252518"/>
            <a:ext cx="673940" cy="38897"/>
            <a:chOff x="801532" y="1726587"/>
            <a:chExt cx="1783917" cy="60521"/>
          </a:xfrm>
        </p:grpSpPr>
        <p:sp>
          <p:nvSpPr>
            <p:cNvPr id="7" name="Rectangle 6">
              <a:extLst>
                <a:ext uri="{FF2B5EF4-FFF2-40B4-BE49-F238E27FC236}">
                  <a16:creationId xmlns:a16="http://schemas.microsoft.com/office/drawing/2014/main" id="{6483693F-9A38-7138-57A0-98D54DCD131A}"/>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FD5D5A-DC1A-77BD-E8F9-C84520722BBD}"/>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2BD64B-4A4E-4AAC-0EF8-48E4DE6384DE}"/>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04C629-550F-9F4A-A2F4-ED3BC5831255}"/>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8810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TEXT AND IMAGE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0" y="0"/>
            <a:ext cx="12192000" cy="6858000"/>
          </a:xfrm>
        </p:spPr>
        <p:txBody>
          <a:bodyPr/>
          <a:lstStyle>
            <a:lvl1pPr marL="0" indent="0">
              <a:buFontTx/>
              <a:buNone/>
              <a:defRPr/>
            </a:lvl1pPr>
          </a:lstStyle>
          <a:p>
            <a:pPr lvl="0"/>
            <a:r>
              <a:rPr lang="en-US"/>
              <a:t>Click to add image</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3227294" y="842314"/>
            <a:ext cx="4831977" cy="804054"/>
          </a:xfrm>
        </p:spPr>
        <p:txBody>
          <a:bodyPr lIns="0" tIns="0" rIns="0" bIns="0" anchor="t" anchorCtr="0">
            <a:noAutofit/>
          </a:bodyPr>
          <a:lstStyle>
            <a:lvl1pPr marL="720000" algn="l">
              <a:lnSpc>
                <a:spcPts val="4600"/>
              </a:lnSpc>
              <a:defRPr sz="5000" cap="all" baseline="0">
                <a:solidFill>
                  <a:srgbClr val="86B9D8"/>
                </a:solidFill>
              </a:defRPr>
            </a:lvl1pPr>
          </a:lstStyle>
          <a:p>
            <a:r>
              <a:rPr lang="en-US"/>
              <a:t>Use this one for slides with full backgrounds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3993777" y="2930109"/>
            <a:ext cx="4533900" cy="545305"/>
          </a:xfrm>
        </p:spPr>
        <p:txBody>
          <a:bodyPr lIns="0" tIns="0" rIns="0" bIns="0">
            <a:noAutofit/>
          </a:bodyPr>
          <a:lstStyle>
            <a:lvl1pPr marL="0" indent="0" algn="l">
              <a:lnSpc>
                <a:spcPts val="1800"/>
              </a:lnSpc>
              <a:spcBef>
                <a:spcPts val="0"/>
              </a:spcBef>
              <a:spcAft>
                <a:spcPts val="0"/>
              </a:spcAft>
              <a:buNone/>
              <a:defRPr sz="1800" b="0" cap="none"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3993777" y="3732575"/>
            <a:ext cx="4217894" cy="804054"/>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chemeClr val="bg1"/>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4" name="Picture 3" descr="Icon&#10;&#10;Description automatically generated">
            <a:extLst>
              <a:ext uri="{FF2B5EF4-FFF2-40B4-BE49-F238E27FC236}">
                <a16:creationId xmlns:a16="http://schemas.microsoft.com/office/drawing/2014/main" id="{F3D35509-0429-3FAD-5C67-7F7F57D65A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Tree>
    <p:extLst>
      <p:ext uri="{BB962C8B-B14F-4D97-AF65-F5344CB8AC3E}">
        <p14:creationId xmlns:p14="http://schemas.microsoft.com/office/powerpoint/2010/main" val="898884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P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867FF-FC05-8262-169F-DD52FD2175A4}"/>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4347027"/>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674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icons and copy</a:t>
            </a:r>
          </a:p>
        </p:txBody>
      </p:sp>
      <p:sp>
        <p:nvSpPr>
          <p:cNvPr id="20" name="Content Placeholder 7">
            <a:extLst>
              <a:ext uri="{FF2B5EF4-FFF2-40B4-BE49-F238E27FC236}">
                <a16:creationId xmlns:a16="http://schemas.microsoft.com/office/drawing/2014/main" id="{825CF3CD-0950-29BC-A31D-DDBA86254078}"/>
              </a:ext>
            </a:extLst>
          </p:cNvPr>
          <p:cNvSpPr>
            <a:spLocks noGrp="1"/>
          </p:cNvSpPr>
          <p:nvPr>
            <p:ph sz="quarter" idx="22" hasCustomPrompt="1"/>
          </p:nvPr>
        </p:nvSpPr>
        <p:spPr>
          <a:xfrm>
            <a:off x="7271127" y="2298046"/>
            <a:ext cx="1596975" cy="1279662"/>
          </a:xfrm>
        </p:spPr>
        <p:txBody>
          <a:bodyPr/>
          <a:lstStyle>
            <a:lvl1pPr marL="0" indent="0">
              <a:buFontTx/>
              <a:buNone/>
              <a:defRPr/>
            </a:lvl1pPr>
          </a:lstStyle>
          <a:p>
            <a:pPr lvl="0"/>
            <a:r>
              <a:rPr lang="en-US"/>
              <a:t>Click to add image</a:t>
            </a:r>
          </a:p>
        </p:txBody>
      </p:sp>
      <p:sp>
        <p:nvSpPr>
          <p:cNvPr id="23" name="Content Placeholder 7">
            <a:extLst>
              <a:ext uri="{FF2B5EF4-FFF2-40B4-BE49-F238E27FC236}">
                <a16:creationId xmlns:a16="http://schemas.microsoft.com/office/drawing/2014/main" id="{5F65A6F2-3B67-973D-2E65-B2AA1C9A4F7B}"/>
              </a:ext>
            </a:extLst>
          </p:cNvPr>
          <p:cNvSpPr>
            <a:spLocks noGrp="1"/>
          </p:cNvSpPr>
          <p:nvPr>
            <p:ph sz="quarter" idx="24" hasCustomPrompt="1"/>
          </p:nvPr>
        </p:nvSpPr>
        <p:spPr>
          <a:xfrm>
            <a:off x="8873683" y="2298046"/>
            <a:ext cx="1596975" cy="1279662"/>
          </a:xfrm>
        </p:spPr>
        <p:txBody>
          <a:bodyPr/>
          <a:lstStyle>
            <a:lvl1pPr marL="0" indent="0">
              <a:buFontTx/>
              <a:buNone/>
              <a:defRPr/>
            </a:lvl1pPr>
          </a:lstStyle>
          <a:p>
            <a:pPr lvl="0"/>
            <a:r>
              <a:rPr lang="en-US"/>
              <a:t>Click to add image</a:t>
            </a:r>
          </a:p>
        </p:txBody>
      </p:sp>
      <p:sp>
        <p:nvSpPr>
          <p:cNvPr id="26" name="Content Placeholder 7">
            <a:extLst>
              <a:ext uri="{FF2B5EF4-FFF2-40B4-BE49-F238E27FC236}">
                <a16:creationId xmlns:a16="http://schemas.microsoft.com/office/drawing/2014/main" id="{1E95E5BE-EA7E-F01D-8731-9B93ABCEDAB8}"/>
              </a:ext>
            </a:extLst>
          </p:cNvPr>
          <p:cNvSpPr>
            <a:spLocks noGrp="1"/>
          </p:cNvSpPr>
          <p:nvPr>
            <p:ph sz="quarter" idx="26" hasCustomPrompt="1"/>
          </p:nvPr>
        </p:nvSpPr>
        <p:spPr>
          <a:xfrm>
            <a:off x="10470658" y="2298046"/>
            <a:ext cx="1596975" cy="1279662"/>
          </a:xfrm>
        </p:spPr>
        <p:txBody>
          <a:bodyPr/>
          <a:lstStyle>
            <a:lvl1pPr marL="0" indent="0">
              <a:buFontTx/>
              <a:buNone/>
              <a:defRPr/>
            </a:lvl1pPr>
          </a:lstStyle>
          <a:p>
            <a:pPr lvl="0"/>
            <a:r>
              <a:rPr lang="en-US"/>
              <a:t>Click to add image</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902630"/>
            <a:ext cx="1112837" cy="338137"/>
          </a:xfrm>
        </p:spPr>
        <p:txBody>
          <a:bodyPr lIns="0" tIns="0" rIns="0" bIns="0">
            <a:noAutofit/>
          </a:bodyPr>
          <a:lstStyle>
            <a:lvl1pPr marL="0" indent="0">
              <a:lnSpc>
                <a:spcPts val="1050"/>
              </a:lnSpc>
              <a:buFontTx/>
              <a:buNone/>
              <a:defRPr sz="10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4421844"/>
            <a:ext cx="1376363" cy="1101725"/>
          </a:xfrm>
        </p:spPr>
        <p:txBody>
          <a:bodyPr lIns="0" tIns="0" rIns="0" bIns="0">
            <a:noAutofit/>
          </a:bodyPr>
          <a:lstStyle>
            <a:lvl1pPr marL="0" indent="0">
              <a:lnSpc>
                <a:spcPts val="1100"/>
              </a:lnSpc>
              <a:spcBef>
                <a:spcPts val="300"/>
              </a:spcBef>
              <a:buFontTx/>
              <a:buNone/>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5" name="Content Placeholder 7">
            <a:extLst>
              <a:ext uri="{FF2B5EF4-FFF2-40B4-BE49-F238E27FC236}">
                <a16:creationId xmlns:a16="http://schemas.microsoft.com/office/drawing/2014/main" id="{0927971D-B89F-838B-D701-0C0C150E15FA}"/>
              </a:ext>
            </a:extLst>
          </p:cNvPr>
          <p:cNvSpPr>
            <a:spLocks noGrp="1"/>
          </p:cNvSpPr>
          <p:nvPr>
            <p:ph sz="quarter" idx="45" hasCustomPrompt="1"/>
          </p:nvPr>
        </p:nvSpPr>
        <p:spPr>
          <a:xfrm>
            <a:off x="823193" y="2298046"/>
            <a:ext cx="1596975" cy="1279662"/>
          </a:xfrm>
        </p:spPr>
        <p:txBody>
          <a:bodyPr/>
          <a:lstStyle>
            <a:lvl1pPr marL="0" indent="0">
              <a:buFontTx/>
              <a:buNone/>
              <a:defRPr/>
            </a:lvl1pPr>
          </a:lstStyle>
          <a:p>
            <a:pPr lvl="0"/>
            <a:r>
              <a:rPr lang="en-US"/>
              <a:t>Click to add image</a:t>
            </a:r>
          </a:p>
        </p:txBody>
      </p:sp>
      <p:sp>
        <p:nvSpPr>
          <p:cNvPr id="56" name="Content Placeholder 7">
            <a:extLst>
              <a:ext uri="{FF2B5EF4-FFF2-40B4-BE49-F238E27FC236}">
                <a16:creationId xmlns:a16="http://schemas.microsoft.com/office/drawing/2014/main" id="{F8BB9CD9-FEEA-E78D-B8DD-E0EC8DF16DC4}"/>
              </a:ext>
            </a:extLst>
          </p:cNvPr>
          <p:cNvSpPr>
            <a:spLocks noGrp="1"/>
          </p:cNvSpPr>
          <p:nvPr>
            <p:ph sz="quarter" idx="46" hasCustomPrompt="1"/>
          </p:nvPr>
        </p:nvSpPr>
        <p:spPr>
          <a:xfrm>
            <a:off x="2425749" y="2298046"/>
            <a:ext cx="1596975" cy="1279662"/>
          </a:xfrm>
        </p:spPr>
        <p:txBody>
          <a:bodyPr/>
          <a:lstStyle>
            <a:lvl1pPr marL="0" indent="0">
              <a:buFontTx/>
              <a:buNone/>
              <a:defRPr/>
            </a:lvl1pPr>
          </a:lstStyle>
          <a:p>
            <a:pPr lvl="0"/>
            <a:r>
              <a:rPr lang="en-US"/>
              <a:t>Click to add image</a:t>
            </a:r>
          </a:p>
        </p:txBody>
      </p:sp>
      <p:sp>
        <p:nvSpPr>
          <p:cNvPr id="57" name="Content Placeholder 7">
            <a:extLst>
              <a:ext uri="{FF2B5EF4-FFF2-40B4-BE49-F238E27FC236}">
                <a16:creationId xmlns:a16="http://schemas.microsoft.com/office/drawing/2014/main" id="{24A146C8-8E12-4D62-BEDC-BA35582EAF3C}"/>
              </a:ext>
            </a:extLst>
          </p:cNvPr>
          <p:cNvSpPr>
            <a:spLocks noGrp="1"/>
          </p:cNvSpPr>
          <p:nvPr>
            <p:ph sz="quarter" idx="47" hasCustomPrompt="1"/>
          </p:nvPr>
        </p:nvSpPr>
        <p:spPr>
          <a:xfrm>
            <a:off x="4022724" y="2298046"/>
            <a:ext cx="1596975" cy="1279662"/>
          </a:xfrm>
        </p:spPr>
        <p:txBody>
          <a:bodyPr/>
          <a:lstStyle>
            <a:lvl1pPr marL="0" indent="0">
              <a:buFontTx/>
              <a:buNone/>
              <a:defRPr/>
            </a:lvl1pPr>
          </a:lstStyle>
          <a:p>
            <a:pPr lvl="0"/>
            <a:r>
              <a:rPr lang="en-US"/>
              <a:t>Click to add image</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60" name="Content Placeholder 7">
            <a:extLst>
              <a:ext uri="{FF2B5EF4-FFF2-40B4-BE49-F238E27FC236}">
                <a16:creationId xmlns:a16="http://schemas.microsoft.com/office/drawing/2014/main" id="{946B5198-3896-457C-1B08-5E891B969593}"/>
              </a:ext>
            </a:extLst>
          </p:cNvPr>
          <p:cNvSpPr>
            <a:spLocks noGrp="1"/>
          </p:cNvSpPr>
          <p:nvPr>
            <p:ph sz="quarter" idx="50" hasCustomPrompt="1"/>
          </p:nvPr>
        </p:nvSpPr>
        <p:spPr>
          <a:xfrm>
            <a:off x="5630863" y="2298046"/>
            <a:ext cx="1596975" cy="1279662"/>
          </a:xfrm>
        </p:spPr>
        <p:txBody>
          <a:bodyPr/>
          <a:lstStyle>
            <a:lvl1pPr marL="0" indent="0">
              <a:buFontTx/>
              <a:buNone/>
              <a:defRPr/>
            </a:lvl1pPr>
          </a:lstStyle>
          <a:p>
            <a:pPr lvl="0"/>
            <a:r>
              <a:rPr lang="en-US"/>
              <a:t>Click to add image</a:t>
            </a:r>
          </a:p>
        </p:txBody>
      </p:sp>
      <p:pic>
        <p:nvPicPr>
          <p:cNvPr id="11" name="Picture 67">
            <a:extLst>
              <a:ext uri="{FF2B5EF4-FFF2-40B4-BE49-F238E27FC236}">
                <a16:creationId xmlns:a16="http://schemas.microsoft.com/office/drawing/2014/main" id="{98EF4CFA-E82C-50FE-9DF7-6419FAAC0A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3BF5FC90-F5B7-28CB-3361-175014E329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948A0BDC-2E4E-32DA-F767-65B1A73BE76A}"/>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FEFEE0B4-2FEF-9629-4A57-B135285505C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37F293-8735-50AE-7161-2408201BD13E}"/>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1F14D8-7F23-E10D-D556-DE1B80AF7ED1}"/>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65EEB5-BB59-485D-3622-A68C07AC2B57}"/>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3772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TABLEA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67E31-C414-0969-162E-FE122AEB18E8}"/>
              </a:ext>
            </a:extLst>
          </p:cNvPr>
          <p:cNvSpPr/>
          <p:nvPr userDrawn="1"/>
        </p:nvSpPr>
        <p:spPr>
          <a:xfrm>
            <a:off x="0" y="2502641"/>
            <a:ext cx="12192000" cy="4355360"/>
          </a:xfrm>
          <a:prstGeom prst="rect">
            <a:avLst/>
          </a:prstGeom>
          <a:solidFill>
            <a:srgbClr val="86B9D8">
              <a:alpha val="349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223A2C-D0F9-53C1-02C8-34805DCD74B9}"/>
              </a:ext>
            </a:extLst>
          </p:cNvPr>
          <p:cNvSpPr/>
          <p:nvPr userDrawn="1"/>
        </p:nvSpPr>
        <p:spPr>
          <a:xfrm>
            <a:off x="2416567" y="2490684"/>
            <a:ext cx="10037791" cy="444834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3638058"/>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5968"/>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lists </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033034"/>
            <a:ext cx="1112837" cy="338137"/>
          </a:xfrm>
        </p:spPr>
        <p:txBody>
          <a:bodyPr lIns="0" tIns="0" rIns="0" bIns="0">
            <a:noAutofit/>
          </a:bodyPr>
          <a:lstStyle>
            <a:lvl1pPr marL="0" indent="0">
              <a:lnSpc>
                <a:spcPts val="1550"/>
              </a:lnSpc>
              <a:spcBef>
                <a:spcPts val="0"/>
              </a:spcBef>
              <a:buFontTx/>
              <a:buNone/>
              <a:defRPr sz="14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3712875"/>
            <a:ext cx="1376363" cy="1101725"/>
          </a:xfrm>
        </p:spPr>
        <p:txBody>
          <a:bodyPr lIns="0" tIns="0" rIns="0" bIns="0">
            <a:noAutofit/>
          </a:bodyPr>
          <a:lstStyle>
            <a:lvl1pPr marL="171450" indent="-171450">
              <a:lnSpc>
                <a:spcPts val="1100"/>
              </a:lnSpc>
              <a:spcBef>
                <a:spcPts val="300"/>
              </a:spcBef>
              <a:buClr>
                <a:srgbClr val="91B8D5"/>
              </a:buClr>
              <a:buFont typeface="Arial" panose="020B0604020202020204" pitchFamily="34" charset="0"/>
              <a:buChar char="•"/>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033034"/>
            <a:ext cx="1112837" cy="338137"/>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3712875"/>
            <a:ext cx="1376363" cy="1101725"/>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2" name="Picture 67">
            <a:extLst>
              <a:ext uri="{FF2B5EF4-FFF2-40B4-BE49-F238E27FC236}">
                <a16:creationId xmlns:a16="http://schemas.microsoft.com/office/drawing/2014/main" id="{BAA07625-A5FB-605A-552A-7FEA1DB9E1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7A623DBE-C1D6-432D-F71A-F542CAD7E0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85EA32FA-4497-1A7D-CC16-7240F08A4CD3}"/>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818AE04A-755E-3E84-A6BE-65E887704D6D}"/>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30483E-4953-26E0-00FD-A01B9518AA2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55E699-AD56-9EC6-ECF6-6DB55321FB99}"/>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058837-5CA3-832B-8C5D-E85C58981948}"/>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8793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661BE-2157-25FA-0C0D-9BD48C1FCC9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tables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7138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9060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0F8BBD9D-EFF1-EA54-AD4F-B56AAE1A5D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15ED1C11-0761-7E30-6DB6-799A8ED7D4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13705794-60F4-FB84-71C5-A63567B22246}"/>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C813B51B-86A3-7DB8-471A-02B76320E98B}"/>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CFDFDF-1098-6E78-DAC5-623636BECCE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0F092F-0B39-B58D-62C7-BFEEEB84A7AC}"/>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8882B8-6556-E9D6-8EA9-81E86C52C4A3}"/>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1175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981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charts</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679731"/>
            <a:ext cx="6879414" cy="5403796"/>
          </a:xfrm>
        </p:spPr>
        <p:txBody>
          <a:bodyPr/>
          <a:lstStyle>
            <a:lvl1pPr marL="0" indent="0">
              <a:buFontTx/>
              <a:buNone/>
              <a:defRPr/>
            </a:lvl1pPr>
          </a:lstStyle>
          <a:p>
            <a:pPr lvl="0"/>
            <a:r>
              <a:rPr lang="en-US"/>
              <a:t>Click to add image</a:t>
            </a:r>
          </a:p>
        </p:txBody>
      </p:sp>
      <p:sp>
        <p:nvSpPr>
          <p:cNvPr id="5" name="Text Placeholder 4">
            <a:extLst>
              <a:ext uri="{FF2B5EF4-FFF2-40B4-BE49-F238E27FC236}">
                <a16:creationId xmlns:a16="http://schemas.microsoft.com/office/drawing/2014/main" id="{F3F1D46A-4861-12D6-54E4-D828D91A01A2}"/>
              </a:ext>
            </a:extLst>
          </p:cNvPr>
          <p:cNvSpPr>
            <a:spLocks noGrp="1"/>
          </p:cNvSpPr>
          <p:nvPr>
            <p:ph type="body" sz="quarter" idx="15"/>
          </p:nvPr>
        </p:nvSpPr>
        <p:spPr>
          <a:xfrm>
            <a:off x="4948518" y="6165242"/>
            <a:ext cx="6348132" cy="545306"/>
          </a:xfrm>
        </p:spPr>
        <p:txBody>
          <a:bodyPr lIns="0" tIns="0" rIns="0" bIns="0">
            <a:noAutofit/>
          </a:bodyPr>
          <a:lstStyle>
            <a:lvl1pPr marL="0" indent="0">
              <a:lnSpc>
                <a:spcPts val="700"/>
              </a:lnSpc>
              <a:spcBef>
                <a:spcPts val="400"/>
              </a:spcBef>
              <a:buFontTx/>
              <a:buNone/>
              <a:tabLst/>
              <a:defRPr sz="700" baseline="0">
                <a:solidFill>
                  <a:srgbClr val="78777A"/>
                </a:solidFill>
                <a:latin typeface="Arial" panose="020B0604020202020204" pitchFamily="34" charset="0"/>
              </a:defRPr>
            </a:lvl1pPr>
            <a:lvl2pPr marL="457200" indent="0">
              <a:buFontTx/>
              <a:buNone/>
              <a:defRPr sz="700" baseline="0">
                <a:solidFill>
                  <a:srgbClr val="91B8D5"/>
                </a:solidFill>
                <a:latin typeface="Arial" panose="020B0604020202020204" pitchFamily="34" charset="0"/>
              </a:defRPr>
            </a:lvl2pPr>
            <a:lvl3pPr marL="914400" indent="0">
              <a:buFontTx/>
              <a:buNone/>
              <a:defRPr sz="700" baseline="0">
                <a:solidFill>
                  <a:srgbClr val="91B8D5"/>
                </a:solidFill>
                <a:latin typeface="Arial" panose="020B0604020202020204" pitchFamily="34" charset="0"/>
              </a:defRPr>
            </a:lvl3pPr>
            <a:lvl4pPr marL="1371600" indent="0">
              <a:buFontTx/>
              <a:buNone/>
              <a:defRPr sz="700" baseline="0">
                <a:solidFill>
                  <a:srgbClr val="91B8D5"/>
                </a:solidFill>
                <a:latin typeface="Arial" panose="020B0604020202020204" pitchFamily="34" charset="0"/>
              </a:defRPr>
            </a:lvl4pPr>
            <a:lvl5pPr marL="1828800" indent="0">
              <a:buFontTx/>
              <a:buNone/>
              <a:defRPr sz="700" baseline="0">
                <a:solidFill>
                  <a:srgbClr val="91B8D5"/>
                </a:solidFill>
                <a:latin typeface="Arial" panose="020B0604020202020204" pitchFamily="34" charset="0"/>
              </a:defRPr>
            </a:lvl5pPr>
          </a:lstStyle>
          <a:p>
            <a:pPr lvl="0"/>
            <a:r>
              <a:rPr lang="en-US"/>
              <a:t>Click to edit Master text styles</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316087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68009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5" name="Picture 67">
            <a:extLst>
              <a:ext uri="{FF2B5EF4-FFF2-40B4-BE49-F238E27FC236}">
                <a16:creationId xmlns:a16="http://schemas.microsoft.com/office/drawing/2014/main" id="{36C29392-0B2F-7A84-AC57-DDEE39BC69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E95BBDEF-96DD-EA8D-3D17-508FADDEFF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9" name="Group 8">
            <a:extLst>
              <a:ext uri="{FF2B5EF4-FFF2-40B4-BE49-F238E27FC236}">
                <a16:creationId xmlns:a16="http://schemas.microsoft.com/office/drawing/2014/main" id="{ADD70F3C-49C9-F553-D29C-32EB019BA7B9}"/>
              </a:ext>
            </a:extLst>
          </p:cNvPr>
          <p:cNvGrpSpPr/>
          <p:nvPr userDrawn="1"/>
        </p:nvGrpSpPr>
        <p:grpSpPr>
          <a:xfrm rot="10800000">
            <a:off x="269866" y="6252518"/>
            <a:ext cx="673940" cy="38897"/>
            <a:chOff x="801532" y="1726587"/>
            <a:chExt cx="1783917" cy="60521"/>
          </a:xfrm>
        </p:grpSpPr>
        <p:sp>
          <p:nvSpPr>
            <p:cNvPr id="10" name="Rectangle 9">
              <a:extLst>
                <a:ext uri="{FF2B5EF4-FFF2-40B4-BE49-F238E27FC236}">
                  <a16:creationId xmlns:a16="http://schemas.microsoft.com/office/drawing/2014/main" id="{4B19CA99-61FE-EEF3-0291-0979731248D8}"/>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C575D0-23CD-CD45-CCF3-8293D5A9445F}"/>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3032F9-2A84-F96B-9B5B-20D383AD123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925085-66E8-D06C-4AAB-9354603F122B}"/>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9555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UTIONARY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D8509-CD84-ABF8-F5EF-AC0AF36CBE0B}"/>
              </a:ext>
            </a:extLst>
          </p:cNvPr>
          <p:cNvSpPr/>
          <p:nvPr userDrawn="1"/>
        </p:nvSpPr>
        <p:spPr>
          <a:xfrm>
            <a:off x="2416567" y="-162046"/>
            <a:ext cx="10037791" cy="7101071"/>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37630"/>
            <a:ext cx="9144000" cy="879475"/>
          </a:xfrm>
        </p:spPr>
        <p:txBody>
          <a:bodyPr lIns="0" tIns="0" rIns="0" bIns="0" anchor="t" anchorCtr="0">
            <a:noAutofit/>
          </a:bodyPr>
          <a:lstStyle>
            <a:lvl1pPr algn="l">
              <a:lnSpc>
                <a:spcPts val="4600"/>
              </a:lnSpc>
              <a:defRPr sz="5000" cap="all" baseline="0">
                <a:solidFill>
                  <a:srgbClr val="86B9D8"/>
                </a:solidFill>
              </a:defRPr>
            </a:lvl1pPr>
          </a:lstStyle>
          <a:p>
            <a:r>
              <a:rPr lang="en-US"/>
              <a:t>Slide title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2203747"/>
            <a:ext cx="10648406" cy="3892231"/>
          </a:xfrm>
        </p:spPr>
        <p:txBody>
          <a:bodyPr lIns="0" tIns="0" rIns="0" bIns="0">
            <a:noAutofit/>
          </a:bodyPr>
          <a:lstStyle>
            <a:lvl1pPr marL="0" indent="0">
              <a:lnSpc>
                <a:spcPts val="1000"/>
              </a:lnSpc>
              <a:spcBef>
                <a:spcPts val="0"/>
              </a:spcBef>
              <a:spcAft>
                <a:spcPts val="1200"/>
              </a:spcAft>
              <a:buFontTx/>
              <a:buNone/>
              <a:defRPr sz="8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2" name="Picture 67">
            <a:extLst>
              <a:ext uri="{FF2B5EF4-FFF2-40B4-BE49-F238E27FC236}">
                <a16:creationId xmlns:a16="http://schemas.microsoft.com/office/drawing/2014/main" id="{AB8B479A-F8CB-1FD5-BE85-87CB7DA4A3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6D5302B5-4C5D-D99A-34AB-2F0E6DD57A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0AB18118-A557-A6CC-1AB2-2F90713245EB}"/>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6D3B9A33-C77E-E31D-A944-09DDCFA9B76C}"/>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06D2DF-F395-4D4F-7D24-651A152E0019}"/>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C1788A-4B3A-2B23-6598-0B0AE79B3BAD}"/>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F04ACA-925D-F367-74AD-06D2E609D086}"/>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2620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A2379219-3232-FFCB-0430-9442EE716E81}"/>
              </a:ext>
            </a:extLst>
          </p:cNvPr>
          <p:cNvSpPr>
            <a:spLocks noGrp="1" noChangeAspect="1"/>
          </p:cNvSpPr>
          <p:nvPr>
            <p:ph type="pic" sz="quarter" idx="16"/>
          </p:nvPr>
        </p:nvSpPr>
        <p:spPr>
          <a:xfrm>
            <a:off x="-5446166" y="-2295337"/>
            <a:ext cx="10772588" cy="10772588"/>
          </a:xfrm>
          <a:custGeom>
            <a:avLst/>
            <a:gdLst>
              <a:gd name="connsiteX0" fmla="*/ 1804636 w 3486046"/>
              <a:gd name="connsiteY0" fmla="*/ 0 h 3328928"/>
              <a:gd name="connsiteX1" fmla="*/ 2068815 w 3486046"/>
              <a:gd name="connsiteY1" fmla="*/ 109427 h 3328928"/>
              <a:gd name="connsiteX2" fmla="*/ 2099702 w 3486046"/>
              <a:gd name="connsiteY2" fmla="*/ 146862 h 3328928"/>
              <a:gd name="connsiteX3" fmla="*/ 2109130 w 3486046"/>
              <a:gd name="connsiteY3" fmla="*/ 146862 h 3328928"/>
              <a:gd name="connsiteX4" fmla="*/ 3298178 w 3486046"/>
              <a:gd name="connsiteY4" fmla="*/ 1341103 h 3328928"/>
              <a:gd name="connsiteX5" fmla="*/ 3321327 w 3486046"/>
              <a:gd name="connsiteY5" fmla="*/ 1353668 h 3328928"/>
              <a:gd name="connsiteX6" fmla="*/ 3486046 w 3486046"/>
              <a:gd name="connsiteY6" fmla="*/ 1663467 h 3328928"/>
              <a:gd name="connsiteX7" fmla="*/ 3321327 w 3486046"/>
              <a:gd name="connsiteY7" fmla="*/ 1973266 h 3328928"/>
              <a:gd name="connsiteX8" fmla="*/ 3303042 w 3486046"/>
              <a:gd name="connsiteY8" fmla="*/ 1983191 h 3328928"/>
              <a:gd name="connsiteX9" fmla="*/ 2088179 w 3486046"/>
              <a:gd name="connsiteY9" fmla="*/ 3196032 h 3328928"/>
              <a:gd name="connsiteX10" fmla="*/ 2068815 w 3486046"/>
              <a:gd name="connsiteY10" fmla="*/ 3219502 h 3328928"/>
              <a:gd name="connsiteX11" fmla="*/ 1804636 w 3486046"/>
              <a:gd name="connsiteY11" fmla="*/ 3328928 h 3328928"/>
              <a:gd name="connsiteX12" fmla="*/ 1540458 w 3486046"/>
              <a:gd name="connsiteY12" fmla="*/ 3219502 h 3328928"/>
              <a:gd name="connsiteX13" fmla="*/ 1509931 w 3486046"/>
              <a:gd name="connsiteY13" fmla="*/ 3182502 h 3328928"/>
              <a:gd name="connsiteX14" fmla="*/ 1508391 w 3486046"/>
              <a:gd name="connsiteY14" fmla="*/ 3182457 h 3328928"/>
              <a:gd name="connsiteX15" fmla="*/ 0 w 3486046"/>
              <a:gd name="connsiteY15" fmla="*/ 1662700 h 3328928"/>
              <a:gd name="connsiteX16" fmla="*/ 1503074 w 3486046"/>
              <a:gd name="connsiteY16" fmla="*/ 146862 h 3328928"/>
              <a:gd name="connsiteX17" fmla="*/ 1509571 w 3486046"/>
              <a:gd name="connsiteY17" fmla="*/ 146862 h 3328928"/>
              <a:gd name="connsiteX18" fmla="*/ 1540458 w 3486046"/>
              <a:gd name="connsiteY18" fmla="*/ 109427 h 3328928"/>
              <a:gd name="connsiteX19" fmla="*/ 1804636 w 3486046"/>
              <a:gd name="connsiteY19" fmla="*/ 0 h 3328928"/>
              <a:gd name="connsiteX0" fmla="*/ 1804636 w 3486046"/>
              <a:gd name="connsiteY0" fmla="*/ 0 h 3328928"/>
              <a:gd name="connsiteX1" fmla="*/ 2068815 w 3486046"/>
              <a:gd name="connsiteY1" fmla="*/ 109427 h 3328928"/>
              <a:gd name="connsiteX2" fmla="*/ 2099702 w 3486046"/>
              <a:gd name="connsiteY2" fmla="*/ 146862 h 3328928"/>
              <a:gd name="connsiteX3" fmla="*/ 3298178 w 3486046"/>
              <a:gd name="connsiteY3" fmla="*/ 1341103 h 3328928"/>
              <a:gd name="connsiteX4" fmla="*/ 3321327 w 3486046"/>
              <a:gd name="connsiteY4" fmla="*/ 1353668 h 3328928"/>
              <a:gd name="connsiteX5" fmla="*/ 3486046 w 3486046"/>
              <a:gd name="connsiteY5" fmla="*/ 1663467 h 3328928"/>
              <a:gd name="connsiteX6" fmla="*/ 3321327 w 3486046"/>
              <a:gd name="connsiteY6" fmla="*/ 1973266 h 3328928"/>
              <a:gd name="connsiteX7" fmla="*/ 3303042 w 3486046"/>
              <a:gd name="connsiteY7" fmla="*/ 1983191 h 3328928"/>
              <a:gd name="connsiteX8" fmla="*/ 2088179 w 3486046"/>
              <a:gd name="connsiteY8" fmla="*/ 3196032 h 3328928"/>
              <a:gd name="connsiteX9" fmla="*/ 2068815 w 3486046"/>
              <a:gd name="connsiteY9" fmla="*/ 3219502 h 3328928"/>
              <a:gd name="connsiteX10" fmla="*/ 1804636 w 3486046"/>
              <a:gd name="connsiteY10" fmla="*/ 3328928 h 3328928"/>
              <a:gd name="connsiteX11" fmla="*/ 1540458 w 3486046"/>
              <a:gd name="connsiteY11" fmla="*/ 3219502 h 3328928"/>
              <a:gd name="connsiteX12" fmla="*/ 1509931 w 3486046"/>
              <a:gd name="connsiteY12" fmla="*/ 3182502 h 3328928"/>
              <a:gd name="connsiteX13" fmla="*/ 1508391 w 3486046"/>
              <a:gd name="connsiteY13" fmla="*/ 3182457 h 3328928"/>
              <a:gd name="connsiteX14" fmla="*/ 0 w 3486046"/>
              <a:gd name="connsiteY14" fmla="*/ 1662700 h 3328928"/>
              <a:gd name="connsiteX15" fmla="*/ 1503074 w 3486046"/>
              <a:gd name="connsiteY15" fmla="*/ 146862 h 3328928"/>
              <a:gd name="connsiteX16" fmla="*/ 1509571 w 3486046"/>
              <a:gd name="connsiteY16" fmla="*/ 146862 h 3328928"/>
              <a:gd name="connsiteX17" fmla="*/ 1540458 w 3486046"/>
              <a:gd name="connsiteY17" fmla="*/ 109427 h 3328928"/>
              <a:gd name="connsiteX18" fmla="*/ 1804636 w 3486046"/>
              <a:gd name="connsiteY18"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09571 w 3486046"/>
              <a:gd name="connsiteY15" fmla="*/ 146862 h 3328928"/>
              <a:gd name="connsiteX16" fmla="*/ 1540458 w 3486046"/>
              <a:gd name="connsiteY16" fmla="*/ 109427 h 3328928"/>
              <a:gd name="connsiteX17" fmla="*/ 1804636 w 3486046"/>
              <a:gd name="connsiteY17"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03074 w 3486046"/>
              <a:gd name="connsiteY14" fmla="*/ 146862 h 3328928"/>
              <a:gd name="connsiteX15" fmla="*/ 1540458 w 3486046"/>
              <a:gd name="connsiteY15" fmla="*/ 109427 h 3328928"/>
              <a:gd name="connsiteX16" fmla="*/ 1804636 w 3486046"/>
              <a:gd name="connsiteY16" fmla="*/ 0 h 3328928"/>
              <a:gd name="connsiteX0" fmla="*/ 1804636 w 3486046"/>
              <a:gd name="connsiteY0" fmla="*/ 0 h 3328928"/>
              <a:gd name="connsiteX1" fmla="*/ 2068815 w 3486046"/>
              <a:gd name="connsiteY1" fmla="*/ 109427 h 3328928"/>
              <a:gd name="connsiteX2" fmla="*/ 3298178 w 3486046"/>
              <a:gd name="connsiteY2" fmla="*/ 1341103 h 3328928"/>
              <a:gd name="connsiteX3" fmla="*/ 3321327 w 3486046"/>
              <a:gd name="connsiteY3" fmla="*/ 1353668 h 3328928"/>
              <a:gd name="connsiteX4" fmla="*/ 3486046 w 3486046"/>
              <a:gd name="connsiteY4" fmla="*/ 1663467 h 3328928"/>
              <a:gd name="connsiteX5" fmla="*/ 3321327 w 3486046"/>
              <a:gd name="connsiteY5" fmla="*/ 1973266 h 3328928"/>
              <a:gd name="connsiteX6" fmla="*/ 3303042 w 3486046"/>
              <a:gd name="connsiteY6" fmla="*/ 1983191 h 3328928"/>
              <a:gd name="connsiteX7" fmla="*/ 2088179 w 3486046"/>
              <a:gd name="connsiteY7" fmla="*/ 3196032 h 3328928"/>
              <a:gd name="connsiteX8" fmla="*/ 2068815 w 3486046"/>
              <a:gd name="connsiteY8" fmla="*/ 3219502 h 3328928"/>
              <a:gd name="connsiteX9" fmla="*/ 1804636 w 3486046"/>
              <a:gd name="connsiteY9" fmla="*/ 3328928 h 3328928"/>
              <a:gd name="connsiteX10" fmla="*/ 1540458 w 3486046"/>
              <a:gd name="connsiteY10" fmla="*/ 3219502 h 3328928"/>
              <a:gd name="connsiteX11" fmla="*/ 1509931 w 3486046"/>
              <a:gd name="connsiteY11" fmla="*/ 3182502 h 3328928"/>
              <a:gd name="connsiteX12" fmla="*/ 1508391 w 3486046"/>
              <a:gd name="connsiteY12" fmla="*/ 3182457 h 3328928"/>
              <a:gd name="connsiteX13" fmla="*/ 0 w 3486046"/>
              <a:gd name="connsiteY13" fmla="*/ 1662700 h 3328928"/>
              <a:gd name="connsiteX14" fmla="*/ 1540458 w 3486046"/>
              <a:gd name="connsiteY14" fmla="*/ 109427 h 3328928"/>
              <a:gd name="connsiteX15" fmla="*/ 1804636 w 3486046"/>
              <a:gd name="connsiteY15"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3303042 w 3486046"/>
              <a:gd name="connsiteY5" fmla="*/ 1983191 h 3328928"/>
              <a:gd name="connsiteX6" fmla="*/ 2088179 w 3486046"/>
              <a:gd name="connsiteY6" fmla="*/ 3196032 h 3328928"/>
              <a:gd name="connsiteX7" fmla="*/ 2068815 w 3486046"/>
              <a:gd name="connsiteY7" fmla="*/ 3219502 h 3328928"/>
              <a:gd name="connsiteX8" fmla="*/ 1804636 w 3486046"/>
              <a:gd name="connsiteY8" fmla="*/ 3328928 h 3328928"/>
              <a:gd name="connsiteX9" fmla="*/ 1540458 w 3486046"/>
              <a:gd name="connsiteY9" fmla="*/ 3219502 h 3328928"/>
              <a:gd name="connsiteX10" fmla="*/ 1509931 w 3486046"/>
              <a:gd name="connsiteY10" fmla="*/ 3182502 h 3328928"/>
              <a:gd name="connsiteX11" fmla="*/ 1508391 w 3486046"/>
              <a:gd name="connsiteY11" fmla="*/ 3182457 h 3328928"/>
              <a:gd name="connsiteX12" fmla="*/ 0 w 3486046"/>
              <a:gd name="connsiteY12" fmla="*/ 1662700 h 3328928"/>
              <a:gd name="connsiteX13" fmla="*/ 1540458 w 3486046"/>
              <a:gd name="connsiteY13" fmla="*/ 109427 h 3328928"/>
              <a:gd name="connsiteX14" fmla="*/ 1804636 w 3486046"/>
              <a:gd name="connsiteY14"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88179 w 3486046"/>
              <a:gd name="connsiteY5" fmla="*/ 3196032 h 3328928"/>
              <a:gd name="connsiteX6" fmla="*/ 2068815 w 3486046"/>
              <a:gd name="connsiteY6" fmla="*/ 3219502 h 3328928"/>
              <a:gd name="connsiteX7" fmla="*/ 1804636 w 3486046"/>
              <a:gd name="connsiteY7" fmla="*/ 3328928 h 3328928"/>
              <a:gd name="connsiteX8" fmla="*/ 1540458 w 3486046"/>
              <a:gd name="connsiteY8" fmla="*/ 3219502 h 3328928"/>
              <a:gd name="connsiteX9" fmla="*/ 1509931 w 3486046"/>
              <a:gd name="connsiteY9" fmla="*/ 3182502 h 3328928"/>
              <a:gd name="connsiteX10" fmla="*/ 1508391 w 3486046"/>
              <a:gd name="connsiteY10" fmla="*/ 3182457 h 3328928"/>
              <a:gd name="connsiteX11" fmla="*/ 0 w 3486046"/>
              <a:gd name="connsiteY11" fmla="*/ 1662700 h 3328928"/>
              <a:gd name="connsiteX12" fmla="*/ 1540458 w 3486046"/>
              <a:gd name="connsiteY12" fmla="*/ 109427 h 3328928"/>
              <a:gd name="connsiteX13" fmla="*/ 1804636 w 3486046"/>
              <a:gd name="connsiteY13"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1508391 w 3486046"/>
              <a:gd name="connsiteY9" fmla="*/ 3182457 h 3328928"/>
              <a:gd name="connsiteX10" fmla="*/ 0 w 3486046"/>
              <a:gd name="connsiteY10" fmla="*/ 1662700 h 3328928"/>
              <a:gd name="connsiteX11" fmla="*/ 1540458 w 3486046"/>
              <a:gd name="connsiteY11" fmla="*/ 109427 h 3328928"/>
              <a:gd name="connsiteX12" fmla="*/ 1804636 w 3486046"/>
              <a:gd name="connsiteY12"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 name="connsiteX0" fmla="*/ 1804636 w 3486046"/>
              <a:gd name="connsiteY0" fmla="*/ 0 h 3328928"/>
              <a:gd name="connsiteX1" fmla="*/ 2068815 w 3486046"/>
              <a:gd name="connsiteY1" fmla="*/ 109427 h 3328928"/>
              <a:gd name="connsiteX2" fmla="*/ 3321327 w 3486046"/>
              <a:gd name="connsiteY2" fmla="*/ 1353668 h 3328928"/>
              <a:gd name="connsiteX3" fmla="*/ 3486046 w 3486046"/>
              <a:gd name="connsiteY3" fmla="*/ 1663467 h 3328928"/>
              <a:gd name="connsiteX4" fmla="*/ 3321327 w 3486046"/>
              <a:gd name="connsiteY4" fmla="*/ 1973266 h 3328928"/>
              <a:gd name="connsiteX5" fmla="*/ 2068815 w 3486046"/>
              <a:gd name="connsiteY5" fmla="*/ 3219502 h 3328928"/>
              <a:gd name="connsiteX6" fmla="*/ 1804636 w 3486046"/>
              <a:gd name="connsiteY6" fmla="*/ 3328928 h 3328928"/>
              <a:gd name="connsiteX7" fmla="*/ 1540458 w 3486046"/>
              <a:gd name="connsiteY7" fmla="*/ 3219502 h 3328928"/>
              <a:gd name="connsiteX8" fmla="*/ 1509931 w 3486046"/>
              <a:gd name="connsiteY8" fmla="*/ 3182502 h 3328928"/>
              <a:gd name="connsiteX9" fmla="*/ 0 w 3486046"/>
              <a:gd name="connsiteY9" fmla="*/ 1662700 h 3328928"/>
              <a:gd name="connsiteX10" fmla="*/ 1540458 w 3486046"/>
              <a:gd name="connsiteY10" fmla="*/ 109427 h 3328928"/>
              <a:gd name="connsiteX11" fmla="*/ 1804636 w 3486046"/>
              <a:gd name="connsiteY11" fmla="*/ 0 h 332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6046" h="3328928">
                <a:moveTo>
                  <a:pt x="1804636" y="0"/>
                </a:moveTo>
                <a:cubicBezTo>
                  <a:pt x="1907804" y="0"/>
                  <a:pt x="2001205" y="41817"/>
                  <a:pt x="2068815" y="109427"/>
                </a:cubicBezTo>
                <a:lnTo>
                  <a:pt x="3321327" y="1353668"/>
                </a:lnTo>
                <a:cubicBezTo>
                  <a:pt x="3415878" y="1444951"/>
                  <a:pt x="3486046" y="1534507"/>
                  <a:pt x="3486046" y="1663467"/>
                </a:cubicBezTo>
                <a:cubicBezTo>
                  <a:pt x="3486046" y="1792427"/>
                  <a:pt x="3425536" y="1872327"/>
                  <a:pt x="3321327" y="1973266"/>
                </a:cubicBezTo>
                <a:cubicBezTo>
                  <a:pt x="3217118" y="2074205"/>
                  <a:pt x="2486319" y="2804090"/>
                  <a:pt x="2068815" y="3219502"/>
                </a:cubicBezTo>
                <a:cubicBezTo>
                  <a:pt x="2001205" y="3287111"/>
                  <a:pt x="1907804" y="3328928"/>
                  <a:pt x="1804636" y="3328928"/>
                </a:cubicBezTo>
                <a:cubicBezTo>
                  <a:pt x="1701468" y="3328928"/>
                  <a:pt x="1608067" y="3287111"/>
                  <a:pt x="1540458" y="3219502"/>
                </a:cubicBezTo>
                <a:lnTo>
                  <a:pt x="1509931" y="3182502"/>
                </a:lnTo>
                <a:lnTo>
                  <a:pt x="0" y="1662700"/>
                </a:lnTo>
                <a:lnTo>
                  <a:pt x="1540458" y="109427"/>
                </a:lnTo>
                <a:cubicBezTo>
                  <a:pt x="1608067" y="41817"/>
                  <a:pt x="1701468" y="0"/>
                  <a:pt x="1804636" y="0"/>
                </a:cubicBezTo>
                <a:close/>
              </a:path>
            </a:pathLst>
          </a:custGeom>
          <a:solidFill>
            <a:schemeClr val="bg2"/>
          </a:solidFill>
        </p:spPr>
        <p:txBody>
          <a:bodyPr wrap="square">
            <a:noAutofit/>
          </a:bodyPr>
          <a:lstStyle/>
          <a:p>
            <a:endParaRPr lang="en-US"/>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1" name="Group 10">
            <a:extLst>
              <a:ext uri="{FF2B5EF4-FFF2-40B4-BE49-F238E27FC236}">
                <a16:creationId xmlns:a16="http://schemas.microsoft.com/office/drawing/2014/main" id="{A15D8BB7-71E7-F1EF-F21E-D7EF64886A06}"/>
              </a:ext>
            </a:extLst>
          </p:cNvPr>
          <p:cNvGrpSpPr/>
          <p:nvPr userDrawn="1"/>
        </p:nvGrpSpPr>
        <p:grpSpPr>
          <a:xfrm>
            <a:off x="6751947" y="2487037"/>
            <a:ext cx="792136" cy="45719"/>
            <a:chOff x="801532" y="1726587"/>
            <a:chExt cx="1783917" cy="60521"/>
          </a:xfrm>
        </p:grpSpPr>
        <p:sp>
          <p:nvSpPr>
            <p:cNvPr id="12" name="Rectangle 11">
              <a:extLst>
                <a:ext uri="{FF2B5EF4-FFF2-40B4-BE49-F238E27FC236}">
                  <a16:creationId xmlns:a16="http://schemas.microsoft.com/office/drawing/2014/main" id="{8F385129-1A26-BEA2-FA44-FD8C00C1976A}"/>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EC0D9-1D33-CE2A-B5D8-61192228FE15}"/>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9FAE58-B01E-8FB2-66A5-EAD8305616C0}"/>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D52738-7DE8-7753-970D-BFD07EEC2D8E}"/>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1077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241059"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50">
            <a:extLst>
              <a:ext uri="{FF2B5EF4-FFF2-40B4-BE49-F238E27FC236}">
                <a16:creationId xmlns:a16="http://schemas.microsoft.com/office/drawing/2014/main" id="{A9FA9DFC-0535-96C8-169A-822471A71536}"/>
              </a:ext>
            </a:extLst>
          </p:cNvPr>
          <p:cNvSpPr>
            <a:spLocks noGrp="1" noChangeAspect="1"/>
          </p:cNvSpPr>
          <p:nvPr>
            <p:ph type="pic" sz="quarter" idx="17"/>
          </p:nvPr>
        </p:nvSpPr>
        <p:spPr>
          <a:xfrm>
            <a:off x="0" y="2"/>
            <a:ext cx="5326422" cy="6857998"/>
          </a:xfrm>
          <a:custGeom>
            <a:avLst/>
            <a:gdLst>
              <a:gd name="connsiteX0" fmla="*/ 0 w 5326422"/>
              <a:gd name="connsiteY0" fmla="*/ 0 h 6857998"/>
              <a:gd name="connsiteX1" fmla="*/ 2812947 w 5326422"/>
              <a:gd name="connsiteY1" fmla="*/ 0 h 6857998"/>
              <a:gd name="connsiteX2" fmla="*/ 4817407 w 5326422"/>
              <a:gd name="connsiteY2" fmla="*/ 2085205 h 6857998"/>
              <a:gd name="connsiteX3" fmla="*/ 5326422 w 5326422"/>
              <a:gd name="connsiteY3" fmla="*/ 3087731 h 6857998"/>
              <a:gd name="connsiteX4" fmla="*/ 4817407 w 5326422"/>
              <a:gd name="connsiteY4" fmla="*/ 4090257 h 6857998"/>
              <a:gd name="connsiteX5" fmla="*/ 2653607 w 5326422"/>
              <a:gd name="connsiteY5" fmla="*/ 6342485 h 6857998"/>
              <a:gd name="connsiteX6" fmla="*/ 2159709 w 5326422"/>
              <a:gd name="connsiteY6" fmla="*/ 6857998 h 6857998"/>
              <a:gd name="connsiteX7" fmla="*/ 0 w 5326422"/>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6422" h="6857998">
                <a:moveTo>
                  <a:pt x="0" y="0"/>
                </a:moveTo>
                <a:lnTo>
                  <a:pt x="2812947" y="0"/>
                </a:lnTo>
                <a:lnTo>
                  <a:pt x="4817407" y="2085205"/>
                </a:lnTo>
                <a:cubicBezTo>
                  <a:pt x="5109589" y="2380602"/>
                  <a:pt x="5326422" y="2670409"/>
                  <a:pt x="5326422" y="3087731"/>
                </a:cubicBezTo>
                <a:cubicBezTo>
                  <a:pt x="5326422" y="3505052"/>
                  <a:pt x="5139434" y="3763613"/>
                  <a:pt x="4817407" y="4090257"/>
                </a:cubicBezTo>
                <a:cubicBezTo>
                  <a:pt x="4616140" y="4294410"/>
                  <a:pt x="3658510" y="5293602"/>
                  <a:pt x="2653607" y="6342485"/>
                </a:cubicBezTo>
                <a:lnTo>
                  <a:pt x="2159709" y="6857998"/>
                </a:lnTo>
                <a:lnTo>
                  <a:pt x="0" y="6857998"/>
                </a:lnTo>
                <a:close/>
              </a:path>
            </a:pathLst>
          </a:custGeom>
          <a:solidFill>
            <a:schemeClr val="bg2"/>
          </a:solidFill>
        </p:spPr>
        <p:txBody>
          <a:bodyPr wrap="square">
            <a:noAutofit/>
          </a:bodyPr>
          <a:lstStyle/>
          <a:p>
            <a:endParaRPr lang="en-US"/>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95907" y="6017623"/>
            <a:ext cx="2922310" cy="592797"/>
          </a:xfrm>
        </p:spPr>
        <p:txBody>
          <a:bodyPr lIns="0" tIns="0" rIns="0" bIns="0">
            <a:noAutofit/>
          </a:bodyPr>
          <a:lstStyle>
            <a:lvl1pPr marL="0" indent="0" algn="l">
              <a:lnSpc>
                <a:spcPts val="1800"/>
              </a:lnSpc>
              <a:spcBef>
                <a:spcPts val="0"/>
              </a:spcBef>
              <a:buNone/>
              <a:defRPr sz="180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3536221" cy="2360343"/>
          </a:xfrm>
        </p:spPr>
        <p:txBody>
          <a:bodyPr lIns="0" tIns="0" rIns="0" bIns="0" anchor="t" anchorCtr="0">
            <a:noAutofit/>
          </a:bodyPr>
          <a:lstStyle>
            <a:lvl1pPr>
              <a:lnSpc>
                <a:spcPts val="4600"/>
              </a:lnSpc>
              <a:defRPr sz="5000" cap="all" baseline="0"/>
            </a:lvl1pPr>
          </a:lstStyle>
          <a:p>
            <a:r>
              <a:rPr lang="en-US"/>
              <a:t>Use this for a cover slide</a:t>
            </a:r>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5" name="Group 14">
            <a:extLst>
              <a:ext uri="{FF2B5EF4-FFF2-40B4-BE49-F238E27FC236}">
                <a16:creationId xmlns:a16="http://schemas.microsoft.com/office/drawing/2014/main" id="{E69BA600-3231-2525-B040-2634C0024AA2}"/>
              </a:ext>
            </a:extLst>
          </p:cNvPr>
          <p:cNvGrpSpPr/>
          <p:nvPr userDrawn="1"/>
        </p:nvGrpSpPr>
        <p:grpSpPr>
          <a:xfrm>
            <a:off x="6795907" y="5542079"/>
            <a:ext cx="792136" cy="45719"/>
            <a:chOff x="801532" y="1726587"/>
            <a:chExt cx="1783917" cy="60521"/>
          </a:xfrm>
        </p:grpSpPr>
        <p:sp>
          <p:nvSpPr>
            <p:cNvPr id="16" name="Rectangle 15">
              <a:extLst>
                <a:ext uri="{FF2B5EF4-FFF2-40B4-BE49-F238E27FC236}">
                  <a16:creationId xmlns:a16="http://schemas.microsoft.com/office/drawing/2014/main" id="{30388F6F-FBE5-C6A6-5561-EE08BAC5D19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5D29CD-740B-3F6F-356B-AD7E206DF38F}"/>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C0B1FB-E7E9-72EB-54FA-F5D4C339E0B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CFA4FB-A763-8CC2-3698-D9B6E6E79FC8}"/>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786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3430491"/>
            <a:ext cx="3355428" cy="2507856"/>
          </a:xfrm>
        </p:spPr>
        <p:txBody>
          <a:bodyPr lIns="0" tIns="0" rIns="0" bIns="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5372100" y="0"/>
            <a:ext cx="6819900" cy="6858000"/>
          </a:xfrm>
        </p:spPr>
        <p:txBody>
          <a:bodyPr/>
          <a:lstStyle>
            <a:lvl1pPr marL="0" indent="0">
              <a:buFontTx/>
              <a:buNone/>
              <a:defRPr/>
            </a:lvl1pPr>
          </a:lstStyle>
          <a:p>
            <a:pPr lvl="0"/>
            <a:r>
              <a:rPr lang="en-US"/>
              <a:t>Click to add image</a:t>
            </a:r>
          </a:p>
        </p:txBody>
      </p:sp>
      <p:pic>
        <p:nvPicPr>
          <p:cNvPr id="14" name="Picture 67">
            <a:extLst>
              <a:ext uri="{FF2B5EF4-FFF2-40B4-BE49-F238E27FC236}">
                <a16:creationId xmlns:a16="http://schemas.microsoft.com/office/drawing/2014/main" id="{D71E527C-6D22-EC61-B7E3-0A756A15E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30AD5D00-3340-7977-F43A-63194BDDD2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4" name="Group 3">
            <a:extLst>
              <a:ext uri="{FF2B5EF4-FFF2-40B4-BE49-F238E27FC236}">
                <a16:creationId xmlns:a16="http://schemas.microsoft.com/office/drawing/2014/main" id="{9A777468-5E78-C1C2-2A4F-42A780282E22}"/>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20AA31E7-BCB1-B503-BE9B-AC66B6307497}"/>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F34B23-A590-DAD1-9BD8-B892EE2F48F0}"/>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11CA66-F331-8690-2844-627965309853}"/>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85D7DC-2745-7D4E-0288-D3E608631AE0}"/>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456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9DCFE61E-EC28-9F88-48E4-4A3BE62C3AC3}"/>
              </a:ext>
            </a:extLst>
          </p:cNvPr>
          <p:cNvSpPr>
            <a:spLocks noGrp="1"/>
          </p:cNvSpPr>
          <p:nvPr>
            <p:ph type="title" hasCustomPrompt="1"/>
          </p:nvPr>
        </p:nvSpPr>
        <p:spPr>
          <a:xfrm>
            <a:off x="6748756" y="2751913"/>
            <a:ext cx="5443244" cy="726265"/>
          </a:xfrm>
        </p:spPr>
        <p:txBody>
          <a:bodyPr lIns="0" tIns="0" rIns="0" bIns="0" anchor="t" anchorCtr="0">
            <a:noAutofit/>
          </a:bodyPr>
          <a:lstStyle>
            <a:lvl1pPr algn="l">
              <a:lnSpc>
                <a:spcPts val="4600"/>
              </a:lnSpc>
              <a:defRPr sz="5000" cap="all" baseline="0"/>
            </a:lvl1pPr>
          </a:lstStyle>
          <a:p>
            <a:r>
              <a:rPr lang="en-US"/>
              <a:t>Use this for dividers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6748756" y="4555589"/>
            <a:ext cx="5443243" cy="496948"/>
          </a:xfrm>
        </p:spPr>
        <p:txBody>
          <a:bodyPr lIns="0" tIns="0" rIns="0" bIns="0">
            <a:noAutofit/>
          </a:bodyPr>
          <a:lstStyle>
            <a:lvl1pPr marL="0" indent="0" algn="l">
              <a:lnSpc>
                <a:spcPts val="1800"/>
              </a:lnSpc>
              <a:spcBef>
                <a:spcPts val="0"/>
              </a:spcBef>
              <a:buNone/>
              <a:defRPr sz="1800" cap="none"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 title here</a:t>
            </a:r>
          </a:p>
        </p:txBody>
      </p:sp>
      <p:sp>
        <p:nvSpPr>
          <p:cNvPr id="4" name="Picture Placeholder 3">
            <a:extLst>
              <a:ext uri="{FF2B5EF4-FFF2-40B4-BE49-F238E27FC236}">
                <a16:creationId xmlns:a16="http://schemas.microsoft.com/office/drawing/2014/main" id="{B2972F2C-15F9-5EB7-9A07-614B65E9B78F}"/>
              </a:ext>
            </a:extLst>
          </p:cNvPr>
          <p:cNvSpPr>
            <a:spLocks noGrp="1" noChangeAspect="1"/>
          </p:cNvSpPr>
          <p:nvPr>
            <p:ph type="pic" sz="quarter" idx="17"/>
          </p:nvPr>
        </p:nvSpPr>
        <p:spPr>
          <a:xfrm>
            <a:off x="0" y="2"/>
            <a:ext cx="5326422" cy="6857998"/>
          </a:xfrm>
          <a:custGeom>
            <a:avLst/>
            <a:gdLst>
              <a:gd name="connsiteX0" fmla="*/ 0 w 5326422"/>
              <a:gd name="connsiteY0" fmla="*/ 0 h 6857998"/>
              <a:gd name="connsiteX1" fmla="*/ 2812947 w 5326422"/>
              <a:gd name="connsiteY1" fmla="*/ 0 h 6857998"/>
              <a:gd name="connsiteX2" fmla="*/ 4817407 w 5326422"/>
              <a:gd name="connsiteY2" fmla="*/ 2085205 h 6857998"/>
              <a:gd name="connsiteX3" fmla="*/ 5326422 w 5326422"/>
              <a:gd name="connsiteY3" fmla="*/ 3087731 h 6857998"/>
              <a:gd name="connsiteX4" fmla="*/ 4817407 w 5326422"/>
              <a:gd name="connsiteY4" fmla="*/ 4090257 h 6857998"/>
              <a:gd name="connsiteX5" fmla="*/ 2653607 w 5326422"/>
              <a:gd name="connsiteY5" fmla="*/ 6342485 h 6857998"/>
              <a:gd name="connsiteX6" fmla="*/ 2159709 w 5326422"/>
              <a:gd name="connsiteY6" fmla="*/ 6857998 h 6857998"/>
              <a:gd name="connsiteX7" fmla="*/ 0 w 5326422"/>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6422" h="6857998">
                <a:moveTo>
                  <a:pt x="0" y="0"/>
                </a:moveTo>
                <a:lnTo>
                  <a:pt x="2812947" y="0"/>
                </a:lnTo>
                <a:lnTo>
                  <a:pt x="4817407" y="2085205"/>
                </a:lnTo>
                <a:cubicBezTo>
                  <a:pt x="5109589" y="2380602"/>
                  <a:pt x="5326422" y="2670409"/>
                  <a:pt x="5326422" y="3087731"/>
                </a:cubicBezTo>
                <a:cubicBezTo>
                  <a:pt x="5326422" y="3505052"/>
                  <a:pt x="5139434" y="3763613"/>
                  <a:pt x="4817407" y="4090257"/>
                </a:cubicBezTo>
                <a:cubicBezTo>
                  <a:pt x="4616140" y="4294410"/>
                  <a:pt x="3658510" y="5293602"/>
                  <a:pt x="2653607" y="6342485"/>
                </a:cubicBezTo>
                <a:lnTo>
                  <a:pt x="2159709" y="6857998"/>
                </a:lnTo>
                <a:lnTo>
                  <a:pt x="0" y="6857998"/>
                </a:lnTo>
                <a:close/>
              </a:path>
            </a:pathLst>
          </a:custGeom>
          <a:solidFill>
            <a:schemeClr val="bg2"/>
          </a:solidFill>
        </p:spPr>
        <p:txBody>
          <a:bodyPr wrap="square">
            <a:noAutofit/>
          </a:bodyPr>
          <a:lstStyle/>
          <a:p>
            <a:endParaRPr lang="en-US"/>
          </a:p>
        </p:txBody>
      </p:sp>
      <p:sp>
        <p:nvSpPr>
          <p:cNvPr id="12" name="Slide Number Placeholder 5">
            <a:extLst>
              <a:ext uri="{FF2B5EF4-FFF2-40B4-BE49-F238E27FC236}">
                <a16:creationId xmlns:a16="http://schemas.microsoft.com/office/drawing/2014/main" id="{8CA8DF88-B94D-F60D-856F-AA1C77F54B3A}"/>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9369E32E-C643-93AD-2DB7-CC3ED72E3211}"/>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4001468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C95FCB-B7A5-0623-E6BC-2B60E6918506}"/>
              </a:ext>
            </a:extLst>
          </p:cNvPr>
          <p:cNvSpPr/>
          <p:nvPr userDrawn="1"/>
        </p:nvSpPr>
        <p:spPr>
          <a:xfrm>
            <a:off x="2416567" y="-6626"/>
            <a:ext cx="9775433" cy="6871252"/>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0A3D069-77E5-D527-3685-F0FDDC258B7C}"/>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4" name="Picture 13" descr="Icon&#10;&#10;Description automatically generated">
            <a:extLst>
              <a:ext uri="{FF2B5EF4-FFF2-40B4-BE49-F238E27FC236}">
                <a16:creationId xmlns:a16="http://schemas.microsoft.com/office/drawing/2014/main" id="{118CAFAF-927C-4302-AB7B-D18715124A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22745"/>
            <a:ext cx="1152035" cy="547007"/>
          </a:xfrm>
          <a:prstGeom prst="rect">
            <a:avLst/>
          </a:prstGeom>
        </p:spPr>
      </p:pic>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498162"/>
            <a:ext cx="10056780" cy="681733"/>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an agenda slide</a:t>
            </a:r>
          </a:p>
        </p:txBody>
      </p:sp>
      <p:sp>
        <p:nvSpPr>
          <p:cNvPr id="5" name="Footer Placeholder 4">
            <a:extLst>
              <a:ext uri="{FF2B5EF4-FFF2-40B4-BE49-F238E27FC236}">
                <a16:creationId xmlns:a16="http://schemas.microsoft.com/office/drawing/2014/main" id="{6303F0EF-E08A-E362-AF84-98CD4251FF3D}"/>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
        <p:nvSpPr>
          <p:cNvPr id="16" name="Content Placeholder 2">
            <a:extLst>
              <a:ext uri="{FF2B5EF4-FFF2-40B4-BE49-F238E27FC236}">
                <a16:creationId xmlns:a16="http://schemas.microsoft.com/office/drawing/2014/main" id="{F0B1FC41-F602-B497-B579-9F5F6AE07AAE}"/>
              </a:ext>
            </a:extLst>
          </p:cNvPr>
          <p:cNvSpPr>
            <a:spLocks noGrp="1"/>
          </p:cNvSpPr>
          <p:nvPr>
            <p:ph idx="1"/>
          </p:nvPr>
        </p:nvSpPr>
        <p:spPr>
          <a:xfrm>
            <a:off x="798785" y="1455964"/>
            <a:ext cx="10515600" cy="4351338"/>
          </a:xfrm>
        </p:spPr>
        <p:txBody>
          <a:bodyPr>
            <a:noAutofit/>
          </a:bodyPr>
          <a:lstStyle>
            <a:lvl1pPr marL="172800">
              <a:lnSpc>
                <a:spcPts val="1400"/>
              </a:lnSpc>
              <a:spcAft>
                <a:spcPts val="600"/>
              </a:spcAft>
              <a:buClr>
                <a:srgbClr val="86B9D8"/>
              </a:buClr>
              <a:defRPr sz="1400" baseline="0"/>
            </a:lvl1pPr>
            <a:lvl2pPr marL="450000">
              <a:lnSpc>
                <a:spcPts val="1400"/>
              </a:lnSpc>
              <a:spcBef>
                <a:spcPts val="600"/>
              </a:spcBef>
              <a:spcAft>
                <a:spcPts val="600"/>
              </a:spcAft>
              <a:buClr>
                <a:srgbClr val="86B9D8"/>
              </a:buClr>
              <a:defRPr/>
            </a:lvl2pPr>
            <a:lvl3pPr marL="810000">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a:p>
            <a:pPr lvl="2"/>
            <a:r>
              <a:rPr lang="en-US"/>
              <a:t>Third level</a:t>
            </a:r>
          </a:p>
        </p:txBody>
      </p:sp>
      <p:pic>
        <p:nvPicPr>
          <p:cNvPr id="21" name="Picture 20">
            <a:extLst>
              <a:ext uri="{FF2B5EF4-FFF2-40B4-BE49-F238E27FC236}">
                <a16:creationId xmlns:a16="http://schemas.microsoft.com/office/drawing/2014/main" id="{0D3FDB33-B660-069F-B7BD-D9F8E8BDB30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22" name="Slide Number Placeholder 5">
            <a:extLst>
              <a:ext uri="{FF2B5EF4-FFF2-40B4-BE49-F238E27FC236}">
                <a16:creationId xmlns:a16="http://schemas.microsoft.com/office/drawing/2014/main" id="{CA7FD780-7D5E-4B27-A082-DF1792E261E8}"/>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Tree>
    <p:extLst>
      <p:ext uri="{BB962C8B-B14F-4D97-AF65-F5344CB8AC3E}">
        <p14:creationId xmlns:p14="http://schemas.microsoft.com/office/powerpoint/2010/main" val="3142281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493862"/>
            <a:ext cx="676353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7601730" y="0"/>
            <a:ext cx="4590269" cy="6344226"/>
          </a:xfrm>
        </p:spPr>
        <p:txBody>
          <a:bodyPr/>
          <a:lstStyle>
            <a:lvl1pPr marL="0" indent="0">
              <a:buFontTx/>
              <a:buNone/>
              <a:defRPr/>
            </a:lvl1pPr>
          </a:lstStyle>
          <a:p>
            <a:pPr lvl="0"/>
            <a:r>
              <a:rPr lang="en-US"/>
              <a:t>Click to add image</a:t>
            </a:r>
          </a:p>
        </p:txBody>
      </p:sp>
      <p:pic>
        <p:nvPicPr>
          <p:cNvPr id="5" name="Picture 4" descr="Icon&#10;&#10;Description automatically generated">
            <a:extLst>
              <a:ext uri="{FF2B5EF4-FFF2-40B4-BE49-F238E27FC236}">
                <a16:creationId xmlns:a16="http://schemas.microsoft.com/office/drawing/2014/main" id="{BCCEA6A6-9AED-50AA-F679-2FD1AAAF3A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20" name="Content Placeholder 2">
            <a:extLst>
              <a:ext uri="{FF2B5EF4-FFF2-40B4-BE49-F238E27FC236}">
                <a16:creationId xmlns:a16="http://schemas.microsoft.com/office/drawing/2014/main" id="{0065F0A9-53FE-AC1C-5B77-02873EC6CD32}"/>
              </a:ext>
            </a:extLst>
          </p:cNvPr>
          <p:cNvSpPr>
            <a:spLocks noGrp="1"/>
          </p:cNvSpPr>
          <p:nvPr>
            <p:ph idx="18"/>
          </p:nvPr>
        </p:nvSpPr>
        <p:spPr>
          <a:xfrm>
            <a:off x="798785" y="2034260"/>
            <a:ext cx="6374901" cy="3898454"/>
          </a:xfrm>
        </p:spPr>
        <p:txBody>
          <a:bodyPr>
            <a:noAutofit/>
          </a:bodyPr>
          <a:lstStyle>
            <a:lvl1pPr marL="172800">
              <a:lnSpc>
                <a:spcPts val="1400"/>
              </a:lnSpc>
              <a:spcAft>
                <a:spcPts val="600"/>
              </a:spcAft>
              <a:buClr>
                <a:srgbClr val="86B9D8"/>
              </a:buClr>
              <a:defRPr sz="1400" baseline="0"/>
            </a:lvl1pPr>
            <a:lvl2pPr marL="450000">
              <a:lnSpc>
                <a:spcPts val="1400"/>
              </a:lnSpc>
              <a:spcBef>
                <a:spcPts val="600"/>
              </a:spcBef>
              <a:spcAft>
                <a:spcPts val="600"/>
              </a:spcAft>
              <a:buClr>
                <a:srgbClr val="86B9D8"/>
              </a:buClr>
              <a:defRPr/>
            </a:lvl2pPr>
            <a:lvl3pPr marL="810000">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E539E225-CD53-A020-2DE5-58FC15C979ED}"/>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192481-32CD-1CD9-5DAB-9D9C1017A6F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7" name="Slide Number Placeholder 5">
            <a:extLst>
              <a:ext uri="{FF2B5EF4-FFF2-40B4-BE49-F238E27FC236}">
                <a16:creationId xmlns:a16="http://schemas.microsoft.com/office/drawing/2014/main" id="{7476676F-3CCE-7980-5323-CC0E69663016}"/>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4" name="Footer Placeholder 4">
            <a:extLst>
              <a:ext uri="{FF2B5EF4-FFF2-40B4-BE49-F238E27FC236}">
                <a16:creationId xmlns:a16="http://schemas.microsoft.com/office/drawing/2014/main" id="{A82BAA61-A409-3582-943C-422A1C7A8C8C}"/>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428657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496750"/>
            <a:ext cx="6850711"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7221894" y="0"/>
            <a:ext cx="4390677" cy="6858000"/>
          </a:xfrm>
        </p:spPr>
        <p:txBody>
          <a:bodyPr/>
          <a:lstStyle>
            <a:lvl1pPr marL="0" indent="0">
              <a:buFontTx/>
              <a:buNone/>
              <a:defRPr/>
            </a:lvl1pPr>
          </a:lstStyle>
          <a:p>
            <a:pPr lvl="0"/>
            <a:r>
              <a:rPr lang="en-US"/>
              <a:t>Click to add image</a:t>
            </a:r>
          </a:p>
        </p:txBody>
      </p:sp>
      <p:pic>
        <p:nvPicPr>
          <p:cNvPr id="12" name="Picture 11" descr="Icon&#10;&#10;Description automatically generated">
            <a:extLst>
              <a:ext uri="{FF2B5EF4-FFF2-40B4-BE49-F238E27FC236}">
                <a16:creationId xmlns:a16="http://schemas.microsoft.com/office/drawing/2014/main" id="{C8C5D9E8-D2A3-8B0A-A5AB-E3FD02C2FC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24" name="Content Placeholder 2">
            <a:extLst>
              <a:ext uri="{FF2B5EF4-FFF2-40B4-BE49-F238E27FC236}">
                <a16:creationId xmlns:a16="http://schemas.microsoft.com/office/drawing/2014/main" id="{1EFEEBC0-68B4-801D-CA95-4EDF47611C8A}"/>
              </a:ext>
            </a:extLst>
          </p:cNvPr>
          <p:cNvSpPr>
            <a:spLocks noGrp="1"/>
          </p:cNvSpPr>
          <p:nvPr>
            <p:ph idx="18"/>
          </p:nvPr>
        </p:nvSpPr>
        <p:spPr>
          <a:xfrm>
            <a:off x="798785" y="2034260"/>
            <a:ext cx="5872722" cy="3995920"/>
          </a:xfrm>
        </p:spPr>
        <p:txBody>
          <a:bodyPr>
            <a:noAutofit/>
          </a:bodyPr>
          <a:lstStyle>
            <a:lvl1pPr marL="172800">
              <a:lnSpc>
                <a:spcPts val="1400"/>
              </a:lnSpc>
              <a:spcAft>
                <a:spcPts val="600"/>
              </a:spcAft>
              <a:buClr>
                <a:srgbClr val="86B9D8"/>
              </a:buClr>
              <a:defRPr sz="1400" baseline="0"/>
            </a:lvl1pPr>
            <a:lvl2pPr marL="450000">
              <a:lnSpc>
                <a:spcPts val="1400"/>
              </a:lnSpc>
              <a:spcBef>
                <a:spcPts val="600"/>
              </a:spcBef>
              <a:spcAft>
                <a:spcPts val="600"/>
              </a:spcAft>
              <a:buClr>
                <a:srgbClr val="86B9D8"/>
              </a:buClr>
              <a:defRPr/>
            </a:lvl2pPr>
            <a:lvl3pPr marL="810000">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86643F39-C248-95C8-B8E8-287A95694463}"/>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C64160C-2C56-91B8-BB75-0B02B30E274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7" name="Slide Number Placeholder 5">
            <a:extLst>
              <a:ext uri="{FF2B5EF4-FFF2-40B4-BE49-F238E27FC236}">
                <a16:creationId xmlns:a16="http://schemas.microsoft.com/office/drawing/2014/main" id="{CFF8FCCC-2E5A-82AA-EE03-DB809B362960}"/>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4" name="Footer Placeholder 4">
            <a:extLst>
              <a:ext uri="{FF2B5EF4-FFF2-40B4-BE49-F238E27FC236}">
                <a16:creationId xmlns:a16="http://schemas.microsoft.com/office/drawing/2014/main" id="{6E13C952-CA99-5A42-546F-FF0629EDEB1E}"/>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656065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49816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image</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5372100" y="0"/>
            <a:ext cx="6819900" cy="6858000"/>
          </a:xfrm>
        </p:spPr>
        <p:txBody>
          <a:bodyPr/>
          <a:lstStyle>
            <a:lvl1pPr marL="0" indent="0">
              <a:buFontTx/>
              <a:buNone/>
              <a:defRPr/>
            </a:lvl1pPr>
          </a:lstStyle>
          <a:p>
            <a:pPr lvl="0"/>
            <a:r>
              <a:rPr lang="en-US"/>
              <a:t>Click to add image</a:t>
            </a:r>
          </a:p>
        </p:txBody>
      </p:sp>
      <p:pic>
        <p:nvPicPr>
          <p:cNvPr id="12" name="Picture 11" descr="Icon&#10;&#10;Description automatically generated">
            <a:extLst>
              <a:ext uri="{FF2B5EF4-FFF2-40B4-BE49-F238E27FC236}">
                <a16:creationId xmlns:a16="http://schemas.microsoft.com/office/drawing/2014/main" id="{65ECD2DA-AD1B-35A2-55A7-43F9569ED7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20" name="Content Placeholder 2">
            <a:extLst>
              <a:ext uri="{FF2B5EF4-FFF2-40B4-BE49-F238E27FC236}">
                <a16:creationId xmlns:a16="http://schemas.microsoft.com/office/drawing/2014/main" id="{FA75A53B-91CE-7C0D-2216-63F1A16A007F}"/>
              </a:ext>
            </a:extLst>
          </p:cNvPr>
          <p:cNvSpPr>
            <a:spLocks noGrp="1"/>
          </p:cNvSpPr>
          <p:nvPr>
            <p:ph idx="18"/>
          </p:nvPr>
        </p:nvSpPr>
        <p:spPr>
          <a:xfrm>
            <a:off x="798785" y="2600317"/>
            <a:ext cx="4385442" cy="3548369"/>
          </a:xfrm>
        </p:spPr>
        <p:txBody>
          <a:bodyPr>
            <a:noAutofit/>
          </a:bodyPr>
          <a:lstStyle>
            <a:lvl1pPr marL="172800">
              <a:lnSpc>
                <a:spcPts val="1400"/>
              </a:lnSpc>
              <a:spcAft>
                <a:spcPts val="600"/>
              </a:spcAft>
              <a:buClr>
                <a:srgbClr val="86B9D8"/>
              </a:buClr>
              <a:defRPr sz="1400" baseline="0"/>
            </a:lvl1pPr>
            <a:lvl2pPr marL="450000">
              <a:lnSpc>
                <a:spcPts val="1400"/>
              </a:lnSpc>
              <a:spcBef>
                <a:spcPts val="600"/>
              </a:spcBef>
              <a:spcAft>
                <a:spcPts val="600"/>
              </a:spcAft>
              <a:buClr>
                <a:srgbClr val="86B9D8"/>
              </a:buClr>
              <a:defRPr/>
            </a:lvl2pPr>
            <a:lvl3pPr marL="810000">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8D85A1C1-17B6-E8B6-EA94-C1D2ED18486C}"/>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719DC86-1472-8B6D-6062-B49D4377FA0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AE0CF49B-4ECC-39B0-F2F5-05E992292B40}"/>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4" name="Footer Placeholder 4">
            <a:extLst>
              <a:ext uri="{FF2B5EF4-FFF2-40B4-BE49-F238E27FC236}">
                <a16:creationId xmlns:a16="http://schemas.microsoft.com/office/drawing/2014/main" id="{9DD47B6A-E4FD-7812-5144-8BC21AB0985E}"/>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001456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498162"/>
            <a:ext cx="9996057" cy="1256747"/>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COPY AND MORE THAN ONE image</a:t>
            </a:r>
          </a:p>
        </p:txBody>
      </p:sp>
      <p:pic>
        <p:nvPicPr>
          <p:cNvPr id="12" name="Picture 11" descr="Icon&#10;&#10;Description automatically generated">
            <a:extLst>
              <a:ext uri="{FF2B5EF4-FFF2-40B4-BE49-F238E27FC236}">
                <a16:creationId xmlns:a16="http://schemas.microsoft.com/office/drawing/2014/main" id="{65ECD2DA-AD1B-35A2-55A7-43F9569ED7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20" name="Content Placeholder 2">
            <a:extLst>
              <a:ext uri="{FF2B5EF4-FFF2-40B4-BE49-F238E27FC236}">
                <a16:creationId xmlns:a16="http://schemas.microsoft.com/office/drawing/2014/main" id="{FA75A53B-91CE-7C0D-2216-63F1A16A007F}"/>
              </a:ext>
            </a:extLst>
          </p:cNvPr>
          <p:cNvSpPr>
            <a:spLocks noGrp="1"/>
          </p:cNvSpPr>
          <p:nvPr>
            <p:ph idx="18"/>
          </p:nvPr>
        </p:nvSpPr>
        <p:spPr>
          <a:xfrm>
            <a:off x="798785" y="2059711"/>
            <a:ext cx="2782615" cy="4015086"/>
          </a:xfrm>
        </p:spPr>
        <p:txBody>
          <a:bodyPr>
            <a:noAutofit/>
          </a:bodyPr>
          <a:lstStyle>
            <a:lvl1pPr marL="172800">
              <a:lnSpc>
                <a:spcPts val="1400"/>
              </a:lnSpc>
              <a:spcAft>
                <a:spcPts val="600"/>
              </a:spcAft>
              <a:buClr>
                <a:srgbClr val="86B9D8"/>
              </a:buClr>
              <a:defRPr sz="1400" baseline="0"/>
            </a:lvl1pPr>
            <a:lvl2pPr marL="450000">
              <a:lnSpc>
                <a:spcPts val="1400"/>
              </a:lnSpc>
              <a:spcBef>
                <a:spcPts val="600"/>
              </a:spcBef>
              <a:spcAft>
                <a:spcPts val="600"/>
              </a:spcAft>
              <a:buClr>
                <a:srgbClr val="86B9D8"/>
              </a:buClr>
              <a:defRPr/>
            </a:lvl2pPr>
            <a:lvl3pPr marL="810000">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a:p>
            <a:pPr lvl="2"/>
            <a:r>
              <a:rPr lang="en-US"/>
              <a:t>Third level</a:t>
            </a:r>
          </a:p>
        </p:txBody>
      </p:sp>
      <p:cxnSp>
        <p:nvCxnSpPr>
          <p:cNvPr id="3" name="Straight Connector 2">
            <a:extLst>
              <a:ext uri="{FF2B5EF4-FFF2-40B4-BE49-F238E27FC236}">
                <a16:creationId xmlns:a16="http://schemas.microsoft.com/office/drawing/2014/main" id="{8D85A1C1-17B6-E8B6-EA94-C1D2ED18486C}"/>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719DC86-1472-8B6D-6062-B49D4377FA0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AE0CF49B-4ECC-39B0-F2F5-05E992292B40}"/>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14" name="Picture Placeholder 13">
            <a:extLst>
              <a:ext uri="{FF2B5EF4-FFF2-40B4-BE49-F238E27FC236}">
                <a16:creationId xmlns:a16="http://schemas.microsoft.com/office/drawing/2014/main" id="{3D816A3D-C7DA-8E93-FECB-3669E2CBBFAE}"/>
              </a:ext>
            </a:extLst>
          </p:cNvPr>
          <p:cNvSpPr>
            <a:spLocks noGrp="1"/>
          </p:cNvSpPr>
          <p:nvPr>
            <p:ph type="pic" sz="quarter" idx="24"/>
          </p:nvPr>
        </p:nvSpPr>
        <p:spPr>
          <a:xfrm>
            <a:off x="4038600" y="2059711"/>
            <a:ext cx="4014354" cy="4211637"/>
          </a:xfrm>
        </p:spPr>
        <p:txBody>
          <a:bodyPr/>
          <a:lstStyle>
            <a:lvl1pPr marL="0" indent="0">
              <a:buFontTx/>
              <a:buNone/>
              <a:defRPr/>
            </a:lvl1pPr>
          </a:lstStyle>
          <a:p>
            <a:endParaRPr lang="en-US"/>
          </a:p>
        </p:txBody>
      </p:sp>
      <p:sp>
        <p:nvSpPr>
          <p:cNvPr id="16" name="Picture Placeholder 13">
            <a:extLst>
              <a:ext uri="{FF2B5EF4-FFF2-40B4-BE49-F238E27FC236}">
                <a16:creationId xmlns:a16="http://schemas.microsoft.com/office/drawing/2014/main" id="{4D8680D5-C0CF-F4BE-FF30-718355200E2D}"/>
              </a:ext>
            </a:extLst>
          </p:cNvPr>
          <p:cNvSpPr>
            <a:spLocks noGrp="1"/>
          </p:cNvSpPr>
          <p:nvPr>
            <p:ph type="pic" sz="quarter" idx="25"/>
          </p:nvPr>
        </p:nvSpPr>
        <p:spPr>
          <a:xfrm>
            <a:off x="8177646" y="2059711"/>
            <a:ext cx="4014354" cy="4211637"/>
          </a:xfrm>
        </p:spPr>
        <p:txBody>
          <a:bodyPr/>
          <a:lstStyle>
            <a:lvl1pPr marL="0" indent="0">
              <a:buFontTx/>
              <a:buNone/>
              <a:defRPr/>
            </a:lvl1pPr>
          </a:lstStyle>
          <a:p>
            <a:endParaRPr lang="en-US"/>
          </a:p>
        </p:txBody>
      </p:sp>
      <p:sp>
        <p:nvSpPr>
          <p:cNvPr id="4" name="Footer Placeholder 4">
            <a:extLst>
              <a:ext uri="{FF2B5EF4-FFF2-40B4-BE49-F238E27FC236}">
                <a16:creationId xmlns:a16="http://schemas.microsoft.com/office/drawing/2014/main" id="{AEF32DFD-600A-B6CC-AE84-5D7B7B890B5A}"/>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4624072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TEX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498162"/>
            <a:ext cx="9996057" cy="1256747"/>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slides with NO COPY AND MORE THAN ONE image</a:t>
            </a:r>
          </a:p>
        </p:txBody>
      </p:sp>
      <p:pic>
        <p:nvPicPr>
          <p:cNvPr id="12" name="Picture 11" descr="Icon&#10;&#10;Description automatically generated">
            <a:extLst>
              <a:ext uri="{FF2B5EF4-FFF2-40B4-BE49-F238E27FC236}">
                <a16:creationId xmlns:a16="http://schemas.microsoft.com/office/drawing/2014/main" id="{65ECD2DA-AD1B-35A2-55A7-43F9569ED7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3" name="Straight Connector 2">
            <a:extLst>
              <a:ext uri="{FF2B5EF4-FFF2-40B4-BE49-F238E27FC236}">
                <a16:creationId xmlns:a16="http://schemas.microsoft.com/office/drawing/2014/main" id="{8D85A1C1-17B6-E8B6-EA94-C1D2ED18486C}"/>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719DC86-1472-8B6D-6062-B49D4377FA0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AE0CF49B-4ECC-39B0-F2F5-05E992292B40}"/>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14" name="Picture Placeholder 13">
            <a:extLst>
              <a:ext uri="{FF2B5EF4-FFF2-40B4-BE49-F238E27FC236}">
                <a16:creationId xmlns:a16="http://schemas.microsoft.com/office/drawing/2014/main" id="{3D816A3D-C7DA-8E93-FECB-3669E2CBBFAE}"/>
              </a:ext>
            </a:extLst>
          </p:cNvPr>
          <p:cNvSpPr>
            <a:spLocks noGrp="1"/>
          </p:cNvSpPr>
          <p:nvPr>
            <p:ph type="pic" sz="quarter" idx="24"/>
          </p:nvPr>
        </p:nvSpPr>
        <p:spPr>
          <a:xfrm>
            <a:off x="4697100" y="2059711"/>
            <a:ext cx="3636000" cy="4211637"/>
          </a:xfrm>
        </p:spPr>
        <p:txBody>
          <a:bodyPr/>
          <a:lstStyle>
            <a:lvl1pPr marL="0" indent="0">
              <a:buFontTx/>
              <a:buNone/>
              <a:defRPr/>
            </a:lvl1pPr>
          </a:lstStyle>
          <a:p>
            <a:endParaRPr lang="en-US"/>
          </a:p>
        </p:txBody>
      </p:sp>
      <p:sp>
        <p:nvSpPr>
          <p:cNvPr id="16" name="Picture Placeholder 13">
            <a:extLst>
              <a:ext uri="{FF2B5EF4-FFF2-40B4-BE49-F238E27FC236}">
                <a16:creationId xmlns:a16="http://schemas.microsoft.com/office/drawing/2014/main" id="{4D8680D5-C0CF-F4BE-FF30-718355200E2D}"/>
              </a:ext>
            </a:extLst>
          </p:cNvPr>
          <p:cNvSpPr>
            <a:spLocks noGrp="1"/>
          </p:cNvSpPr>
          <p:nvPr>
            <p:ph type="pic" sz="quarter" idx="25"/>
          </p:nvPr>
        </p:nvSpPr>
        <p:spPr>
          <a:xfrm>
            <a:off x="8556000" y="2059711"/>
            <a:ext cx="3636000" cy="4211637"/>
          </a:xfrm>
        </p:spPr>
        <p:txBody>
          <a:bodyPr/>
          <a:lstStyle>
            <a:lvl1pPr marL="0" indent="0">
              <a:buFontTx/>
              <a:buNone/>
              <a:defRPr/>
            </a:lvl1pPr>
          </a:lstStyle>
          <a:p>
            <a:endParaRPr lang="en-US"/>
          </a:p>
        </p:txBody>
      </p:sp>
      <p:sp>
        <p:nvSpPr>
          <p:cNvPr id="7" name="Picture Placeholder 5">
            <a:extLst>
              <a:ext uri="{FF2B5EF4-FFF2-40B4-BE49-F238E27FC236}">
                <a16:creationId xmlns:a16="http://schemas.microsoft.com/office/drawing/2014/main" id="{373070B6-832E-F292-27C4-69A6C5C6AD57}"/>
              </a:ext>
            </a:extLst>
          </p:cNvPr>
          <p:cNvSpPr>
            <a:spLocks noGrp="1"/>
          </p:cNvSpPr>
          <p:nvPr>
            <p:ph type="pic" sz="quarter" idx="26"/>
          </p:nvPr>
        </p:nvSpPr>
        <p:spPr>
          <a:xfrm>
            <a:off x="838200" y="2058988"/>
            <a:ext cx="3636000" cy="4211637"/>
          </a:xfrm>
        </p:spPr>
        <p:txBody>
          <a:bodyPr/>
          <a:lstStyle>
            <a:lvl1pPr marL="0" indent="0">
              <a:buFontTx/>
              <a:buNone/>
              <a:defRPr/>
            </a:lvl1pPr>
          </a:lstStyle>
          <a:p>
            <a:endParaRPr lang="en-US"/>
          </a:p>
        </p:txBody>
      </p:sp>
      <p:sp>
        <p:nvSpPr>
          <p:cNvPr id="4" name="Footer Placeholder 4">
            <a:extLst>
              <a:ext uri="{FF2B5EF4-FFF2-40B4-BE49-F238E27FC236}">
                <a16:creationId xmlns:a16="http://schemas.microsoft.com/office/drawing/2014/main" id="{FE163672-DB40-EB72-ED90-3685A8E3AC72}"/>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3802625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502393"/>
            <a:ext cx="10755088" cy="761782"/>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1 column text slide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1520572"/>
            <a:ext cx="10372805" cy="4255447"/>
          </a:xfrm>
        </p:spPr>
        <p:txBody>
          <a:bodyPr lIns="0" tIns="0" rIns="0" bIns="0" numCol="1" spcCol="360000">
            <a:noAutofit/>
          </a:bodyPr>
          <a:lstStyle>
            <a:lvl1pPr marL="0" indent="0">
              <a:lnSpc>
                <a:spcPts val="1600"/>
              </a:lnSpc>
              <a:spcBef>
                <a:spcPts val="60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4" name="Picture 13" descr="Icon&#10;&#10;Description automatically generated">
            <a:extLst>
              <a:ext uri="{FF2B5EF4-FFF2-40B4-BE49-F238E27FC236}">
                <a16:creationId xmlns:a16="http://schemas.microsoft.com/office/drawing/2014/main" id="{129FDB6E-4545-6024-7751-45DF1DB501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3" name="Straight Connector 2">
            <a:extLst>
              <a:ext uri="{FF2B5EF4-FFF2-40B4-BE49-F238E27FC236}">
                <a16:creationId xmlns:a16="http://schemas.microsoft.com/office/drawing/2014/main" id="{9601B328-B507-1ED1-AD7B-DC2A8DF3FCDB}"/>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113B3A3-923F-3093-CD69-02025B4072C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5A0A270F-B386-5A02-7A59-162474F1C327}"/>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F92681DD-B2BD-7318-C0A0-C4DB53A9815E}"/>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415852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502393"/>
            <a:ext cx="10847107" cy="761782"/>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1 column BULLETS SLIDE</a:t>
            </a:r>
          </a:p>
        </p:txBody>
      </p:sp>
      <p:pic>
        <p:nvPicPr>
          <p:cNvPr id="14" name="Picture 13" descr="Icon&#10;&#10;Description automatically generated">
            <a:extLst>
              <a:ext uri="{FF2B5EF4-FFF2-40B4-BE49-F238E27FC236}">
                <a16:creationId xmlns:a16="http://schemas.microsoft.com/office/drawing/2014/main" id="{129FDB6E-4545-6024-7751-45DF1DB501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17" name="Content Placeholder 2">
            <a:extLst>
              <a:ext uri="{FF2B5EF4-FFF2-40B4-BE49-F238E27FC236}">
                <a16:creationId xmlns:a16="http://schemas.microsoft.com/office/drawing/2014/main" id="{0C8A800F-5002-ED2F-05A9-FC5509CF7F1A}"/>
              </a:ext>
            </a:extLst>
          </p:cNvPr>
          <p:cNvSpPr>
            <a:spLocks noGrp="1"/>
          </p:cNvSpPr>
          <p:nvPr>
            <p:ph idx="19"/>
          </p:nvPr>
        </p:nvSpPr>
        <p:spPr>
          <a:xfrm>
            <a:off x="798784" y="1475274"/>
            <a:ext cx="9890987" cy="4429430"/>
          </a:xfrm>
        </p:spPr>
        <p:txBody>
          <a:bodyPr>
            <a:noAutofit/>
          </a:bodyPr>
          <a:lstStyle>
            <a:lvl1pPr marL="172800">
              <a:lnSpc>
                <a:spcPts val="1600"/>
              </a:lnSpc>
              <a:spcAft>
                <a:spcPts val="600"/>
              </a:spcAft>
              <a:buClr>
                <a:srgbClr val="86B9D8"/>
              </a:buClr>
              <a:defRPr sz="1400" baseline="0"/>
            </a:lvl1pPr>
            <a:lvl2pPr marL="450000">
              <a:lnSpc>
                <a:spcPts val="1600"/>
              </a:lnSpc>
              <a:spcBef>
                <a:spcPts val="600"/>
              </a:spcBef>
              <a:spcAft>
                <a:spcPts val="600"/>
              </a:spcAft>
              <a:buClr>
                <a:srgbClr val="86B9D8"/>
              </a:buClr>
              <a:defRPr/>
            </a:lvl2pPr>
            <a:lvl3pPr marL="810000">
              <a:lnSpc>
                <a:spcPts val="1600"/>
              </a:lnSpc>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p:txBody>
      </p:sp>
      <p:cxnSp>
        <p:nvCxnSpPr>
          <p:cNvPr id="3" name="Straight Connector 2">
            <a:extLst>
              <a:ext uri="{FF2B5EF4-FFF2-40B4-BE49-F238E27FC236}">
                <a16:creationId xmlns:a16="http://schemas.microsoft.com/office/drawing/2014/main" id="{813054FE-8050-302D-C408-2C0356832803}"/>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4561539-0FA1-FD15-0EEE-AF5E74E768F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5BA490BF-1F4C-CDEA-2159-2EF713FE948D}"/>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BB93AF5C-421E-5A7C-C22D-EEF577109AB8}"/>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867384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502393"/>
            <a:ext cx="11038116" cy="873636"/>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2 </a:t>
            </a:r>
            <a:r>
              <a:rPr lang="en-US" err="1"/>
              <a:t>columnS</a:t>
            </a:r>
            <a:r>
              <a:rPr lang="en-US"/>
              <a:t> text slide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1520572"/>
            <a:ext cx="10372805" cy="4255447"/>
          </a:xfrm>
        </p:spPr>
        <p:txBody>
          <a:bodyPr lIns="0" tIns="0" rIns="0" bIns="0" numCol="2" spcCol="540000">
            <a:noAutofit/>
          </a:bodyPr>
          <a:lstStyle>
            <a:lvl1pPr marL="0" indent="0">
              <a:lnSpc>
                <a:spcPts val="1600"/>
              </a:lnSpc>
              <a:spcBef>
                <a:spcPts val="60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4" name="Picture 13" descr="Icon&#10;&#10;Description automatically generated">
            <a:extLst>
              <a:ext uri="{FF2B5EF4-FFF2-40B4-BE49-F238E27FC236}">
                <a16:creationId xmlns:a16="http://schemas.microsoft.com/office/drawing/2014/main" id="{129FDB6E-4545-6024-7751-45DF1DB501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3" name="Straight Connector 2">
            <a:extLst>
              <a:ext uri="{FF2B5EF4-FFF2-40B4-BE49-F238E27FC236}">
                <a16:creationId xmlns:a16="http://schemas.microsoft.com/office/drawing/2014/main" id="{B5D13EB3-AF97-6070-0E96-C958220C80AD}"/>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69CB2D7-BA68-388E-3553-A1D7367268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D5EBDC88-ECC4-BF93-9533-C840F7CD7C39}"/>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D8C20F7B-516E-61DD-E2FA-BA07FAAA12E1}"/>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017581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838202"/>
            <a:ext cx="4385442" cy="1918151"/>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copy only slide</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838200" y="2990207"/>
            <a:ext cx="4533900" cy="545305"/>
          </a:xfrm>
        </p:spPr>
        <p:txBody>
          <a:bodyPr lIns="0" tIns="0" rIns="0" bIns="0">
            <a:noAutofit/>
          </a:bodyPr>
          <a:lstStyle>
            <a:lvl1pPr marL="0" indent="0" algn="l">
              <a:lnSpc>
                <a:spcPts val="1800"/>
              </a:lnSpc>
              <a:spcBef>
                <a:spcPts val="0"/>
              </a:spcBef>
              <a:spcAft>
                <a:spcPts val="600"/>
              </a:spcAft>
              <a:buNone/>
              <a:defRPr sz="1800" b="0" baseline="0">
                <a:solidFill>
                  <a:srgbClr val="1A3C5D"/>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3430491"/>
            <a:ext cx="10372805" cy="2507856"/>
          </a:xfrm>
        </p:spPr>
        <p:txBody>
          <a:bodyPr lIns="0" tIns="0" rIns="0" bIns="0" numCol="3" spcCol="360000">
            <a:noAutofit/>
          </a:bodyPr>
          <a:lstStyle>
            <a:lvl1pPr marL="0" indent="0">
              <a:lnSpc>
                <a:spcPts val="1600"/>
              </a:lnSpc>
              <a:spcBef>
                <a:spcPts val="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3" name="Picture 67">
            <a:extLst>
              <a:ext uri="{FF2B5EF4-FFF2-40B4-BE49-F238E27FC236}">
                <a16:creationId xmlns:a16="http://schemas.microsoft.com/office/drawing/2014/main" id="{D6466272-AB36-5690-BAB8-7D93CFABA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5" name="Picture 4" descr="Icon&#10;&#10;Description automatically generated">
            <a:extLst>
              <a:ext uri="{FF2B5EF4-FFF2-40B4-BE49-F238E27FC236}">
                <a16:creationId xmlns:a16="http://schemas.microsoft.com/office/drawing/2014/main" id="{41CA9CA3-C15F-19F6-449B-394DE0BB85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6" name="Group 5">
            <a:extLst>
              <a:ext uri="{FF2B5EF4-FFF2-40B4-BE49-F238E27FC236}">
                <a16:creationId xmlns:a16="http://schemas.microsoft.com/office/drawing/2014/main" id="{9825EEE9-7468-A998-DC9B-A8D2ABFA40CE}"/>
              </a:ext>
            </a:extLst>
          </p:cNvPr>
          <p:cNvGrpSpPr/>
          <p:nvPr userDrawn="1"/>
        </p:nvGrpSpPr>
        <p:grpSpPr>
          <a:xfrm rot="10800000">
            <a:off x="269866" y="6252518"/>
            <a:ext cx="673940" cy="38897"/>
            <a:chOff x="801532" y="1726587"/>
            <a:chExt cx="1783917" cy="60521"/>
          </a:xfrm>
        </p:grpSpPr>
        <p:sp>
          <p:nvSpPr>
            <p:cNvPr id="7" name="Rectangle 6">
              <a:extLst>
                <a:ext uri="{FF2B5EF4-FFF2-40B4-BE49-F238E27FC236}">
                  <a16:creationId xmlns:a16="http://schemas.microsoft.com/office/drawing/2014/main" id="{6483693F-9A38-7138-57A0-98D54DCD131A}"/>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FD5D5A-DC1A-77BD-E8F9-C84520722BBD}"/>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2BD64B-4A4E-4AAC-0EF8-48E4DE6384DE}"/>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04C629-550F-9F4A-A2F4-ED3BC5831255}"/>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407FF8D-10A3-0B54-4C08-64E4BEFFB3A2}"/>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6588102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S SEPARATE BOX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502393"/>
            <a:ext cx="10847107" cy="761782"/>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2 column SEPARATE BOXES</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1520572"/>
            <a:ext cx="5072743" cy="4255447"/>
          </a:xfrm>
        </p:spPr>
        <p:txBody>
          <a:bodyPr lIns="0" tIns="0" rIns="0" bIns="0" numCol="1" spcCol="360000">
            <a:noAutofit/>
          </a:bodyPr>
          <a:lstStyle>
            <a:lvl1pPr marL="0" indent="0">
              <a:lnSpc>
                <a:spcPts val="1600"/>
              </a:lnSpc>
              <a:spcBef>
                <a:spcPts val="60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4" name="Picture 13" descr="Icon&#10;&#10;Description automatically generated">
            <a:extLst>
              <a:ext uri="{FF2B5EF4-FFF2-40B4-BE49-F238E27FC236}">
                <a16:creationId xmlns:a16="http://schemas.microsoft.com/office/drawing/2014/main" id="{129FDB6E-4545-6024-7751-45DF1DB501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3" name="Text Placeholder 10">
            <a:extLst>
              <a:ext uri="{FF2B5EF4-FFF2-40B4-BE49-F238E27FC236}">
                <a16:creationId xmlns:a16="http://schemas.microsoft.com/office/drawing/2014/main" id="{8EF16521-B247-0A3B-F85B-D7ADB0F97BD9}"/>
              </a:ext>
            </a:extLst>
          </p:cNvPr>
          <p:cNvSpPr>
            <a:spLocks noGrp="1"/>
          </p:cNvSpPr>
          <p:nvPr>
            <p:ph type="body" sz="quarter" idx="17" hasCustomPrompt="1"/>
          </p:nvPr>
        </p:nvSpPr>
        <p:spPr>
          <a:xfrm>
            <a:off x="6248400" y="1520572"/>
            <a:ext cx="5072743" cy="4255447"/>
          </a:xfrm>
        </p:spPr>
        <p:txBody>
          <a:bodyPr lIns="0" tIns="0" rIns="0" bIns="0" numCol="1" spcCol="360000">
            <a:noAutofit/>
          </a:bodyPr>
          <a:lstStyle>
            <a:lvl1pPr marL="0" indent="0">
              <a:lnSpc>
                <a:spcPts val="1600"/>
              </a:lnSpc>
              <a:spcBef>
                <a:spcPts val="60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cxnSp>
        <p:nvCxnSpPr>
          <p:cNvPr id="16" name="Straight Connector 15">
            <a:extLst>
              <a:ext uri="{FF2B5EF4-FFF2-40B4-BE49-F238E27FC236}">
                <a16:creationId xmlns:a16="http://schemas.microsoft.com/office/drawing/2014/main" id="{D2B590E8-0B4D-2835-F373-B20FF656B9DA}"/>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376BE3B-6F9A-A92B-B45B-70290660D22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9" name="Slide Number Placeholder 5">
            <a:extLst>
              <a:ext uri="{FF2B5EF4-FFF2-40B4-BE49-F238E27FC236}">
                <a16:creationId xmlns:a16="http://schemas.microsoft.com/office/drawing/2014/main" id="{F620A821-9F7A-C90D-9D57-654D9504E460}"/>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680A6DA8-6AC7-0F1A-6C19-979F766A1960}"/>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976727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S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502393"/>
            <a:ext cx="10847107" cy="761782"/>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2 columns BULLETS SLIDE</a:t>
            </a:r>
          </a:p>
        </p:txBody>
      </p:sp>
      <p:pic>
        <p:nvPicPr>
          <p:cNvPr id="14" name="Picture 13" descr="Icon&#10;&#10;Description automatically generated">
            <a:extLst>
              <a:ext uri="{FF2B5EF4-FFF2-40B4-BE49-F238E27FC236}">
                <a16:creationId xmlns:a16="http://schemas.microsoft.com/office/drawing/2014/main" id="{129FDB6E-4545-6024-7751-45DF1DB501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sp>
        <p:nvSpPr>
          <p:cNvPr id="17" name="Content Placeholder 2">
            <a:extLst>
              <a:ext uri="{FF2B5EF4-FFF2-40B4-BE49-F238E27FC236}">
                <a16:creationId xmlns:a16="http://schemas.microsoft.com/office/drawing/2014/main" id="{0C8A800F-5002-ED2F-05A9-FC5509CF7F1A}"/>
              </a:ext>
            </a:extLst>
          </p:cNvPr>
          <p:cNvSpPr>
            <a:spLocks noGrp="1"/>
          </p:cNvSpPr>
          <p:nvPr>
            <p:ph idx="19"/>
          </p:nvPr>
        </p:nvSpPr>
        <p:spPr>
          <a:xfrm>
            <a:off x="798784" y="1475274"/>
            <a:ext cx="9890987" cy="4429430"/>
          </a:xfrm>
        </p:spPr>
        <p:txBody>
          <a:bodyPr numCol="2" spcCol="540000">
            <a:noAutofit/>
          </a:bodyPr>
          <a:lstStyle>
            <a:lvl1pPr marL="172800">
              <a:lnSpc>
                <a:spcPts val="1600"/>
              </a:lnSpc>
              <a:spcAft>
                <a:spcPts val="600"/>
              </a:spcAft>
              <a:buClr>
                <a:srgbClr val="86B9D8"/>
              </a:buClr>
              <a:defRPr sz="1400" baseline="0"/>
            </a:lvl1pPr>
            <a:lvl2pPr marL="450000">
              <a:lnSpc>
                <a:spcPts val="1600"/>
              </a:lnSpc>
              <a:spcBef>
                <a:spcPts val="600"/>
              </a:spcBef>
              <a:spcAft>
                <a:spcPts val="600"/>
              </a:spcAft>
              <a:buClr>
                <a:srgbClr val="86B9D8"/>
              </a:buClr>
              <a:defRPr/>
            </a:lvl2pPr>
            <a:lvl3pPr marL="810000">
              <a:lnSpc>
                <a:spcPts val="1600"/>
              </a:lnSpc>
              <a:buClr>
                <a:srgbClr val="86B9D8"/>
              </a:buClr>
              <a:defRPr sz="1000" baseline="0"/>
            </a:lvl3pPr>
            <a:lvl4pPr>
              <a:buClr>
                <a:srgbClr val="86B9D8"/>
              </a:buClr>
              <a:defRPr/>
            </a:lvl4pPr>
            <a:lvl5pPr>
              <a:buClr>
                <a:srgbClr val="86B9D8"/>
              </a:buClr>
              <a:defRPr/>
            </a:lvl5pPr>
          </a:lstStyle>
          <a:p>
            <a:pPr lvl="0"/>
            <a:r>
              <a:rPr lang="en-US"/>
              <a:t>Click to edit Master text styles</a:t>
            </a:r>
          </a:p>
          <a:p>
            <a:pPr lvl="1"/>
            <a:r>
              <a:rPr lang="en-US"/>
              <a:t>Second level</a:t>
            </a:r>
          </a:p>
        </p:txBody>
      </p:sp>
      <p:cxnSp>
        <p:nvCxnSpPr>
          <p:cNvPr id="3" name="Straight Connector 2">
            <a:extLst>
              <a:ext uri="{FF2B5EF4-FFF2-40B4-BE49-F238E27FC236}">
                <a16:creationId xmlns:a16="http://schemas.microsoft.com/office/drawing/2014/main" id="{C720D80B-B535-8AC3-01B9-A808B4F894DE}"/>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E333D48-9CC1-C641-B094-44202F9E602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50B343B4-9D86-261F-44EA-B89C3AAA8DF2}"/>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EB71B8EF-E5B9-02FD-465D-133BA8ECA924}"/>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2282276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6A4F7-2D09-ED1C-6CAB-61C47400B3E5}"/>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8" y="502393"/>
            <a:ext cx="10669440" cy="761782"/>
          </a:xfrm>
        </p:spPr>
        <p:txBody>
          <a:bodyPr lIns="0" tIns="0" rIns="0" bIns="0" anchor="t" anchorCtr="0">
            <a:noAutofit/>
          </a:bodyPr>
          <a:lstStyle>
            <a:lvl1pPr algn="l">
              <a:lnSpc>
                <a:spcPts val="4600"/>
              </a:lnSpc>
              <a:defRPr sz="5000" cap="all" baseline="0">
                <a:solidFill>
                  <a:srgbClr val="86B9D8"/>
                </a:solidFill>
              </a:defRPr>
            </a:lvl1pPr>
          </a:lstStyle>
          <a:p>
            <a:r>
              <a:rPr lang="en-US"/>
              <a:t>Use this for a 3 </a:t>
            </a:r>
            <a:r>
              <a:rPr lang="en-US" err="1"/>
              <a:t>columnS</a:t>
            </a:r>
            <a:r>
              <a:rPr lang="en-US"/>
              <a:t> text slide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199" y="1520572"/>
            <a:ext cx="10372805" cy="4255447"/>
          </a:xfrm>
        </p:spPr>
        <p:txBody>
          <a:bodyPr lIns="0" tIns="0" rIns="0" bIns="0" numCol="3" spcCol="540000">
            <a:noAutofit/>
          </a:bodyPr>
          <a:lstStyle>
            <a:lvl1pPr marL="0" indent="0">
              <a:lnSpc>
                <a:spcPts val="1600"/>
              </a:lnSpc>
              <a:spcBef>
                <a:spcPts val="600"/>
              </a:spcBef>
              <a:spcAft>
                <a:spcPts val="600"/>
              </a:spcAft>
              <a:buClr>
                <a:srgbClr val="91B8D5"/>
              </a:buClr>
              <a:buFontTx/>
              <a:buNone/>
              <a:tabLst/>
              <a:defRPr sz="12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4" name="Picture 13" descr="Icon&#10;&#10;Description automatically generated">
            <a:extLst>
              <a:ext uri="{FF2B5EF4-FFF2-40B4-BE49-F238E27FC236}">
                <a16:creationId xmlns:a16="http://schemas.microsoft.com/office/drawing/2014/main" id="{129FDB6E-4545-6024-7751-45DF1DB501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3" name="Straight Connector 2">
            <a:extLst>
              <a:ext uri="{FF2B5EF4-FFF2-40B4-BE49-F238E27FC236}">
                <a16:creationId xmlns:a16="http://schemas.microsoft.com/office/drawing/2014/main" id="{9D3B2E3E-B2C9-B728-54E9-A2E3F297000F}"/>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0C2D6F2-FB4C-AFA4-26D3-3124C39B11B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D6666EF2-9A79-D8E5-1898-3DB037F49AFB}"/>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10E888D1-9720-802D-FB64-3E7E183080EC}"/>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658810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TEXT AND IMAGE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0" y="0"/>
            <a:ext cx="12192000" cy="6858000"/>
          </a:xfrm>
        </p:spPr>
        <p:txBody>
          <a:bodyPr/>
          <a:lstStyle>
            <a:lvl1pPr marL="0" indent="0">
              <a:buFontTx/>
              <a:buNone/>
              <a:defRPr/>
            </a:lvl1pPr>
          </a:lstStyle>
          <a:p>
            <a:pPr lvl="0"/>
            <a:r>
              <a:rPr lang="en-US"/>
              <a:t>Click to add image</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3227294" y="506504"/>
            <a:ext cx="4831977" cy="804054"/>
          </a:xfrm>
        </p:spPr>
        <p:txBody>
          <a:bodyPr lIns="0" tIns="0" rIns="0" bIns="0" anchor="t" anchorCtr="0">
            <a:noAutofit/>
          </a:bodyPr>
          <a:lstStyle>
            <a:lvl1pPr marL="720000" algn="l">
              <a:lnSpc>
                <a:spcPts val="4600"/>
              </a:lnSpc>
              <a:defRPr sz="5000" cap="all" baseline="0">
                <a:solidFill>
                  <a:srgbClr val="86B9D8"/>
                </a:solidFill>
              </a:defRPr>
            </a:lvl1pPr>
          </a:lstStyle>
          <a:p>
            <a:r>
              <a:rPr lang="en-US"/>
              <a:t>Use this one for slides with full backgrounds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3993777" y="2691579"/>
            <a:ext cx="4533900" cy="545305"/>
          </a:xfrm>
        </p:spPr>
        <p:txBody>
          <a:bodyPr lIns="0" tIns="0" rIns="0" bIns="0">
            <a:noAutofit/>
          </a:bodyPr>
          <a:lstStyle>
            <a:lvl1pPr marL="0" indent="0" algn="l">
              <a:lnSpc>
                <a:spcPts val="1800"/>
              </a:lnSpc>
              <a:spcBef>
                <a:spcPts val="0"/>
              </a:spcBef>
              <a:spcAft>
                <a:spcPts val="0"/>
              </a:spcAft>
              <a:buNone/>
              <a:defRPr sz="1800" b="0" cap="none"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3993777" y="3494045"/>
            <a:ext cx="4217894" cy="804054"/>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chemeClr val="bg1"/>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5" name="Picture 4" descr="Icon&#10;&#10;Description automatically generated">
            <a:extLst>
              <a:ext uri="{FF2B5EF4-FFF2-40B4-BE49-F238E27FC236}">
                <a16:creationId xmlns:a16="http://schemas.microsoft.com/office/drawing/2014/main" id="{E2C86120-F103-889B-3D00-6258FA5D17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9" name="Straight Connector 8">
            <a:extLst>
              <a:ext uri="{FF2B5EF4-FFF2-40B4-BE49-F238E27FC236}">
                <a16:creationId xmlns:a16="http://schemas.microsoft.com/office/drawing/2014/main" id="{4E6B9D1F-0EB0-1E73-60DE-C94361103E6D}"/>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3D999DE-1E3A-1E3A-789F-04DB192AD71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3" name="Slide Number Placeholder 5">
            <a:extLst>
              <a:ext uri="{FF2B5EF4-FFF2-40B4-BE49-F238E27FC236}">
                <a16:creationId xmlns:a16="http://schemas.microsoft.com/office/drawing/2014/main" id="{9A34E350-6EC3-62EB-4E42-77CF91FC472D}"/>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7" name="Footer Placeholder 4">
            <a:extLst>
              <a:ext uri="{FF2B5EF4-FFF2-40B4-BE49-F238E27FC236}">
                <a16:creationId xmlns:a16="http://schemas.microsoft.com/office/drawing/2014/main" id="{0F19C866-10C4-0AB8-CC9F-266AE93C8CF1}"/>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898884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S P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867FF-FC05-8262-169F-DD52FD2175A4}"/>
              </a:ext>
            </a:extLst>
          </p:cNvPr>
          <p:cNvSpPr/>
          <p:nvPr userDrawn="1"/>
        </p:nvSpPr>
        <p:spPr>
          <a:xfrm>
            <a:off x="2416567" y="1"/>
            <a:ext cx="9775433" cy="6857999"/>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639754"/>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639754"/>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639754"/>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3" y="4084151"/>
            <a:ext cx="1148160" cy="1107368"/>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3" y="4158968"/>
            <a:ext cx="1162922" cy="114823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6" y="4158968"/>
            <a:ext cx="1069684" cy="1158788"/>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502650"/>
            <a:ext cx="9402665"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icons and copy</a:t>
            </a:r>
          </a:p>
        </p:txBody>
      </p:sp>
      <p:sp>
        <p:nvSpPr>
          <p:cNvPr id="20" name="Content Placeholder 7">
            <a:extLst>
              <a:ext uri="{FF2B5EF4-FFF2-40B4-BE49-F238E27FC236}">
                <a16:creationId xmlns:a16="http://schemas.microsoft.com/office/drawing/2014/main" id="{825CF3CD-0950-29BC-A31D-DDBA86254078}"/>
              </a:ext>
            </a:extLst>
          </p:cNvPr>
          <p:cNvSpPr>
            <a:spLocks noGrp="1"/>
          </p:cNvSpPr>
          <p:nvPr>
            <p:ph sz="quarter" idx="22" hasCustomPrompt="1"/>
          </p:nvPr>
        </p:nvSpPr>
        <p:spPr>
          <a:xfrm>
            <a:off x="6943086" y="2035170"/>
            <a:ext cx="1681310" cy="1279662"/>
          </a:xfrm>
        </p:spPr>
        <p:txBody>
          <a:bodyPr/>
          <a:lstStyle>
            <a:lvl1pPr marL="0" indent="0">
              <a:buFontTx/>
              <a:buNone/>
              <a:defRPr/>
            </a:lvl1pPr>
          </a:lstStyle>
          <a:p>
            <a:pPr lvl="0"/>
            <a:r>
              <a:rPr lang="en-US"/>
              <a:t>Click to add image</a:t>
            </a:r>
          </a:p>
        </p:txBody>
      </p:sp>
      <p:sp>
        <p:nvSpPr>
          <p:cNvPr id="23" name="Content Placeholder 7">
            <a:extLst>
              <a:ext uri="{FF2B5EF4-FFF2-40B4-BE49-F238E27FC236}">
                <a16:creationId xmlns:a16="http://schemas.microsoft.com/office/drawing/2014/main" id="{5F65A6F2-3B67-973D-2E65-B2AA1C9A4F7B}"/>
              </a:ext>
            </a:extLst>
          </p:cNvPr>
          <p:cNvSpPr>
            <a:spLocks noGrp="1"/>
          </p:cNvSpPr>
          <p:nvPr>
            <p:ph sz="quarter" idx="24" hasCustomPrompt="1"/>
          </p:nvPr>
        </p:nvSpPr>
        <p:spPr>
          <a:xfrm>
            <a:off x="8635559" y="2035170"/>
            <a:ext cx="1555594" cy="1279662"/>
          </a:xfrm>
        </p:spPr>
        <p:txBody>
          <a:bodyPr/>
          <a:lstStyle>
            <a:lvl1pPr marL="0" indent="0">
              <a:buFontTx/>
              <a:buNone/>
              <a:defRPr/>
            </a:lvl1pPr>
          </a:lstStyle>
          <a:p>
            <a:pPr lvl="0"/>
            <a:r>
              <a:rPr lang="en-US"/>
              <a:t>Click to add image</a:t>
            </a:r>
          </a:p>
        </p:txBody>
      </p:sp>
      <p:sp>
        <p:nvSpPr>
          <p:cNvPr id="26" name="Content Placeholder 7">
            <a:extLst>
              <a:ext uri="{FF2B5EF4-FFF2-40B4-BE49-F238E27FC236}">
                <a16:creationId xmlns:a16="http://schemas.microsoft.com/office/drawing/2014/main" id="{1E95E5BE-EA7E-F01D-8731-9B93ABCEDAB8}"/>
              </a:ext>
            </a:extLst>
          </p:cNvPr>
          <p:cNvSpPr>
            <a:spLocks noGrp="1"/>
          </p:cNvSpPr>
          <p:nvPr>
            <p:ph sz="quarter" idx="26" hasCustomPrompt="1"/>
          </p:nvPr>
        </p:nvSpPr>
        <p:spPr>
          <a:xfrm>
            <a:off x="10191157" y="2035170"/>
            <a:ext cx="1414636" cy="1279662"/>
          </a:xfrm>
        </p:spPr>
        <p:txBody>
          <a:bodyPr/>
          <a:lstStyle>
            <a:lvl1pPr marL="0" indent="0">
              <a:buFontTx/>
              <a:buNone/>
              <a:defRPr/>
            </a:lvl1pPr>
          </a:lstStyle>
          <a:p>
            <a:pPr lvl="0"/>
            <a:r>
              <a:rPr lang="en-US"/>
              <a:t>Click to add image</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01421" y="3639754"/>
            <a:ext cx="1343415"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265318" y="3639754"/>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639754"/>
            <a:ext cx="1112837" cy="338137"/>
          </a:xfrm>
        </p:spPr>
        <p:txBody>
          <a:bodyPr lIns="0" tIns="0" rIns="0" bIns="0">
            <a:noAutofit/>
          </a:bodyPr>
          <a:lstStyle>
            <a:lvl1pPr marL="0" indent="0">
              <a:lnSpc>
                <a:spcPts val="1050"/>
              </a:lnSpc>
              <a:buFontTx/>
              <a:buNone/>
              <a:defRPr sz="10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3992765" y="4158968"/>
            <a:ext cx="949578"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247235" y="4158968"/>
            <a:ext cx="989858" cy="1279662"/>
          </a:xfrm>
        </p:spPr>
        <p:txBody>
          <a:bodyPr lIns="0" tIns="0" rIns="0" bIns="0">
            <a:noAutofit/>
          </a:bodyPr>
          <a:lstStyle>
            <a:lvl1pPr marL="0" indent="0">
              <a:lnSpc>
                <a:spcPts val="1100"/>
              </a:lnSpc>
              <a:spcBef>
                <a:spcPts val="300"/>
              </a:spcBef>
              <a:buFontTx/>
              <a:buNone/>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2" y="4158968"/>
            <a:ext cx="953782" cy="1279662"/>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5" name="Content Placeholder 7">
            <a:extLst>
              <a:ext uri="{FF2B5EF4-FFF2-40B4-BE49-F238E27FC236}">
                <a16:creationId xmlns:a16="http://schemas.microsoft.com/office/drawing/2014/main" id="{0927971D-B89F-838B-D701-0C0C150E15FA}"/>
              </a:ext>
            </a:extLst>
          </p:cNvPr>
          <p:cNvSpPr>
            <a:spLocks noGrp="1"/>
          </p:cNvSpPr>
          <p:nvPr>
            <p:ph sz="quarter" idx="45" hasCustomPrompt="1"/>
          </p:nvPr>
        </p:nvSpPr>
        <p:spPr>
          <a:xfrm>
            <a:off x="814012" y="2035170"/>
            <a:ext cx="1144316" cy="1279662"/>
          </a:xfrm>
        </p:spPr>
        <p:txBody>
          <a:bodyPr/>
          <a:lstStyle>
            <a:lvl1pPr marL="0" indent="0">
              <a:buFontTx/>
              <a:buNone/>
              <a:defRPr/>
            </a:lvl1pPr>
          </a:lstStyle>
          <a:p>
            <a:pPr lvl="0"/>
            <a:r>
              <a:rPr lang="en-US"/>
              <a:t>Click to add image</a:t>
            </a:r>
          </a:p>
        </p:txBody>
      </p:sp>
      <p:sp>
        <p:nvSpPr>
          <p:cNvPr id="56" name="Content Placeholder 7">
            <a:extLst>
              <a:ext uri="{FF2B5EF4-FFF2-40B4-BE49-F238E27FC236}">
                <a16:creationId xmlns:a16="http://schemas.microsoft.com/office/drawing/2014/main" id="{F8BB9CD9-FEEA-E78D-B8DD-E0EC8DF16DC4}"/>
              </a:ext>
            </a:extLst>
          </p:cNvPr>
          <p:cNvSpPr>
            <a:spLocks noGrp="1"/>
          </p:cNvSpPr>
          <p:nvPr>
            <p:ph sz="quarter" idx="46" hasCustomPrompt="1"/>
          </p:nvPr>
        </p:nvSpPr>
        <p:spPr>
          <a:xfrm>
            <a:off x="1963909" y="2035170"/>
            <a:ext cx="1651879" cy="1279662"/>
          </a:xfrm>
        </p:spPr>
        <p:txBody>
          <a:bodyPr/>
          <a:lstStyle>
            <a:lvl1pPr marL="0" indent="0">
              <a:buFontTx/>
              <a:buNone/>
              <a:defRPr/>
            </a:lvl1pPr>
          </a:lstStyle>
          <a:p>
            <a:pPr lvl="0"/>
            <a:r>
              <a:rPr lang="en-US"/>
              <a:t>Click to add image</a:t>
            </a:r>
          </a:p>
        </p:txBody>
      </p:sp>
      <p:sp>
        <p:nvSpPr>
          <p:cNvPr id="57" name="Content Placeholder 7">
            <a:extLst>
              <a:ext uri="{FF2B5EF4-FFF2-40B4-BE49-F238E27FC236}">
                <a16:creationId xmlns:a16="http://schemas.microsoft.com/office/drawing/2014/main" id="{24A146C8-8E12-4D62-BEDC-BA35582EAF3C}"/>
              </a:ext>
            </a:extLst>
          </p:cNvPr>
          <p:cNvSpPr>
            <a:spLocks noGrp="1"/>
          </p:cNvSpPr>
          <p:nvPr>
            <p:ph sz="quarter" idx="47" hasCustomPrompt="1"/>
          </p:nvPr>
        </p:nvSpPr>
        <p:spPr>
          <a:xfrm>
            <a:off x="3615792" y="2035170"/>
            <a:ext cx="1719148" cy="1279662"/>
          </a:xfrm>
        </p:spPr>
        <p:txBody>
          <a:bodyPr/>
          <a:lstStyle>
            <a:lvl1pPr marL="0" indent="0">
              <a:buFontTx/>
              <a:buNone/>
              <a:defRPr/>
            </a:lvl1pPr>
          </a:lstStyle>
          <a:p>
            <a:pPr lvl="0"/>
            <a:r>
              <a:rPr lang="en-US"/>
              <a:t>Click to add image</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639754"/>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4158968"/>
            <a:ext cx="1014153" cy="114823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60" name="Content Placeholder 7">
            <a:extLst>
              <a:ext uri="{FF2B5EF4-FFF2-40B4-BE49-F238E27FC236}">
                <a16:creationId xmlns:a16="http://schemas.microsoft.com/office/drawing/2014/main" id="{946B5198-3896-457C-1B08-5E891B969593}"/>
              </a:ext>
            </a:extLst>
          </p:cNvPr>
          <p:cNvSpPr>
            <a:spLocks noGrp="1"/>
          </p:cNvSpPr>
          <p:nvPr>
            <p:ph sz="quarter" idx="50" hasCustomPrompt="1"/>
          </p:nvPr>
        </p:nvSpPr>
        <p:spPr>
          <a:xfrm>
            <a:off x="5344836" y="2035170"/>
            <a:ext cx="1579330" cy="1279662"/>
          </a:xfrm>
        </p:spPr>
        <p:txBody>
          <a:bodyPr/>
          <a:lstStyle>
            <a:lvl1pPr marL="0" indent="0">
              <a:buFontTx/>
              <a:buNone/>
              <a:defRPr/>
            </a:lvl1pPr>
          </a:lstStyle>
          <a:p>
            <a:pPr lvl="0"/>
            <a:r>
              <a:rPr lang="en-US"/>
              <a:t>Click to add image</a:t>
            </a:r>
          </a:p>
        </p:txBody>
      </p:sp>
      <p:pic>
        <p:nvPicPr>
          <p:cNvPr id="15" name="Picture 14" descr="Icon&#10;&#10;Description automatically generated">
            <a:extLst>
              <a:ext uri="{FF2B5EF4-FFF2-40B4-BE49-F238E27FC236}">
                <a16:creationId xmlns:a16="http://schemas.microsoft.com/office/drawing/2014/main" id="{7EF7D6D0-40C7-3485-F0AF-B7EEC5FB27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4" name="Straight Connector 3">
            <a:extLst>
              <a:ext uri="{FF2B5EF4-FFF2-40B4-BE49-F238E27FC236}">
                <a16:creationId xmlns:a16="http://schemas.microsoft.com/office/drawing/2014/main" id="{3B532894-83E8-E1AF-CE9B-02B76B0BFBA8}"/>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D394DC-D6BA-544F-C6B9-A32DBB31C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7" name="Slide Number Placeholder 5">
            <a:extLst>
              <a:ext uri="{FF2B5EF4-FFF2-40B4-BE49-F238E27FC236}">
                <a16:creationId xmlns:a16="http://schemas.microsoft.com/office/drawing/2014/main" id="{469D554C-160B-647D-41B1-F06DA76C3F96}"/>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grpSp>
        <p:nvGrpSpPr>
          <p:cNvPr id="5" name="Group 4">
            <a:extLst>
              <a:ext uri="{FF2B5EF4-FFF2-40B4-BE49-F238E27FC236}">
                <a16:creationId xmlns:a16="http://schemas.microsoft.com/office/drawing/2014/main" id="{4D6CAA6C-38C4-76E0-3518-22EDB0D463D0}"/>
              </a:ext>
            </a:extLst>
          </p:cNvPr>
          <p:cNvGrpSpPr/>
          <p:nvPr userDrawn="1"/>
        </p:nvGrpSpPr>
        <p:grpSpPr>
          <a:xfrm>
            <a:off x="1944933" y="3349247"/>
            <a:ext cx="8246224" cy="1957956"/>
            <a:chOff x="1944933" y="3857105"/>
            <a:chExt cx="8246224" cy="1596044"/>
          </a:xfrm>
        </p:grpSpPr>
        <p:cxnSp>
          <p:nvCxnSpPr>
            <p:cNvPr id="6" name="Straight Connector 5">
              <a:extLst>
                <a:ext uri="{FF2B5EF4-FFF2-40B4-BE49-F238E27FC236}">
                  <a16:creationId xmlns:a16="http://schemas.microsoft.com/office/drawing/2014/main" id="{355107BD-AAC3-036A-7D69-5BCA3B5384D7}"/>
                </a:ext>
              </a:extLst>
            </p:cNvPr>
            <p:cNvCxnSpPr/>
            <p:nvPr/>
          </p:nvCxnSpPr>
          <p:spPr>
            <a:xfrm>
              <a:off x="1944933" y="3857105"/>
              <a:ext cx="0" cy="1596044"/>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BEC807-6116-D710-86A6-071AEA900666}"/>
                </a:ext>
              </a:extLst>
            </p:cNvPr>
            <p:cNvCxnSpPr/>
            <p:nvPr/>
          </p:nvCxnSpPr>
          <p:spPr>
            <a:xfrm>
              <a:off x="3615791" y="3857105"/>
              <a:ext cx="0" cy="1596044"/>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0A2826-FC7B-D8ED-E60D-6A726E8D4E06}"/>
                </a:ext>
              </a:extLst>
            </p:cNvPr>
            <p:cNvCxnSpPr/>
            <p:nvPr/>
          </p:nvCxnSpPr>
          <p:spPr>
            <a:xfrm>
              <a:off x="5344838" y="3857105"/>
              <a:ext cx="0" cy="1596044"/>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291F07-D02C-422F-69B4-760C93AA597F}"/>
                </a:ext>
              </a:extLst>
            </p:cNvPr>
            <p:cNvCxnSpPr/>
            <p:nvPr/>
          </p:nvCxnSpPr>
          <p:spPr>
            <a:xfrm>
              <a:off x="6940881" y="3857105"/>
              <a:ext cx="0" cy="1596044"/>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EE6A76-68D4-DFA3-A29F-8EE566B32D40}"/>
                </a:ext>
              </a:extLst>
            </p:cNvPr>
            <p:cNvCxnSpPr/>
            <p:nvPr/>
          </p:nvCxnSpPr>
          <p:spPr>
            <a:xfrm>
              <a:off x="8636677" y="3857105"/>
              <a:ext cx="0" cy="1596044"/>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0F7218-3CF6-1C73-9642-6BC1C0725566}"/>
                </a:ext>
              </a:extLst>
            </p:cNvPr>
            <p:cNvCxnSpPr/>
            <p:nvPr/>
          </p:nvCxnSpPr>
          <p:spPr>
            <a:xfrm>
              <a:off x="10191157" y="3857105"/>
              <a:ext cx="0" cy="1596044"/>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grpSp>
      <p:sp>
        <p:nvSpPr>
          <p:cNvPr id="16" name="Footer Placeholder 4">
            <a:extLst>
              <a:ext uri="{FF2B5EF4-FFF2-40B4-BE49-F238E27FC236}">
                <a16:creationId xmlns:a16="http://schemas.microsoft.com/office/drawing/2014/main" id="{43D21C15-E9FE-D81A-64AD-2613DFEE7EC7}"/>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21137723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TABLE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502393"/>
            <a:ext cx="10810461" cy="1212093"/>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lists </a:t>
            </a:r>
          </a:p>
        </p:txBody>
      </p:sp>
      <p:sp>
        <p:nvSpPr>
          <p:cNvPr id="11" name="Rectangle 10">
            <a:extLst>
              <a:ext uri="{FF2B5EF4-FFF2-40B4-BE49-F238E27FC236}">
                <a16:creationId xmlns:a16="http://schemas.microsoft.com/office/drawing/2014/main" id="{F5167E31-C414-0969-162E-FE122AEB18E8}"/>
              </a:ext>
            </a:extLst>
          </p:cNvPr>
          <p:cNvSpPr/>
          <p:nvPr userDrawn="1"/>
        </p:nvSpPr>
        <p:spPr>
          <a:xfrm>
            <a:off x="0" y="1778121"/>
            <a:ext cx="12192000" cy="5079880"/>
          </a:xfrm>
          <a:prstGeom prst="rect">
            <a:avLst/>
          </a:prstGeom>
          <a:solidFill>
            <a:srgbClr val="86B9D8">
              <a:alpha val="349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223A2C-D0F9-53C1-02C8-34805DCD74B9}"/>
              </a:ext>
            </a:extLst>
          </p:cNvPr>
          <p:cNvSpPr/>
          <p:nvPr userDrawn="1"/>
        </p:nvSpPr>
        <p:spPr>
          <a:xfrm>
            <a:off x="2416567" y="1778121"/>
            <a:ext cx="9775433" cy="507988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9049236" y="2170384"/>
            <a:ext cx="1436127" cy="629481"/>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6261912" y="2170384"/>
            <a:ext cx="1423902" cy="1002186"/>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3475454" y="2170384"/>
            <a:ext cx="1549221" cy="629481"/>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9029602" y="2775408"/>
            <a:ext cx="1455761" cy="3032736"/>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6277894" y="2850224"/>
            <a:ext cx="1407919" cy="2957919"/>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3486960" y="2850225"/>
            <a:ext cx="1324027" cy="3032736"/>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816954" y="2170384"/>
            <a:ext cx="1599613" cy="629481"/>
          </a:xfrm>
        </p:spPr>
        <p:txBody>
          <a:bodyPr lIns="0" tIns="0" rIns="0" bIns="0">
            <a:noAutofit/>
          </a:bodyPr>
          <a:lstStyle>
            <a:lvl1pPr marL="0" indent="0">
              <a:lnSpc>
                <a:spcPts val="1550"/>
              </a:lnSpc>
              <a:spcBef>
                <a:spcPts val="0"/>
              </a:spcBef>
              <a:buFontTx/>
              <a:buNone/>
              <a:defRPr lang="en-US" sz="14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838201" y="2850225"/>
            <a:ext cx="1377717" cy="3032736"/>
          </a:xfrm>
        </p:spPr>
        <p:txBody>
          <a:bodyPr lIns="0" tIns="0" rIns="0" bIns="0">
            <a:noAutofit/>
          </a:bodyPr>
          <a:lstStyle>
            <a:lvl1pPr marL="171450" indent="-171450">
              <a:lnSpc>
                <a:spcPts val="1300"/>
              </a:lnSpc>
              <a:spcBef>
                <a:spcPts val="300"/>
              </a:spcBef>
              <a:buClr>
                <a:srgbClr val="91B8D5"/>
              </a:buClr>
              <a:buFont typeface="Arial" panose="020B0604020202020204" pitchFamily="34" charset="0"/>
              <a:buChar char="•"/>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6" name="Picture 15" descr="Icon&#10;&#10;Description automatically generated">
            <a:extLst>
              <a:ext uri="{FF2B5EF4-FFF2-40B4-BE49-F238E27FC236}">
                <a16:creationId xmlns:a16="http://schemas.microsoft.com/office/drawing/2014/main" id="{5201EFC4-A0B2-9706-566B-AA162E6F15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14" name="Straight Connector 13">
            <a:extLst>
              <a:ext uri="{FF2B5EF4-FFF2-40B4-BE49-F238E27FC236}">
                <a16:creationId xmlns:a16="http://schemas.microsoft.com/office/drawing/2014/main" id="{3258F925-17F4-E2CD-C6C8-B5E39259C96A}"/>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15C5FBC-6743-F160-EC80-AB22280972A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7ED60E74-16FA-14FD-85E2-453E54C5840E}"/>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5" name="Footer Placeholder 4">
            <a:extLst>
              <a:ext uri="{FF2B5EF4-FFF2-40B4-BE49-F238E27FC236}">
                <a16:creationId xmlns:a16="http://schemas.microsoft.com/office/drawing/2014/main" id="{06EAE0B2-92EC-1566-E0ED-BFB55DFFE042}"/>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778793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S NO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661BE-2157-25FA-0C0D-9BD48C1FCC96}"/>
              </a:ext>
            </a:extLst>
          </p:cNvPr>
          <p:cNvSpPr/>
          <p:nvPr userDrawn="1"/>
        </p:nvSpPr>
        <p:spPr>
          <a:xfrm>
            <a:off x="2416567" y="0"/>
            <a:ext cx="9775433" cy="6857999"/>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able Placeholder 24">
            <a:extLst>
              <a:ext uri="{FF2B5EF4-FFF2-40B4-BE49-F238E27FC236}">
                <a16:creationId xmlns:a16="http://schemas.microsoft.com/office/drawing/2014/main" id="{74C92B31-A87F-C434-7BE8-34DCBAF2E28C}"/>
              </a:ext>
            </a:extLst>
          </p:cNvPr>
          <p:cNvSpPr>
            <a:spLocks noGrp="1"/>
          </p:cNvSpPr>
          <p:nvPr>
            <p:ph type="tbl" sz="quarter" idx="48"/>
          </p:nvPr>
        </p:nvSpPr>
        <p:spPr>
          <a:xfrm>
            <a:off x="838200" y="1225550"/>
            <a:ext cx="10990263" cy="4859338"/>
          </a:xfrm>
        </p:spPr>
        <p:txBody>
          <a:bodyPr/>
          <a:lstStyle>
            <a:lvl1pPr marL="0" indent="0">
              <a:buFontTx/>
              <a:buNone/>
              <a:defRPr/>
            </a:lvl1pPr>
          </a:lstStyle>
          <a:p>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509772"/>
            <a:ext cx="10989733" cy="715907"/>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tables NO PARAGRAPH</a:t>
            </a:r>
          </a:p>
        </p:txBody>
      </p:sp>
      <p:pic>
        <p:nvPicPr>
          <p:cNvPr id="14" name="Picture 13" descr="Icon&#10;&#10;Description automatically generated">
            <a:extLst>
              <a:ext uri="{FF2B5EF4-FFF2-40B4-BE49-F238E27FC236}">
                <a16:creationId xmlns:a16="http://schemas.microsoft.com/office/drawing/2014/main" id="{1AD140AA-5CDD-1DD0-BE36-3A4E7BF8AF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6" name="Straight Connector 5">
            <a:extLst>
              <a:ext uri="{FF2B5EF4-FFF2-40B4-BE49-F238E27FC236}">
                <a16:creationId xmlns:a16="http://schemas.microsoft.com/office/drawing/2014/main" id="{FCE8DD76-8BAD-14CF-3A01-9EF58971D4CB}"/>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394C254-6BF7-8CDB-6A40-010BB52F70E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DA37502D-5848-EFB0-D56C-E3032A6EDAA0}"/>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8" name="Footer Placeholder 4">
            <a:extLst>
              <a:ext uri="{FF2B5EF4-FFF2-40B4-BE49-F238E27FC236}">
                <a16:creationId xmlns:a16="http://schemas.microsoft.com/office/drawing/2014/main" id="{4B330179-0825-8CD6-43B2-DA381E5DCD58}"/>
              </a:ext>
            </a:extLst>
          </p:cNvPr>
          <p:cNvSpPr>
            <a:spLocks noGrp="1"/>
          </p:cNvSpPr>
          <p:nvPr>
            <p:ph type="ftr" sz="quarter" idx="49"/>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501175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S WITH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661BE-2157-25FA-0C0D-9BD48C1FCC96}"/>
              </a:ext>
            </a:extLst>
          </p:cNvPr>
          <p:cNvSpPr/>
          <p:nvPr userDrawn="1"/>
        </p:nvSpPr>
        <p:spPr>
          <a:xfrm>
            <a:off x="2416567" y="0"/>
            <a:ext cx="9775433" cy="6857999"/>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509772"/>
            <a:ext cx="3374571" cy="2237780"/>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tables WITH PARAGRAPH</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948519" y="468086"/>
            <a:ext cx="6879414" cy="5615441"/>
          </a:xfrm>
        </p:spPr>
        <p:txBody>
          <a:bodyPr/>
          <a:lstStyle>
            <a:lvl1pPr marL="0" indent="0">
              <a:buFontTx/>
              <a:buNone/>
              <a:defRPr/>
            </a:lvl1pPr>
          </a:lstStyle>
          <a:p>
            <a:pPr lvl="0"/>
            <a:r>
              <a:rPr lang="en-US"/>
              <a:t>Click to add image</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2959988"/>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479202"/>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4" name="Picture 13" descr="Icon&#10;&#10;Description automatically generated">
            <a:extLst>
              <a:ext uri="{FF2B5EF4-FFF2-40B4-BE49-F238E27FC236}">
                <a16:creationId xmlns:a16="http://schemas.microsoft.com/office/drawing/2014/main" id="{1AD140AA-5CDD-1DD0-BE36-3A4E7BF8AF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18" name="Straight Connector 17">
            <a:extLst>
              <a:ext uri="{FF2B5EF4-FFF2-40B4-BE49-F238E27FC236}">
                <a16:creationId xmlns:a16="http://schemas.microsoft.com/office/drawing/2014/main" id="{96D59B4B-7F94-1911-3F96-1EE791A0F7A8}"/>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6249926-A7F2-FC42-351F-41B62E114C1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21" name="Slide Number Placeholder 5">
            <a:extLst>
              <a:ext uri="{FF2B5EF4-FFF2-40B4-BE49-F238E27FC236}">
                <a16:creationId xmlns:a16="http://schemas.microsoft.com/office/drawing/2014/main" id="{ADA49B20-F23B-B1BD-218C-646F3D2DA12E}"/>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9" name="Footer Placeholder 4">
            <a:extLst>
              <a:ext uri="{FF2B5EF4-FFF2-40B4-BE49-F238E27FC236}">
                <a16:creationId xmlns:a16="http://schemas.microsoft.com/office/drawing/2014/main" id="{3BE3083E-CF87-E071-4767-D735D1DC1849}"/>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418451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S NO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509772"/>
            <a:ext cx="10989733" cy="672685"/>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charts NO PARAGRAPH</a:t>
            </a:r>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838199" y="1264173"/>
            <a:ext cx="10989734" cy="4819353"/>
          </a:xfrm>
        </p:spPr>
        <p:txBody>
          <a:bodyPr/>
          <a:lstStyle>
            <a:lvl1pPr marL="0" indent="0">
              <a:buFontTx/>
              <a:buNone/>
              <a:defRPr/>
            </a:lvl1pPr>
          </a:lstStyle>
          <a:p>
            <a:pPr lvl="0"/>
            <a:r>
              <a:rPr lang="en-US"/>
              <a:t>Click to add image</a:t>
            </a:r>
          </a:p>
        </p:txBody>
      </p:sp>
      <p:pic>
        <p:nvPicPr>
          <p:cNvPr id="14" name="Picture 13" descr="Icon&#10;&#10;Description automatically generated">
            <a:extLst>
              <a:ext uri="{FF2B5EF4-FFF2-40B4-BE49-F238E27FC236}">
                <a16:creationId xmlns:a16="http://schemas.microsoft.com/office/drawing/2014/main" id="{B4395BD6-925E-2E22-28CC-A29BE25350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6" name="Straight Connector 5">
            <a:extLst>
              <a:ext uri="{FF2B5EF4-FFF2-40B4-BE49-F238E27FC236}">
                <a16:creationId xmlns:a16="http://schemas.microsoft.com/office/drawing/2014/main" id="{0F149B00-1526-D918-6B66-45AD17EE82B1}"/>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A41C5D9-9B5B-0AA0-4382-DF918240CD0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9" name="Slide Number Placeholder 5">
            <a:extLst>
              <a:ext uri="{FF2B5EF4-FFF2-40B4-BE49-F238E27FC236}">
                <a16:creationId xmlns:a16="http://schemas.microsoft.com/office/drawing/2014/main" id="{73504CEA-3FB4-6AA2-D572-94E935C6D6A2}"/>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9" name="Footer Placeholder 4">
            <a:extLst>
              <a:ext uri="{FF2B5EF4-FFF2-40B4-BE49-F238E27FC236}">
                <a16:creationId xmlns:a16="http://schemas.microsoft.com/office/drawing/2014/main" id="{36359665-20B2-22D6-49EF-7E1A7735718A}"/>
              </a:ext>
            </a:extLst>
          </p:cNvPr>
          <p:cNvSpPr>
            <a:spLocks noGrp="1"/>
          </p:cNvSpPr>
          <p:nvPr>
            <p:ph type="ftr" sz="quarter" idx="21"/>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2629555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HARTS NO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rt Placeholder 9">
            <a:extLst>
              <a:ext uri="{FF2B5EF4-FFF2-40B4-BE49-F238E27FC236}">
                <a16:creationId xmlns:a16="http://schemas.microsoft.com/office/drawing/2014/main" id="{86750DFB-9C31-743E-B313-F5A78AA59895}"/>
              </a:ext>
            </a:extLst>
          </p:cNvPr>
          <p:cNvSpPr>
            <a:spLocks noGrp="1"/>
          </p:cNvSpPr>
          <p:nvPr>
            <p:ph type="chart" sz="quarter" idx="47"/>
          </p:nvPr>
        </p:nvSpPr>
        <p:spPr>
          <a:xfrm>
            <a:off x="838200" y="1263650"/>
            <a:ext cx="5257800" cy="4824413"/>
          </a:xfrm>
        </p:spPr>
        <p:txBody>
          <a:bodyPr/>
          <a:lstStyle>
            <a:lvl1pPr marL="0" indent="0">
              <a:buFontTx/>
              <a:buNone/>
              <a:defRPr/>
            </a:lvl1pPr>
          </a:lstStyle>
          <a:p>
            <a:endParaRPr lang="en-US"/>
          </a:p>
        </p:txBody>
      </p:sp>
      <p:sp>
        <p:nvSpPr>
          <p:cNvPr id="11" name="Chart Placeholder 9">
            <a:extLst>
              <a:ext uri="{FF2B5EF4-FFF2-40B4-BE49-F238E27FC236}">
                <a16:creationId xmlns:a16="http://schemas.microsoft.com/office/drawing/2014/main" id="{ABA0365E-75C0-7F0B-ED47-7E6B8C499450}"/>
              </a:ext>
            </a:extLst>
          </p:cNvPr>
          <p:cNvSpPr>
            <a:spLocks noGrp="1"/>
          </p:cNvSpPr>
          <p:nvPr>
            <p:ph type="chart" sz="quarter" idx="48"/>
          </p:nvPr>
        </p:nvSpPr>
        <p:spPr>
          <a:xfrm>
            <a:off x="6451600" y="1263650"/>
            <a:ext cx="5257800" cy="4824413"/>
          </a:xfrm>
        </p:spPr>
        <p:txBody>
          <a:bodyPr/>
          <a:lstStyle>
            <a:lvl1pPr marL="0" indent="0">
              <a:buFontTx/>
              <a:buNone/>
              <a:defRPr/>
            </a:lvl1pPr>
          </a:lstStyle>
          <a:p>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199" y="509772"/>
            <a:ext cx="10989733" cy="672685"/>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2 charts NO PARAGRAPH</a:t>
            </a:r>
          </a:p>
        </p:txBody>
      </p:sp>
      <p:pic>
        <p:nvPicPr>
          <p:cNvPr id="14" name="Picture 13" descr="Icon&#10;&#10;Description automatically generated">
            <a:extLst>
              <a:ext uri="{FF2B5EF4-FFF2-40B4-BE49-F238E27FC236}">
                <a16:creationId xmlns:a16="http://schemas.microsoft.com/office/drawing/2014/main" id="{B4395BD6-925E-2E22-28CC-A29BE25350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6" name="Straight Connector 5">
            <a:extLst>
              <a:ext uri="{FF2B5EF4-FFF2-40B4-BE49-F238E27FC236}">
                <a16:creationId xmlns:a16="http://schemas.microsoft.com/office/drawing/2014/main" id="{0F149B00-1526-D918-6B66-45AD17EE82B1}"/>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A41C5D9-9B5B-0AA0-4382-DF918240CD0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9" name="Slide Number Placeholder 5">
            <a:extLst>
              <a:ext uri="{FF2B5EF4-FFF2-40B4-BE49-F238E27FC236}">
                <a16:creationId xmlns:a16="http://schemas.microsoft.com/office/drawing/2014/main" id="{73504CEA-3FB4-6AA2-D572-94E935C6D6A2}"/>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8" name="Footer Placeholder 4">
            <a:extLst>
              <a:ext uri="{FF2B5EF4-FFF2-40B4-BE49-F238E27FC236}">
                <a16:creationId xmlns:a16="http://schemas.microsoft.com/office/drawing/2014/main" id="{43BA3BB6-7F0C-AFC8-5454-4C091014663F}"/>
              </a:ext>
            </a:extLst>
          </p:cNvPr>
          <p:cNvSpPr>
            <a:spLocks noGrp="1"/>
          </p:cNvSpPr>
          <p:nvPr>
            <p:ph type="ftr" sz="quarter" idx="15"/>
          </p:nvPr>
        </p:nvSpPr>
        <p:spPr>
          <a:xfrm>
            <a:off x="831441" y="6475222"/>
            <a:ext cx="5264559" cy="365125"/>
          </a:xfrm>
        </p:spPr>
        <p:txBody>
          <a:bodyPr anchor="t" anchorCtr="0"/>
          <a:lstStyle>
            <a:lvl1pPr algn="l">
              <a:lnSpc>
                <a:spcPts val="1000"/>
              </a:lnSpc>
              <a:defRPr sz="800" baseline="0">
                <a:latin typeface="+mj-lt"/>
              </a:defRPr>
            </a:lvl1pPr>
          </a:lstStyle>
          <a:p>
            <a:endParaRPr lang="en-US"/>
          </a:p>
        </p:txBody>
      </p:sp>
      <p:sp>
        <p:nvSpPr>
          <p:cNvPr id="13" name="Text Placeholder 12">
            <a:extLst>
              <a:ext uri="{FF2B5EF4-FFF2-40B4-BE49-F238E27FC236}">
                <a16:creationId xmlns:a16="http://schemas.microsoft.com/office/drawing/2014/main" id="{16766749-83EE-C3D5-E57F-5169919C9062}"/>
              </a:ext>
            </a:extLst>
          </p:cNvPr>
          <p:cNvSpPr>
            <a:spLocks noGrp="1"/>
          </p:cNvSpPr>
          <p:nvPr>
            <p:ph type="body" sz="quarter" idx="49"/>
          </p:nvPr>
        </p:nvSpPr>
        <p:spPr>
          <a:xfrm>
            <a:off x="6451599" y="6475222"/>
            <a:ext cx="3338513" cy="382778"/>
          </a:xfrm>
        </p:spPr>
        <p:txBody>
          <a:bodyPr>
            <a:noAutofit/>
          </a:bodyPr>
          <a:lstStyle>
            <a:lvl1pPr marL="0" indent="0">
              <a:lnSpc>
                <a:spcPts val="1000"/>
              </a:lnSpc>
              <a:buFontTx/>
              <a:buNone/>
              <a:defRPr sz="800" baseline="0"/>
            </a:lvl1pPr>
            <a:lvl2pPr marL="457200" indent="0">
              <a:lnSpc>
                <a:spcPts val="1000"/>
              </a:lnSpc>
              <a:buFontTx/>
              <a:buNone/>
              <a:defRPr sz="800" baseline="0"/>
            </a:lvl2pPr>
            <a:lvl3pPr marL="914400" indent="0">
              <a:lnSpc>
                <a:spcPts val="1000"/>
              </a:lnSpc>
              <a:buFontTx/>
              <a:buNone/>
              <a:defRPr sz="800" baseline="0"/>
            </a:lvl3pPr>
            <a:lvl4pPr marL="1371600" indent="0">
              <a:lnSpc>
                <a:spcPts val="1000"/>
              </a:lnSpc>
              <a:buFontTx/>
              <a:buNone/>
              <a:defRPr sz="800" baseline="0"/>
            </a:lvl4pPr>
            <a:lvl5pPr marL="1828800" indent="0">
              <a:lnSpc>
                <a:spcPts val="1000"/>
              </a:lnSpc>
              <a:buFontTx/>
              <a:buNone/>
              <a:defRPr sz="800" baseline="0"/>
            </a:lvl5pPr>
          </a:lstStyle>
          <a:p>
            <a:pPr lvl="0"/>
            <a:r>
              <a:rPr lang="en-US"/>
              <a:t>Click to edit Master text styles</a:t>
            </a:r>
          </a:p>
        </p:txBody>
      </p:sp>
    </p:spTree>
    <p:extLst>
      <p:ext uri="{BB962C8B-B14F-4D97-AF65-F5344CB8AC3E}">
        <p14:creationId xmlns:p14="http://schemas.microsoft.com/office/powerpoint/2010/main" val="376778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TEXT AND IMAGE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0" y="0"/>
            <a:ext cx="12192000" cy="6858000"/>
          </a:xfrm>
        </p:spPr>
        <p:txBody>
          <a:bodyPr/>
          <a:lstStyle>
            <a:lvl1pPr marL="0" indent="0">
              <a:buFontTx/>
              <a:buNone/>
              <a:defRPr/>
            </a:lvl1pPr>
          </a:lstStyle>
          <a:p>
            <a:pPr lvl="0"/>
            <a:r>
              <a:rPr lang="en-US"/>
              <a:t>Click to add image</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3227294" y="842314"/>
            <a:ext cx="4831977" cy="804054"/>
          </a:xfrm>
        </p:spPr>
        <p:txBody>
          <a:bodyPr lIns="0" tIns="0" rIns="0" bIns="0" anchor="t" anchorCtr="0">
            <a:noAutofit/>
          </a:bodyPr>
          <a:lstStyle>
            <a:lvl1pPr marL="720000" algn="l">
              <a:lnSpc>
                <a:spcPts val="4600"/>
              </a:lnSpc>
              <a:defRPr sz="5000" cap="all" baseline="0">
                <a:solidFill>
                  <a:srgbClr val="86B9D8"/>
                </a:solidFill>
              </a:defRPr>
            </a:lvl1pPr>
          </a:lstStyle>
          <a:p>
            <a:r>
              <a:rPr lang="en-US"/>
              <a:t>Use this one for slides with full backgrounds</a:t>
            </a:r>
          </a:p>
        </p:txBody>
      </p:sp>
      <p:sp>
        <p:nvSpPr>
          <p:cNvPr id="3" name="Subtitle 2">
            <a:extLst>
              <a:ext uri="{FF2B5EF4-FFF2-40B4-BE49-F238E27FC236}">
                <a16:creationId xmlns:a16="http://schemas.microsoft.com/office/drawing/2014/main" id="{87F8F3D1-6319-6020-C690-D6E3C51DC3F6}"/>
              </a:ext>
            </a:extLst>
          </p:cNvPr>
          <p:cNvSpPr>
            <a:spLocks noGrp="1"/>
          </p:cNvSpPr>
          <p:nvPr>
            <p:ph type="subTitle" idx="1" hasCustomPrompt="1"/>
          </p:nvPr>
        </p:nvSpPr>
        <p:spPr>
          <a:xfrm>
            <a:off x="3993777" y="2930109"/>
            <a:ext cx="4533900" cy="545305"/>
          </a:xfrm>
        </p:spPr>
        <p:txBody>
          <a:bodyPr lIns="0" tIns="0" rIns="0" bIns="0">
            <a:noAutofit/>
          </a:bodyPr>
          <a:lstStyle>
            <a:lvl1pPr marL="0" indent="0" algn="l">
              <a:lnSpc>
                <a:spcPts val="1800"/>
              </a:lnSpc>
              <a:spcBef>
                <a:spcPts val="0"/>
              </a:spcBef>
              <a:spcAft>
                <a:spcPts val="0"/>
              </a:spcAft>
              <a:buNone/>
              <a:defRPr sz="1800" b="0" cap="none"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here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3993777" y="3732575"/>
            <a:ext cx="4217894" cy="804054"/>
          </a:xfrm>
        </p:spPr>
        <p:txBody>
          <a:bodyPr lIns="0" tIns="0" rIns="0" bIns="0">
            <a:noAutofit/>
          </a:bodyPr>
          <a:lstStyle>
            <a:lvl1pPr marL="120650" indent="-120650">
              <a:lnSpc>
                <a:spcPts val="1600"/>
              </a:lnSpc>
              <a:spcBef>
                <a:spcPts val="0"/>
              </a:spcBef>
              <a:spcAft>
                <a:spcPts val="600"/>
              </a:spcAft>
              <a:buClr>
                <a:srgbClr val="91B8D5"/>
              </a:buClr>
              <a:buFont typeface="Arial" panose="020B0604020202020204" pitchFamily="34" charset="0"/>
              <a:buChar char="•"/>
              <a:tabLst/>
              <a:defRPr sz="1200" baseline="0">
                <a:solidFill>
                  <a:schemeClr val="bg1"/>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4" name="Picture 3" descr="Icon&#10;&#10;Description automatically generated">
            <a:extLst>
              <a:ext uri="{FF2B5EF4-FFF2-40B4-BE49-F238E27FC236}">
                <a16:creationId xmlns:a16="http://schemas.microsoft.com/office/drawing/2014/main" id="{F3D35509-0429-3FAD-5C67-7F7F57D65A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spTree>
    <p:extLst>
      <p:ext uri="{BB962C8B-B14F-4D97-AF65-F5344CB8AC3E}">
        <p14:creationId xmlns:p14="http://schemas.microsoft.com/office/powerpoint/2010/main" val="898884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S WITH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art Placeholder 18">
            <a:extLst>
              <a:ext uri="{FF2B5EF4-FFF2-40B4-BE49-F238E27FC236}">
                <a16:creationId xmlns:a16="http://schemas.microsoft.com/office/drawing/2014/main" id="{C04A713E-3C5B-9745-F4B0-C2D5D1016F3A}"/>
              </a:ext>
            </a:extLst>
          </p:cNvPr>
          <p:cNvSpPr>
            <a:spLocks noGrp="1"/>
          </p:cNvSpPr>
          <p:nvPr>
            <p:ph type="chart" sz="quarter" idx="48"/>
          </p:nvPr>
        </p:nvSpPr>
        <p:spPr>
          <a:xfrm>
            <a:off x="4948238" y="479425"/>
            <a:ext cx="6880225" cy="5603875"/>
          </a:xfrm>
        </p:spPr>
        <p:txBody>
          <a:bodyPr/>
          <a:lstStyle>
            <a:lvl1pPr marL="0" indent="0">
              <a:buFontTx/>
              <a:buNone/>
              <a:defRPr/>
            </a:lvl1pPr>
          </a:lstStyle>
          <a:p>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509772"/>
            <a:ext cx="3668486" cy="1765342"/>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charts with PARAGRAPH</a:t>
            </a:r>
          </a:p>
        </p:txBody>
      </p:sp>
      <p:sp>
        <p:nvSpPr>
          <p:cNvPr id="6" name="Text Placeholder 37">
            <a:extLst>
              <a:ext uri="{FF2B5EF4-FFF2-40B4-BE49-F238E27FC236}">
                <a16:creationId xmlns:a16="http://schemas.microsoft.com/office/drawing/2014/main" id="{0F1349DA-49FF-367D-CBE1-2DE274ED539C}"/>
              </a:ext>
            </a:extLst>
          </p:cNvPr>
          <p:cNvSpPr>
            <a:spLocks noGrp="1"/>
          </p:cNvSpPr>
          <p:nvPr>
            <p:ph type="body" sz="quarter" idx="41"/>
          </p:nvPr>
        </p:nvSpPr>
        <p:spPr>
          <a:xfrm>
            <a:off x="832096" y="2918119"/>
            <a:ext cx="1112837" cy="338137"/>
          </a:xfrm>
        </p:spPr>
        <p:txBody>
          <a:bodyPr lIns="0" tIns="0" rIns="0" bIns="0">
            <a:noAutofit/>
          </a:bodyPr>
          <a:lstStyle>
            <a:lvl1pPr marL="0" indent="0">
              <a:lnSpc>
                <a:spcPts val="1800"/>
              </a:lnSpc>
              <a:spcBef>
                <a:spcPts val="0"/>
              </a:spcBef>
              <a:buFontTx/>
              <a:buNone/>
              <a:defRPr sz="1800" kern="900" cap="none"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7" name="Text Placeholder 27">
            <a:extLst>
              <a:ext uri="{FF2B5EF4-FFF2-40B4-BE49-F238E27FC236}">
                <a16:creationId xmlns:a16="http://schemas.microsoft.com/office/drawing/2014/main" id="{F8EDC15F-CDF0-6BB5-E123-14799D30C301}"/>
              </a:ext>
            </a:extLst>
          </p:cNvPr>
          <p:cNvSpPr>
            <a:spLocks noGrp="1"/>
          </p:cNvSpPr>
          <p:nvPr>
            <p:ph type="body" sz="quarter" idx="44"/>
          </p:nvPr>
        </p:nvSpPr>
        <p:spPr>
          <a:xfrm>
            <a:off x="814011" y="3437333"/>
            <a:ext cx="1376363" cy="1101725"/>
          </a:xfrm>
        </p:spPr>
        <p:txBody>
          <a:bodyPr lIns="0" tIns="0" rIns="0" bIns="0">
            <a:noAutofit/>
          </a:bodyPr>
          <a:lstStyle>
            <a:lvl1pPr marL="171450" indent="-171450">
              <a:lnSpc>
                <a:spcPts val="1600"/>
              </a:lnSpc>
              <a:spcBef>
                <a:spcPts val="300"/>
              </a:spcBef>
              <a:buClr>
                <a:srgbClr val="91B8D5"/>
              </a:buClr>
              <a:buFont typeface="Arial" panose="020B0604020202020204" pitchFamily="34" charset="0"/>
              <a:buChar char="•"/>
              <a:defRPr sz="120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pic>
        <p:nvPicPr>
          <p:cNvPr id="14" name="Picture 13" descr="Icon&#10;&#10;Description automatically generated">
            <a:extLst>
              <a:ext uri="{FF2B5EF4-FFF2-40B4-BE49-F238E27FC236}">
                <a16:creationId xmlns:a16="http://schemas.microsoft.com/office/drawing/2014/main" id="{B4395BD6-925E-2E22-28CC-A29BE25350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8" name="Straight Connector 7">
            <a:extLst>
              <a:ext uri="{FF2B5EF4-FFF2-40B4-BE49-F238E27FC236}">
                <a16:creationId xmlns:a16="http://schemas.microsoft.com/office/drawing/2014/main" id="{4367AB78-EE39-72C5-B2E7-287B013D01F2}"/>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FA071AE-24DD-DEEA-74E5-2D9E68508FB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21" name="Slide Number Placeholder 5">
            <a:extLst>
              <a:ext uri="{FF2B5EF4-FFF2-40B4-BE49-F238E27FC236}">
                <a16:creationId xmlns:a16="http://schemas.microsoft.com/office/drawing/2014/main" id="{5D5B43F7-6216-9465-8BD6-54BE5F75C4B1}"/>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9" name="Footer Placeholder 4">
            <a:extLst>
              <a:ext uri="{FF2B5EF4-FFF2-40B4-BE49-F238E27FC236}">
                <a16:creationId xmlns:a16="http://schemas.microsoft.com/office/drawing/2014/main" id="{2ADA784C-22DC-DC24-DE7B-7AEC41F202BC}"/>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4259957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838200" y="607051"/>
            <a:ext cx="10989733" cy="5233715"/>
          </a:xfrm>
        </p:spPr>
        <p:txBody>
          <a:bodyPr/>
          <a:lstStyle>
            <a:lvl1pPr marL="0" indent="0">
              <a:buFontTx/>
              <a:buNone/>
              <a:defRPr/>
            </a:lvl1pPr>
          </a:lstStyle>
          <a:p>
            <a:pPr lvl="0"/>
            <a:r>
              <a:rPr lang="en-US"/>
              <a:t>Click to add image</a:t>
            </a:r>
          </a:p>
        </p:txBody>
      </p:sp>
      <p:pic>
        <p:nvPicPr>
          <p:cNvPr id="2" name="Picture 1" descr="Icon&#10;&#10;Description automatically generated">
            <a:extLst>
              <a:ext uri="{FF2B5EF4-FFF2-40B4-BE49-F238E27FC236}">
                <a16:creationId xmlns:a16="http://schemas.microsoft.com/office/drawing/2014/main" id="{C481D474-C0FF-6FCB-A637-B53426F4C7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7" name="Straight Connector 6">
            <a:extLst>
              <a:ext uri="{FF2B5EF4-FFF2-40B4-BE49-F238E27FC236}">
                <a16:creationId xmlns:a16="http://schemas.microsoft.com/office/drawing/2014/main" id="{785DFC17-6973-089E-FA2B-47267C5A1F0C}"/>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CABD066-A55B-6033-7C94-8363995E4E1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7" name="Slide Number Placeholder 5">
            <a:extLst>
              <a:ext uri="{FF2B5EF4-FFF2-40B4-BE49-F238E27FC236}">
                <a16:creationId xmlns:a16="http://schemas.microsoft.com/office/drawing/2014/main" id="{07EA4A2A-139C-C9D5-0C0F-BB4BF73F405C}"/>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3B6B1C63-6E67-205A-5E1B-32625ECCB24D}"/>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289709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0%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E67BB6-FDBC-4647-EEB3-3A460ABF3FE6}"/>
              </a:ext>
            </a:extLst>
          </p:cNvPr>
          <p:cNvSpPr/>
          <p:nvPr userDrawn="1"/>
        </p:nvSpPr>
        <p:spPr>
          <a:xfrm>
            <a:off x="2416567" y="1"/>
            <a:ext cx="9775433" cy="6857999"/>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2357806-30FB-01F4-9198-271E4CD8C12F}"/>
              </a:ext>
            </a:extLst>
          </p:cNvPr>
          <p:cNvSpPr>
            <a:spLocks noGrp="1"/>
          </p:cNvSpPr>
          <p:nvPr>
            <p:ph sz="quarter" idx="14" hasCustomPrompt="1"/>
          </p:nvPr>
        </p:nvSpPr>
        <p:spPr>
          <a:xfrm>
            <a:off x="402772" y="457200"/>
            <a:ext cx="11425162" cy="5383566"/>
          </a:xfrm>
        </p:spPr>
        <p:txBody>
          <a:bodyPr/>
          <a:lstStyle>
            <a:lvl1pPr marL="0" indent="0">
              <a:buFontTx/>
              <a:buNone/>
              <a:defRPr/>
            </a:lvl1pPr>
          </a:lstStyle>
          <a:p>
            <a:pPr lvl="0"/>
            <a:r>
              <a:rPr lang="en-US"/>
              <a:t>Click to add image</a:t>
            </a:r>
          </a:p>
        </p:txBody>
      </p:sp>
      <p:cxnSp>
        <p:nvCxnSpPr>
          <p:cNvPr id="2" name="Straight Connector 1">
            <a:extLst>
              <a:ext uri="{FF2B5EF4-FFF2-40B4-BE49-F238E27FC236}">
                <a16:creationId xmlns:a16="http://schemas.microsoft.com/office/drawing/2014/main" id="{88903964-1DEE-6E33-84E0-B5C9EBEECB03}"/>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396117-B88D-5503-04DA-56AD67AE53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0" name="Slide Number Placeholder 5">
            <a:extLst>
              <a:ext uri="{FF2B5EF4-FFF2-40B4-BE49-F238E27FC236}">
                <a16:creationId xmlns:a16="http://schemas.microsoft.com/office/drawing/2014/main" id="{421B9EE2-1497-5711-D515-B68CD83CFE46}"/>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6" name="Footer Placeholder 4">
            <a:extLst>
              <a:ext uri="{FF2B5EF4-FFF2-40B4-BE49-F238E27FC236}">
                <a16:creationId xmlns:a16="http://schemas.microsoft.com/office/drawing/2014/main" id="{5ABD2E35-4BFB-A454-ADF8-1269684C89D3}"/>
              </a:ext>
            </a:extLst>
          </p:cNvPr>
          <p:cNvSpPr>
            <a:spLocks noGrp="1"/>
          </p:cNvSpPr>
          <p:nvPr>
            <p:ph type="ftr" sz="quarter" idx="15"/>
          </p:nvPr>
        </p:nvSpPr>
        <p:spPr>
          <a:xfrm>
            <a:off x="402772"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3845129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UTIONARY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D8509-CD84-ABF8-F5EF-AC0AF36CBE0B}"/>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497590"/>
            <a:ext cx="9144000" cy="879475"/>
          </a:xfrm>
        </p:spPr>
        <p:txBody>
          <a:bodyPr lIns="0" tIns="0" rIns="0" bIns="0" anchor="t" anchorCtr="0">
            <a:noAutofit/>
          </a:bodyPr>
          <a:lstStyle>
            <a:lvl1pPr algn="l">
              <a:lnSpc>
                <a:spcPts val="4600"/>
              </a:lnSpc>
              <a:defRPr sz="5000" cap="all" baseline="0">
                <a:solidFill>
                  <a:srgbClr val="86B9D8"/>
                </a:solidFill>
              </a:defRPr>
            </a:lvl1pPr>
          </a:lstStyle>
          <a:p>
            <a:r>
              <a:rPr lang="en-US"/>
              <a:t>Slide title</a:t>
            </a:r>
          </a:p>
        </p:txBody>
      </p:sp>
      <p:sp>
        <p:nvSpPr>
          <p:cNvPr id="11" name="Text Placeholder 10">
            <a:extLst>
              <a:ext uri="{FF2B5EF4-FFF2-40B4-BE49-F238E27FC236}">
                <a16:creationId xmlns:a16="http://schemas.microsoft.com/office/drawing/2014/main" id="{24587D6C-4584-9942-DE82-9276102FD433}"/>
              </a:ext>
            </a:extLst>
          </p:cNvPr>
          <p:cNvSpPr>
            <a:spLocks noGrp="1"/>
          </p:cNvSpPr>
          <p:nvPr>
            <p:ph type="body" sz="quarter" idx="13" hasCustomPrompt="1"/>
          </p:nvPr>
        </p:nvSpPr>
        <p:spPr>
          <a:xfrm>
            <a:off x="838200" y="1960987"/>
            <a:ext cx="10648406" cy="3892231"/>
          </a:xfrm>
        </p:spPr>
        <p:txBody>
          <a:bodyPr lIns="0" tIns="0" rIns="0" bIns="0">
            <a:noAutofit/>
          </a:bodyPr>
          <a:lstStyle>
            <a:lvl1pPr marL="0" indent="0">
              <a:lnSpc>
                <a:spcPts val="1000"/>
              </a:lnSpc>
              <a:spcBef>
                <a:spcPts val="0"/>
              </a:spcBef>
              <a:spcAft>
                <a:spcPts val="1200"/>
              </a:spcAft>
              <a:buFontTx/>
              <a:buNone/>
              <a:defRPr sz="800" baseline="0">
                <a:solidFill>
                  <a:srgbClr val="78777A"/>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Add copy here</a:t>
            </a:r>
          </a:p>
        </p:txBody>
      </p:sp>
      <p:pic>
        <p:nvPicPr>
          <p:cNvPr id="10" name="Picture 9" descr="Icon&#10;&#10;Description automatically generated">
            <a:extLst>
              <a:ext uri="{FF2B5EF4-FFF2-40B4-BE49-F238E27FC236}">
                <a16:creationId xmlns:a16="http://schemas.microsoft.com/office/drawing/2014/main" id="{C2ABFA89-C020-F89C-4F7C-0A2FE09659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302515" y="414653"/>
            <a:ext cx="1152035" cy="547007"/>
          </a:xfrm>
          <a:prstGeom prst="rect">
            <a:avLst/>
          </a:prstGeom>
        </p:spPr>
      </p:pic>
      <p:cxnSp>
        <p:nvCxnSpPr>
          <p:cNvPr id="15" name="Straight Connector 14">
            <a:extLst>
              <a:ext uri="{FF2B5EF4-FFF2-40B4-BE49-F238E27FC236}">
                <a16:creationId xmlns:a16="http://schemas.microsoft.com/office/drawing/2014/main" id="{645DAB16-1B5F-3198-5AB5-0CD005408F53}"/>
              </a:ext>
            </a:extLst>
          </p:cNvPr>
          <p:cNvCxnSpPr>
            <a:cxnSpLocks/>
          </p:cNvCxnSpPr>
          <p:nvPr userDrawn="1"/>
        </p:nvCxnSpPr>
        <p:spPr>
          <a:xfrm>
            <a:off x="11691895" y="6452254"/>
            <a:ext cx="0" cy="257097"/>
          </a:xfrm>
          <a:prstGeom prst="line">
            <a:avLst/>
          </a:prstGeom>
          <a:ln w="19050">
            <a:solidFill>
              <a:srgbClr val="78777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B6488B0-F1E2-BAA7-5801-8EC6DB41B2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02753" y="6520831"/>
            <a:ext cx="1618689" cy="164177"/>
          </a:xfrm>
          <a:prstGeom prst="rect">
            <a:avLst/>
          </a:prstGeom>
        </p:spPr>
      </p:pic>
      <p:sp>
        <p:nvSpPr>
          <p:cNvPr id="18" name="Slide Number Placeholder 5">
            <a:extLst>
              <a:ext uri="{FF2B5EF4-FFF2-40B4-BE49-F238E27FC236}">
                <a16:creationId xmlns:a16="http://schemas.microsoft.com/office/drawing/2014/main" id="{2C273301-C21C-4319-B35F-8D6DC0D91B82}"/>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5" name="Footer Placeholder 4">
            <a:extLst>
              <a:ext uri="{FF2B5EF4-FFF2-40B4-BE49-F238E27FC236}">
                <a16:creationId xmlns:a16="http://schemas.microsoft.com/office/drawing/2014/main" id="{AC3FA05D-5F3F-D00A-59DA-511D69149574}"/>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1482620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F2AD3-9246-3240-025C-C9E2CEAAE396}"/>
              </a:ext>
            </a:extLst>
          </p:cNvPr>
          <p:cNvSpPr/>
          <p:nvPr userDrawn="1"/>
        </p:nvSpPr>
        <p:spPr>
          <a:xfrm>
            <a:off x="0" y="0"/>
            <a:ext cx="12192000" cy="6858000"/>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con&#10;&#10;Description automatically generated">
            <a:extLst>
              <a:ext uri="{FF2B5EF4-FFF2-40B4-BE49-F238E27FC236}">
                <a16:creationId xmlns:a16="http://schemas.microsoft.com/office/drawing/2014/main" id="{1E83254E-A83B-C5DC-6D31-917D683D9A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13721" y="1558375"/>
            <a:ext cx="2861205" cy="386649"/>
          </a:xfrm>
          <a:prstGeom prst="rect">
            <a:avLst/>
          </a:prstGeom>
        </p:spPr>
      </p:pic>
      <p:grpSp>
        <p:nvGrpSpPr>
          <p:cNvPr id="11" name="Group 10">
            <a:extLst>
              <a:ext uri="{FF2B5EF4-FFF2-40B4-BE49-F238E27FC236}">
                <a16:creationId xmlns:a16="http://schemas.microsoft.com/office/drawing/2014/main" id="{A15D8BB7-71E7-F1EF-F21E-D7EF64886A06}"/>
              </a:ext>
            </a:extLst>
          </p:cNvPr>
          <p:cNvGrpSpPr/>
          <p:nvPr userDrawn="1"/>
        </p:nvGrpSpPr>
        <p:grpSpPr>
          <a:xfrm>
            <a:off x="6751947" y="2487037"/>
            <a:ext cx="792136" cy="45719"/>
            <a:chOff x="801532" y="1726587"/>
            <a:chExt cx="1783917" cy="60521"/>
          </a:xfrm>
        </p:grpSpPr>
        <p:sp>
          <p:nvSpPr>
            <p:cNvPr id="12" name="Rectangle 11">
              <a:extLst>
                <a:ext uri="{FF2B5EF4-FFF2-40B4-BE49-F238E27FC236}">
                  <a16:creationId xmlns:a16="http://schemas.microsoft.com/office/drawing/2014/main" id="{8F385129-1A26-BEA2-FA44-FD8C00C1976A}"/>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EC0D9-1D33-CE2A-B5D8-61192228FE15}"/>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9FAE58-B01E-8FB2-66A5-EAD8305616C0}"/>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D52738-7DE8-7753-970D-BFD07EEC2D8E}"/>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55A4300B-260C-C578-205B-7ED18D341419}"/>
              </a:ext>
            </a:extLst>
          </p:cNvPr>
          <p:cNvSpPr>
            <a:spLocks noGrp="1" noChangeAspect="1"/>
          </p:cNvSpPr>
          <p:nvPr>
            <p:ph type="pic" sz="quarter" idx="17"/>
          </p:nvPr>
        </p:nvSpPr>
        <p:spPr>
          <a:xfrm>
            <a:off x="0" y="2"/>
            <a:ext cx="5326422" cy="6857998"/>
          </a:xfrm>
          <a:custGeom>
            <a:avLst/>
            <a:gdLst>
              <a:gd name="connsiteX0" fmla="*/ 0 w 5326422"/>
              <a:gd name="connsiteY0" fmla="*/ 0 h 6857998"/>
              <a:gd name="connsiteX1" fmla="*/ 2812947 w 5326422"/>
              <a:gd name="connsiteY1" fmla="*/ 0 h 6857998"/>
              <a:gd name="connsiteX2" fmla="*/ 4817407 w 5326422"/>
              <a:gd name="connsiteY2" fmla="*/ 2085205 h 6857998"/>
              <a:gd name="connsiteX3" fmla="*/ 5326422 w 5326422"/>
              <a:gd name="connsiteY3" fmla="*/ 3087731 h 6857998"/>
              <a:gd name="connsiteX4" fmla="*/ 4817407 w 5326422"/>
              <a:gd name="connsiteY4" fmla="*/ 4090257 h 6857998"/>
              <a:gd name="connsiteX5" fmla="*/ 2653607 w 5326422"/>
              <a:gd name="connsiteY5" fmla="*/ 6342485 h 6857998"/>
              <a:gd name="connsiteX6" fmla="*/ 2159709 w 5326422"/>
              <a:gd name="connsiteY6" fmla="*/ 6857998 h 6857998"/>
              <a:gd name="connsiteX7" fmla="*/ 0 w 5326422"/>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6422" h="6857998">
                <a:moveTo>
                  <a:pt x="0" y="0"/>
                </a:moveTo>
                <a:lnTo>
                  <a:pt x="2812947" y="0"/>
                </a:lnTo>
                <a:lnTo>
                  <a:pt x="4817407" y="2085205"/>
                </a:lnTo>
                <a:cubicBezTo>
                  <a:pt x="5109589" y="2380602"/>
                  <a:pt x="5326422" y="2670409"/>
                  <a:pt x="5326422" y="3087731"/>
                </a:cubicBezTo>
                <a:cubicBezTo>
                  <a:pt x="5326422" y="3505052"/>
                  <a:pt x="5139434" y="3763613"/>
                  <a:pt x="4817407" y="4090257"/>
                </a:cubicBezTo>
                <a:cubicBezTo>
                  <a:pt x="4616140" y="4294410"/>
                  <a:pt x="3658510" y="5293602"/>
                  <a:pt x="2653607" y="6342485"/>
                </a:cubicBezTo>
                <a:lnTo>
                  <a:pt x="2159709" y="6857998"/>
                </a:lnTo>
                <a:lnTo>
                  <a:pt x="0" y="6857998"/>
                </a:lnTo>
                <a:close/>
              </a:path>
            </a:pathLst>
          </a:custGeom>
          <a:solidFill>
            <a:schemeClr val="bg2"/>
          </a:solidFill>
        </p:spPr>
        <p:txBody>
          <a:bodyPr wrap="square">
            <a:noAutofit/>
          </a:bodyPr>
          <a:lstStyle/>
          <a:p>
            <a:endParaRPr lang="en-US"/>
          </a:p>
        </p:txBody>
      </p:sp>
      <p:sp>
        <p:nvSpPr>
          <p:cNvPr id="4" name="Title 47">
            <a:extLst>
              <a:ext uri="{FF2B5EF4-FFF2-40B4-BE49-F238E27FC236}">
                <a16:creationId xmlns:a16="http://schemas.microsoft.com/office/drawing/2014/main" id="{CC878836-4874-7E3C-AE9B-6CA72958CE9B}"/>
              </a:ext>
            </a:extLst>
          </p:cNvPr>
          <p:cNvSpPr>
            <a:spLocks noGrp="1"/>
          </p:cNvSpPr>
          <p:nvPr>
            <p:ph type="title" idx="4294967295"/>
          </p:nvPr>
        </p:nvSpPr>
        <p:spPr>
          <a:xfrm>
            <a:off x="6672056" y="2774950"/>
            <a:ext cx="4486275" cy="1270000"/>
          </a:xfrm>
        </p:spPr>
        <p:txBody>
          <a:bodyPr anchor="t" anchorCtr="0">
            <a:noAutofit/>
          </a:bodyPr>
          <a:lstStyle/>
          <a:p>
            <a:endParaRPr lang="en-US" sz="7200"/>
          </a:p>
        </p:txBody>
      </p:sp>
      <p:sp>
        <p:nvSpPr>
          <p:cNvPr id="17" name="Slide Number Placeholder 5">
            <a:extLst>
              <a:ext uri="{FF2B5EF4-FFF2-40B4-BE49-F238E27FC236}">
                <a16:creationId xmlns:a16="http://schemas.microsoft.com/office/drawing/2014/main" id="{45C2C11A-0EA0-5099-180F-414784EA106F}"/>
              </a:ext>
            </a:extLst>
          </p:cNvPr>
          <p:cNvSpPr>
            <a:spLocks noGrp="1"/>
          </p:cNvSpPr>
          <p:nvPr>
            <p:ph type="sldNum" sz="quarter" idx="20"/>
          </p:nvPr>
        </p:nvSpPr>
        <p:spPr>
          <a:xfrm>
            <a:off x="11653942" y="6400486"/>
            <a:ext cx="484512" cy="365125"/>
          </a:xfrm>
        </p:spPr>
        <p:txBody>
          <a:bodyPr/>
          <a:lstStyle/>
          <a:p>
            <a:fld id="{A7E98439-F8D3-7749-AC46-4B416E22F426}" type="slidenum">
              <a:rPr lang="en-US" smtClean="0"/>
              <a:pPr/>
              <a:t>‹#›</a:t>
            </a:fld>
            <a:endParaRPr lang="en-US"/>
          </a:p>
        </p:txBody>
      </p:sp>
      <p:sp>
        <p:nvSpPr>
          <p:cNvPr id="8" name="Footer Placeholder 4">
            <a:extLst>
              <a:ext uri="{FF2B5EF4-FFF2-40B4-BE49-F238E27FC236}">
                <a16:creationId xmlns:a16="http://schemas.microsoft.com/office/drawing/2014/main" id="{17CF0A97-8EB0-92E1-4614-9557BECCC632}"/>
              </a:ext>
            </a:extLst>
          </p:cNvPr>
          <p:cNvSpPr>
            <a:spLocks noGrp="1"/>
          </p:cNvSpPr>
          <p:nvPr>
            <p:ph type="ftr" sz="quarter" idx="15"/>
          </p:nvPr>
        </p:nvSpPr>
        <p:spPr>
          <a:xfrm>
            <a:off x="831441" y="6475222"/>
            <a:ext cx="7624662" cy="365125"/>
          </a:xfrm>
        </p:spPr>
        <p:txBody>
          <a:bodyPr anchor="t" anchorCtr="0"/>
          <a:lstStyle>
            <a:lvl1pPr algn="l">
              <a:lnSpc>
                <a:spcPts val="1000"/>
              </a:lnSpc>
              <a:defRPr sz="800" baseline="0">
                <a:latin typeface="+mj-lt"/>
              </a:defRPr>
            </a:lvl1pPr>
          </a:lstStyle>
          <a:p>
            <a:endParaRPr lang="en-US"/>
          </a:p>
        </p:txBody>
      </p:sp>
    </p:spTree>
    <p:extLst>
      <p:ext uri="{BB962C8B-B14F-4D97-AF65-F5344CB8AC3E}">
        <p14:creationId xmlns:p14="http://schemas.microsoft.com/office/powerpoint/2010/main" val="309107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P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867FF-FC05-8262-169F-DD52FD2175A4}"/>
              </a:ext>
            </a:extLst>
          </p:cNvPr>
          <p:cNvSpPr/>
          <p:nvPr userDrawn="1"/>
        </p:nvSpPr>
        <p:spPr>
          <a:xfrm>
            <a:off x="2416567" y="1"/>
            <a:ext cx="9775433" cy="6858000"/>
          </a:xfrm>
          <a:prstGeom prst="rect">
            <a:avLst/>
          </a:prstGeom>
          <a:gradFill>
            <a:gsLst>
              <a:gs pos="0">
                <a:schemeClr val="accent1">
                  <a:lumMod val="0"/>
                  <a:lumOff val="100000"/>
                  <a:alpha val="0"/>
                </a:schemeClr>
              </a:gs>
              <a:gs pos="100000">
                <a:srgbClr val="86B9D8">
                  <a:lumMod val="79837"/>
                  <a:lumOff val="2016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37">
            <a:extLst>
              <a:ext uri="{FF2B5EF4-FFF2-40B4-BE49-F238E27FC236}">
                <a16:creationId xmlns:a16="http://schemas.microsoft.com/office/drawing/2014/main" id="{49E7244E-3BB1-B8AD-D0F2-443B043CDF42}"/>
              </a:ext>
            </a:extLst>
          </p:cNvPr>
          <p:cNvSpPr>
            <a:spLocks noGrp="1"/>
          </p:cNvSpPr>
          <p:nvPr>
            <p:ph type="body" sz="quarter" idx="38"/>
          </p:nvPr>
        </p:nvSpPr>
        <p:spPr>
          <a:xfrm>
            <a:off x="10466289"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1" name="Text Placeholder 37">
            <a:extLst>
              <a:ext uri="{FF2B5EF4-FFF2-40B4-BE49-F238E27FC236}">
                <a16:creationId xmlns:a16="http://schemas.microsoft.com/office/drawing/2014/main" id="{A4F605D0-1972-0CD4-3603-6B344BB0C8B6}"/>
              </a:ext>
            </a:extLst>
          </p:cNvPr>
          <p:cNvSpPr>
            <a:spLocks noGrp="1"/>
          </p:cNvSpPr>
          <p:nvPr>
            <p:ph type="body" sz="quarter" idx="37"/>
          </p:nvPr>
        </p:nvSpPr>
        <p:spPr>
          <a:xfrm>
            <a:off x="888258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40" name="Text Placeholder 37">
            <a:extLst>
              <a:ext uri="{FF2B5EF4-FFF2-40B4-BE49-F238E27FC236}">
                <a16:creationId xmlns:a16="http://schemas.microsoft.com/office/drawing/2014/main" id="{B7960019-26D4-C943-B245-F1D82B3C7654}"/>
              </a:ext>
            </a:extLst>
          </p:cNvPr>
          <p:cNvSpPr>
            <a:spLocks noGrp="1"/>
          </p:cNvSpPr>
          <p:nvPr>
            <p:ph type="body" sz="quarter" idx="36"/>
          </p:nvPr>
        </p:nvSpPr>
        <p:spPr>
          <a:xfrm>
            <a:off x="7280030"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34" name="Text Placeholder 27">
            <a:extLst>
              <a:ext uri="{FF2B5EF4-FFF2-40B4-BE49-F238E27FC236}">
                <a16:creationId xmlns:a16="http://schemas.microsoft.com/office/drawing/2014/main" id="{5ACF826B-C83E-5C7B-8089-2DC3C5599952}"/>
              </a:ext>
            </a:extLst>
          </p:cNvPr>
          <p:cNvSpPr>
            <a:spLocks noGrp="1"/>
          </p:cNvSpPr>
          <p:nvPr>
            <p:ph type="body" sz="quarter" idx="32"/>
          </p:nvPr>
        </p:nvSpPr>
        <p:spPr>
          <a:xfrm>
            <a:off x="10457632" y="4347027"/>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2" name="Text Placeholder 27">
            <a:extLst>
              <a:ext uri="{FF2B5EF4-FFF2-40B4-BE49-F238E27FC236}">
                <a16:creationId xmlns:a16="http://schemas.microsoft.com/office/drawing/2014/main" id="{1E8C7783-E091-6F0A-2ED4-693E88B88D13}"/>
              </a:ext>
            </a:extLst>
          </p:cNvPr>
          <p:cNvSpPr>
            <a:spLocks noGrp="1"/>
          </p:cNvSpPr>
          <p:nvPr>
            <p:ph type="body" sz="quarter" idx="31"/>
          </p:nvPr>
        </p:nvSpPr>
        <p:spPr>
          <a:xfrm>
            <a:off x="8864502"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31" name="Text Placeholder 27">
            <a:extLst>
              <a:ext uri="{FF2B5EF4-FFF2-40B4-BE49-F238E27FC236}">
                <a16:creationId xmlns:a16="http://schemas.microsoft.com/office/drawing/2014/main" id="{5BEBD854-A6B6-1AAC-E45B-1DDF62617FD1}"/>
              </a:ext>
            </a:extLst>
          </p:cNvPr>
          <p:cNvSpPr>
            <a:spLocks noGrp="1"/>
          </p:cNvSpPr>
          <p:nvPr>
            <p:ph type="body" sz="quarter" idx="30"/>
          </p:nvPr>
        </p:nvSpPr>
        <p:spPr>
          <a:xfrm>
            <a:off x="7261945"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2" name="Title 1">
            <a:extLst>
              <a:ext uri="{FF2B5EF4-FFF2-40B4-BE49-F238E27FC236}">
                <a16:creationId xmlns:a16="http://schemas.microsoft.com/office/drawing/2014/main" id="{0A3C9215-94F8-3521-3863-B00FA9073B34}"/>
              </a:ext>
            </a:extLst>
          </p:cNvPr>
          <p:cNvSpPr>
            <a:spLocks noGrp="1"/>
          </p:cNvSpPr>
          <p:nvPr>
            <p:ph type="ctrTitle" hasCustomPrompt="1"/>
          </p:nvPr>
        </p:nvSpPr>
        <p:spPr>
          <a:xfrm>
            <a:off x="838200" y="846742"/>
            <a:ext cx="4330700" cy="1654716"/>
          </a:xfrm>
        </p:spPr>
        <p:txBody>
          <a:bodyPr lIns="0" tIns="0" rIns="0" bIns="0" anchor="t" anchorCtr="0">
            <a:noAutofit/>
          </a:bodyPr>
          <a:lstStyle>
            <a:lvl1pPr algn="l">
              <a:lnSpc>
                <a:spcPts val="4600"/>
              </a:lnSpc>
              <a:defRPr sz="5000" cap="all" baseline="0">
                <a:solidFill>
                  <a:srgbClr val="86B9D8"/>
                </a:solidFill>
              </a:defRPr>
            </a:lvl1pPr>
          </a:lstStyle>
          <a:p>
            <a:r>
              <a:rPr lang="en-US"/>
              <a:t>Use this one for icons and copy</a:t>
            </a:r>
          </a:p>
        </p:txBody>
      </p:sp>
      <p:sp>
        <p:nvSpPr>
          <p:cNvPr id="20" name="Content Placeholder 7">
            <a:extLst>
              <a:ext uri="{FF2B5EF4-FFF2-40B4-BE49-F238E27FC236}">
                <a16:creationId xmlns:a16="http://schemas.microsoft.com/office/drawing/2014/main" id="{825CF3CD-0950-29BC-A31D-DDBA86254078}"/>
              </a:ext>
            </a:extLst>
          </p:cNvPr>
          <p:cNvSpPr>
            <a:spLocks noGrp="1"/>
          </p:cNvSpPr>
          <p:nvPr>
            <p:ph sz="quarter" idx="22" hasCustomPrompt="1"/>
          </p:nvPr>
        </p:nvSpPr>
        <p:spPr>
          <a:xfrm>
            <a:off x="7271127" y="2298046"/>
            <a:ext cx="1596975" cy="1279662"/>
          </a:xfrm>
        </p:spPr>
        <p:txBody>
          <a:bodyPr/>
          <a:lstStyle>
            <a:lvl1pPr marL="0" indent="0">
              <a:buFontTx/>
              <a:buNone/>
              <a:defRPr/>
            </a:lvl1pPr>
          </a:lstStyle>
          <a:p>
            <a:pPr lvl="0"/>
            <a:r>
              <a:rPr lang="en-US"/>
              <a:t>Click to add image</a:t>
            </a:r>
          </a:p>
        </p:txBody>
      </p:sp>
      <p:sp>
        <p:nvSpPr>
          <p:cNvPr id="23" name="Content Placeholder 7">
            <a:extLst>
              <a:ext uri="{FF2B5EF4-FFF2-40B4-BE49-F238E27FC236}">
                <a16:creationId xmlns:a16="http://schemas.microsoft.com/office/drawing/2014/main" id="{5F65A6F2-3B67-973D-2E65-B2AA1C9A4F7B}"/>
              </a:ext>
            </a:extLst>
          </p:cNvPr>
          <p:cNvSpPr>
            <a:spLocks noGrp="1"/>
          </p:cNvSpPr>
          <p:nvPr>
            <p:ph sz="quarter" idx="24" hasCustomPrompt="1"/>
          </p:nvPr>
        </p:nvSpPr>
        <p:spPr>
          <a:xfrm>
            <a:off x="8873683" y="2298046"/>
            <a:ext cx="1596975" cy="1279662"/>
          </a:xfrm>
        </p:spPr>
        <p:txBody>
          <a:bodyPr/>
          <a:lstStyle>
            <a:lvl1pPr marL="0" indent="0">
              <a:buFontTx/>
              <a:buNone/>
              <a:defRPr/>
            </a:lvl1pPr>
          </a:lstStyle>
          <a:p>
            <a:pPr lvl="0"/>
            <a:r>
              <a:rPr lang="en-US"/>
              <a:t>Click to add image</a:t>
            </a:r>
          </a:p>
        </p:txBody>
      </p:sp>
      <p:sp>
        <p:nvSpPr>
          <p:cNvPr id="26" name="Content Placeholder 7">
            <a:extLst>
              <a:ext uri="{FF2B5EF4-FFF2-40B4-BE49-F238E27FC236}">
                <a16:creationId xmlns:a16="http://schemas.microsoft.com/office/drawing/2014/main" id="{1E95E5BE-EA7E-F01D-8731-9B93ABCEDAB8}"/>
              </a:ext>
            </a:extLst>
          </p:cNvPr>
          <p:cNvSpPr>
            <a:spLocks noGrp="1"/>
          </p:cNvSpPr>
          <p:nvPr>
            <p:ph sz="quarter" idx="26" hasCustomPrompt="1"/>
          </p:nvPr>
        </p:nvSpPr>
        <p:spPr>
          <a:xfrm>
            <a:off x="10470658" y="2298046"/>
            <a:ext cx="1596975" cy="1279662"/>
          </a:xfrm>
        </p:spPr>
        <p:txBody>
          <a:bodyPr/>
          <a:lstStyle>
            <a:lvl1pPr marL="0" indent="0">
              <a:buFontTx/>
              <a:buNone/>
              <a:defRPr/>
            </a:lvl1pPr>
          </a:lstStyle>
          <a:p>
            <a:pPr lvl="0"/>
            <a:r>
              <a:rPr lang="en-US"/>
              <a:t>Click to add image</a:t>
            </a:r>
          </a:p>
        </p:txBody>
      </p:sp>
      <p:sp>
        <p:nvSpPr>
          <p:cNvPr id="49" name="Text Placeholder 37">
            <a:extLst>
              <a:ext uri="{FF2B5EF4-FFF2-40B4-BE49-F238E27FC236}">
                <a16:creationId xmlns:a16="http://schemas.microsoft.com/office/drawing/2014/main" id="{C7C06E9A-E880-EC17-BCB9-41718DFD4530}"/>
              </a:ext>
            </a:extLst>
          </p:cNvPr>
          <p:cNvSpPr>
            <a:spLocks noGrp="1"/>
          </p:cNvSpPr>
          <p:nvPr>
            <p:ph type="body" sz="quarter" idx="39"/>
          </p:nvPr>
        </p:nvSpPr>
        <p:spPr>
          <a:xfrm>
            <a:off x="4018355"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0" name="Text Placeholder 37">
            <a:extLst>
              <a:ext uri="{FF2B5EF4-FFF2-40B4-BE49-F238E27FC236}">
                <a16:creationId xmlns:a16="http://schemas.microsoft.com/office/drawing/2014/main" id="{BD3D89A8-E0C7-0E8B-2589-9B6DBA36914A}"/>
              </a:ext>
            </a:extLst>
          </p:cNvPr>
          <p:cNvSpPr>
            <a:spLocks noGrp="1"/>
          </p:cNvSpPr>
          <p:nvPr>
            <p:ph type="body" sz="quarter" idx="40"/>
          </p:nvPr>
        </p:nvSpPr>
        <p:spPr>
          <a:xfrm>
            <a:off x="2434652"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1" name="Text Placeholder 37">
            <a:extLst>
              <a:ext uri="{FF2B5EF4-FFF2-40B4-BE49-F238E27FC236}">
                <a16:creationId xmlns:a16="http://schemas.microsoft.com/office/drawing/2014/main" id="{3F6F6074-AF73-67C4-8C1C-2AB0A3A2CDE0}"/>
              </a:ext>
            </a:extLst>
          </p:cNvPr>
          <p:cNvSpPr>
            <a:spLocks noGrp="1"/>
          </p:cNvSpPr>
          <p:nvPr>
            <p:ph type="body" sz="quarter" idx="41"/>
          </p:nvPr>
        </p:nvSpPr>
        <p:spPr>
          <a:xfrm>
            <a:off x="832096" y="3902630"/>
            <a:ext cx="1112837" cy="338137"/>
          </a:xfrm>
        </p:spPr>
        <p:txBody>
          <a:bodyPr lIns="0" tIns="0" rIns="0" bIns="0">
            <a:noAutofit/>
          </a:bodyPr>
          <a:lstStyle>
            <a:lvl1pPr marL="0" indent="0">
              <a:lnSpc>
                <a:spcPts val="1050"/>
              </a:lnSpc>
              <a:buFontTx/>
              <a:buNone/>
              <a:defRPr sz="1000" kern="900" cap="all" spc="0" baseline="0">
                <a:ln>
                  <a:noFill/>
                </a:ln>
                <a:solidFill>
                  <a:srgbClr val="1A3C5D"/>
                </a:solidFill>
                <a:latin typeface="Arial" panose="020B0604020202020204" pitchFamily="34" charset="0"/>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lvl="0"/>
            <a:r>
              <a:rPr lang="en-US"/>
              <a:t>Click to edit Master text styles</a:t>
            </a:r>
          </a:p>
        </p:txBody>
      </p:sp>
      <p:sp>
        <p:nvSpPr>
          <p:cNvPr id="52" name="Text Placeholder 27">
            <a:extLst>
              <a:ext uri="{FF2B5EF4-FFF2-40B4-BE49-F238E27FC236}">
                <a16:creationId xmlns:a16="http://schemas.microsoft.com/office/drawing/2014/main" id="{98A216AF-6295-63B6-868C-38850F609138}"/>
              </a:ext>
            </a:extLst>
          </p:cNvPr>
          <p:cNvSpPr>
            <a:spLocks noGrp="1"/>
          </p:cNvSpPr>
          <p:nvPr>
            <p:ph type="body" sz="quarter" idx="42"/>
          </p:nvPr>
        </p:nvSpPr>
        <p:spPr>
          <a:xfrm>
            <a:off x="4009698"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3" name="Text Placeholder 27">
            <a:extLst>
              <a:ext uri="{FF2B5EF4-FFF2-40B4-BE49-F238E27FC236}">
                <a16:creationId xmlns:a16="http://schemas.microsoft.com/office/drawing/2014/main" id="{CFAEB253-4430-AC46-6876-110E7EC18CC3}"/>
              </a:ext>
            </a:extLst>
          </p:cNvPr>
          <p:cNvSpPr>
            <a:spLocks noGrp="1"/>
          </p:cNvSpPr>
          <p:nvPr>
            <p:ph type="body" sz="quarter" idx="43"/>
          </p:nvPr>
        </p:nvSpPr>
        <p:spPr>
          <a:xfrm>
            <a:off x="2416568" y="4421844"/>
            <a:ext cx="1376363" cy="1101725"/>
          </a:xfrm>
        </p:spPr>
        <p:txBody>
          <a:bodyPr lIns="0" tIns="0" rIns="0" bIns="0">
            <a:noAutofit/>
          </a:bodyPr>
          <a:lstStyle>
            <a:lvl1pPr marL="0" indent="0">
              <a:lnSpc>
                <a:spcPts val="1100"/>
              </a:lnSpc>
              <a:spcBef>
                <a:spcPts val="300"/>
              </a:spcBef>
              <a:buFontTx/>
              <a:buNone/>
              <a:defRPr lang="en-US" sz="950" kern="1200" baseline="0" dirty="0">
                <a:solidFill>
                  <a:srgbClr val="78777A"/>
                </a:solidFill>
                <a:latin typeface="Arial" panose="020B0604020202020204" pitchFamily="34" charset="0"/>
                <a:ea typeface="+mn-ea"/>
                <a:cs typeface="+mn-cs"/>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marL="0" lvl="0" indent="0" algn="l" defTabSz="914400" rtl="0" eaLnBrk="1" latinLnBrk="0" hangingPunct="1">
              <a:lnSpc>
                <a:spcPts val="1300"/>
              </a:lnSpc>
              <a:spcBef>
                <a:spcPts val="1000"/>
              </a:spcBef>
              <a:buFontTx/>
              <a:buNone/>
            </a:pPr>
            <a:r>
              <a:rPr lang="en-US"/>
              <a:t>Click to edit Master text styles</a:t>
            </a:r>
          </a:p>
        </p:txBody>
      </p:sp>
      <p:sp>
        <p:nvSpPr>
          <p:cNvPr id="54" name="Text Placeholder 27">
            <a:extLst>
              <a:ext uri="{FF2B5EF4-FFF2-40B4-BE49-F238E27FC236}">
                <a16:creationId xmlns:a16="http://schemas.microsoft.com/office/drawing/2014/main" id="{76CBE666-607B-B0B0-B696-BF7069E7E32D}"/>
              </a:ext>
            </a:extLst>
          </p:cNvPr>
          <p:cNvSpPr>
            <a:spLocks noGrp="1"/>
          </p:cNvSpPr>
          <p:nvPr>
            <p:ph type="body" sz="quarter" idx="44"/>
          </p:nvPr>
        </p:nvSpPr>
        <p:spPr>
          <a:xfrm>
            <a:off x="81401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55" name="Content Placeholder 7">
            <a:extLst>
              <a:ext uri="{FF2B5EF4-FFF2-40B4-BE49-F238E27FC236}">
                <a16:creationId xmlns:a16="http://schemas.microsoft.com/office/drawing/2014/main" id="{0927971D-B89F-838B-D701-0C0C150E15FA}"/>
              </a:ext>
            </a:extLst>
          </p:cNvPr>
          <p:cNvSpPr>
            <a:spLocks noGrp="1"/>
          </p:cNvSpPr>
          <p:nvPr>
            <p:ph sz="quarter" idx="45" hasCustomPrompt="1"/>
          </p:nvPr>
        </p:nvSpPr>
        <p:spPr>
          <a:xfrm>
            <a:off x="823193" y="2298046"/>
            <a:ext cx="1596975" cy="1279662"/>
          </a:xfrm>
        </p:spPr>
        <p:txBody>
          <a:bodyPr/>
          <a:lstStyle>
            <a:lvl1pPr marL="0" indent="0">
              <a:buFontTx/>
              <a:buNone/>
              <a:defRPr/>
            </a:lvl1pPr>
          </a:lstStyle>
          <a:p>
            <a:pPr lvl="0"/>
            <a:r>
              <a:rPr lang="en-US"/>
              <a:t>Click to add image</a:t>
            </a:r>
          </a:p>
        </p:txBody>
      </p:sp>
      <p:sp>
        <p:nvSpPr>
          <p:cNvPr id="56" name="Content Placeholder 7">
            <a:extLst>
              <a:ext uri="{FF2B5EF4-FFF2-40B4-BE49-F238E27FC236}">
                <a16:creationId xmlns:a16="http://schemas.microsoft.com/office/drawing/2014/main" id="{F8BB9CD9-FEEA-E78D-B8DD-E0EC8DF16DC4}"/>
              </a:ext>
            </a:extLst>
          </p:cNvPr>
          <p:cNvSpPr>
            <a:spLocks noGrp="1"/>
          </p:cNvSpPr>
          <p:nvPr>
            <p:ph sz="quarter" idx="46" hasCustomPrompt="1"/>
          </p:nvPr>
        </p:nvSpPr>
        <p:spPr>
          <a:xfrm>
            <a:off x="2425749" y="2298046"/>
            <a:ext cx="1596975" cy="1279662"/>
          </a:xfrm>
        </p:spPr>
        <p:txBody>
          <a:bodyPr/>
          <a:lstStyle>
            <a:lvl1pPr marL="0" indent="0">
              <a:buFontTx/>
              <a:buNone/>
              <a:defRPr/>
            </a:lvl1pPr>
          </a:lstStyle>
          <a:p>
            <a:pPr lvl="0"/>
            <a:r>
              <a:rPr lang="en-US"/>
              <a:t>Click to add image</a:t>
            </a:r>
          </a:p>
        </p:txBody>
      </p:sp>
      <p:sp>
        <p:nvSpPr>
          <p:cNvPr id="57" name="Content Placeholder 7">
            <a:extLst>
              <a:ext uri="{FF2B5EF4-FFF2-40B4-BE49-F238E27FC236}">
                <a16:creationId xmlns:a16="http://schemas.microsoft.com/office/drawing/2014/main" id="{24A146C8-8E12-4D62-BEDC-BA35582EAF3C}"/>
              </a:ext>
            </a:extLst>
          </p:cNvPr>
          <p:cNvSpPr>
            <a:spLocks noGrp="1"/>
          </p:cNvSpPr>
          <p:nvPr>
            <p:ph sz="quarter" idx="47" hasCustomPrompt="1"/>
          </p:nvPr>
        </p:nvSpPr>
        <p:spPr>
          <a:xfrm>
            <a:off x="4022724" y="2298046"/>
            <a:ext cx="1596975" cy="1279662"/>
          </a:xfrm>
        </p:spPr>
        <p:txBody>
          <a:bodyPr/>
          <a:lstStyle>
            <a:lvl1pPr marL="0" indent="0">
              <a:buFontTx/>
              <a:buNone/>
              <a:defRPr/>
            </a:lvl1pPr>
          </a:lstStyle>
          <a:p>
            <a:pPr lvl="0"/>
            <a:r>
              <a:rPr lang="en-US"/>
              <a:t>Click to add image</a:t>
            </a:r>
          </a:p>
        </p:txBody>
      </p:sp>
      <p:sp>
        <p:nvSpPr>
          <p:cNvPr id="58" name="Text Placeholder 37">
            <a:extLst>
              <a:ext uri="{FF2B5EF4-FFF2-40B4-BE49-F238E27FC236}">
                <a16:creationId xmlns:a16="http://schemas.microsoft.com/office/drawing/2014/main" id="{F2CF1C9B-2C1C-E3BF-CD5E-F1FF19DB71DB}"/>
              </a:ext>
            </a:extLst>
          </p:cNvPr>
          <p:cNvSpPr>
            <a:spLocks noGrp="1"/>
          </p:cNvSpPr>
          <p:nvPr>
            <p:ph type="body" sz="quarter" idx="48"/>
          </p:nvPr>
        </p:nvSpPr>
        <p:spPr>
          <a:xfrm>
            <a:off x="5639766" y="3902630"/>
            <a:ext cx="1112837" cy="338137"/>
          </a:xfrm>
        </p:spPr>
        <p:txBody>
          <a:bodyPr lIns="0" tIns="0" rIns="0" bIns="0">
            <a:noAutofit/>
          </a:bodyPr>
          <a:lstStyle>
            <a:lvl1pPr marL="0" indent="0">
              <a:lnSpc>
                <a:spcPts val="1050"/>
              </a:lnSpc>
              <a:buFontTx/>
              <a:buNone/>
              <a:defRPr lang="en-US" sz="1000" kern="900" cap="all" spc="0" baseline="0" dirty="0">
                <a:ln>
                  <a:noFill/>
                </a:ln>
                <a:solidFill>
                  <a:srgbClr val="1A3C5D"/>
                </a:solidFill>
                <a:latin typeface="Arial" panose="020B0604020202020204" pitchFamily="34" charset="0"/>
                <a:ea typeface="+mn-ea"/>
                <a:cs typeface="+mn-cs"/>
              </a:defRPr>
            </a:lvl1pPr>
            <a:lvl2pPr marL="457200" indent="0">
              <a:lnSpc>
                <a:spcPts val="1300"/>
              </a:lnSpc>
              <a:buFontTx/>
              <a:buNone/>
              <a:defRPr sz="1200" baseline="0">
                <a:ln>
                  <a:solidFill>
                    <a:srgbClr val="1A3C5D"/>
                  </a:solidFill>
                </a:ln>
                <a:solidFill>
                  <a:srgbClr val="1A3C5D"/>
                </a:solidFill>
              </a:defRPr>
            </a:lvl2pPr>
            <a:lvl3pPr marL="914400" indent="0">
              <a:lnSpc>
                <a:spcPts val="1300"/>
              </a:lnSpc>
              <a:buFontTx/>
              <a:buNone/>
              <a:defRPr sz="1200" baseline="0">
                <a:ln>
                  <a:solidFill>
                    <a:srgbClr val="1A3C5D"/>
                  </a:solidFill>
                </a:ln>
                <a:solidFill>
                  <a:srgbClr val="1A3C5D"/>
                </a:solidFill>
              </a:defRPr>
            </a:lvl3pPr>
            <a:lvl4pPr marL="1371600" indent="0">
              <a:lnSpc>
                <a:spcPts val="1300"/>
              </a:lnSpc>
              <a:buFontTx/>
              <a:buNone/>
              <a:defRPr sz="1200" baseline="0">
                <a:ln>
                  <a:solidFill>
                    <a:srgbClr val="1A3C5D"/>
                  </a:solidFill>
                </a:ln>
                <a:solidFill>
                  <a:srgbClr val="1A3C5D"/>
                </a:solidFill>
              </a:defRPr>
            </a:lvl4pPr>
            <a:lvl5pPr marL="1828800" indent="0">
              <a:lnSpc>
                <a:spcPts val="1300"/>
              </a:lnSpc>
              <a:buFontTx/>
              <a:buNone/>
              <a:defRPr sz="1200" baseline="0">
                <a:ln>
                  <a:solidFill>
                    <a:srgbClr val="1A3C5D"/>
                  </a:solidFill>
                </a:ln>
                <a:solidFill>
                  <a:srgbClr val="1A3C5D"/>
                </a:solidFill>
              </a:defRPr>
            </a:lvl5pPr>
          </a:lstStyle>
          <a:p>
            <a:pPr marL="0" lvl="0" indent="0" algn="l" defTabSz="914400" rtl="0" eaLnBrk="1" latinLnBrk="0" hangingPunct="1">
              <a:lnSpc>
                <a:spcPts val="1150"/>
              </a:lnSpc>
              <a:spcBef>
                <a:spcPts val="1000"/>
              </a:spcBef>
              <a:buFontTx/>
              <a:buNone/>
            </a:pPr>
            <a:r>
              <a:rPr lang="en-US"/>
              <a:t>Click to edit Master text styles</a:t>
            </a:r>
          </a:p>
        </p:txBody>
      </p:sp>
      <p:sp>
        <p:nvSpPr>
          <p:cNvPr id="59" name="Text Placeholder 27">
            <a:extLst>
              <a:ext uri="{FF2B5EF4-FFF2-40B4-BE49-F238E27FC236}">
                <a16:creationId xmlns:a16="http://schemas.microsoft.com/office/drawing/2014/main" id="{480B3A92-B9D9-7427-9E43-E6247E202917}"/>
              </a:ext>
            </a:extLst>
          </p:cNvPr>
          <p:cNvSpPr>
            <a:spLocks noGrp="1"/>
          </p:cNvSpPr>
          <p:nvPr>
            <p:ph type="body" sz="quarter" idx="49"/>
          </p:nvPr>
        </p:nvSpPr>
        <p:spPr>
          <a:xfrm>
            <a:off x="5621681" y="4421844"/>
            <a:ext cx="1376363" cy="1101725"/>
          </a:xfrm>
        </p:spPr>
        <p:txBody>
          <a:bodyPr lIns="0" tIns="0" rIns="0" bIns="0">
            <a:noAutofit/>
          </a:bodyPr>
          <a:lstStyle>
            <a:lvl1pPr marL="0" indent="0">
              <a:lnSpc>
                <a:spcPts val="1300"/>
              </a:lnSpc>
              <a:spcBef>
                <a:spcPts val="300"/>
              </a:spcBef>
              <a:buFontTx/>
              <a:buNone/>
              <a:defRPr sz="950" baseline="0">
                <a:solidFill>
                  <a:srgbClr val="78777A"/>
                </a:solidFill>
              </a:defRPr>
            </a:lvl1pPr>
            <a:lvl2pPr marL="457200" indent="0">
              <a:buFontTx/>
              <a:buNone/>
              <a:defRPr sz="1100" baseline="0">
                <a:solidFill>
                  <a:srgbClr val="78777A"/>
                </a:solidFill>
              </a:defRPr>
            </a:lvl2pPr>
            <a:lvl3pPr marL="914400" indent="0">
              <a:buFontTx/>
              <a:buNone/>
              <a:defRPr sz="1100" baseline="0">
                <a:solidFill>
                  <a:srgbClr val="78777A"/>
                </a:solidFill>
              </a:defRPr>
            </a:lvl3pPr>
            <a:lvl4pPr marL="1371600" indent="0">
              <a:buFontTx/>
              <a:buNone/>
              <a:defRPr sz="1100" baseline="0">
                <a:solidFill>
                  <a:srgbClr val="78777A"/>
                </a:solidFill>
              </a:defRPr>
            </a:lvl4pPr>
            <a:lvl5pPr marL="1828800" indent="0">
              <a:buFontTx/>
              <a:buNone/>
              <a:defRPr sz="1100" baseline="0">
                <a:solidFill>
                  <a:srgbClr val="78777A"/>
                </a:solidFill>
              </a:defRPr>
            </a:lvl5pPr>
          </a:lstStyle>
          <a:p>
            <a:pPr lvl="0"/>
            <a:r>
              <a:rPr lang="en-US"/>
              <a:t>Click to edit Master text styles</a:t>
            </a:r>
          </a:p>
        </p:txBody>
      </p:sp>
      <p:sp>
        <p:nvSpPr>
          <p:cNvPr id="60" name="Content Placeholder 7">
            <a:extLst>
              <a:ext uri="{FF2B5EF4-FFF2-40B4-BE49-F238E27FC236}">
                <a16:creationId xmlns:a16="http://schemas.microsoft.com/office/drawing/2014/main" id="{946B5198-3896-457C-1B08-5E891B969593}"/>
              </a:ext>
            </a:extLst>
          </p:cNvPr>
          <p:cNvSpPr>
            <a:spLocks noGrp="1"/>
          </p:cNvSpPr>
          <p:nvPr>
            <p:ph sz="quarter" idx="50" hasCustomPrompt="1"/>
          </p:nvPr>
        </p:nvSpPr>
        <p:spPr>
          <a:xfrm>
            <a:off x="5630863" y="2298046"/>
            <a:ext cx="1596975" cy="1279662"/>
          </a:xfrm>
        </p:spPr>
        <p:txBody>
          <a:bodyPr/>
          <a:lstStyle>
            <a:lvl1pPr marL="0" indent="0">
              <a:buFontTx/>
              <a:buNone/>
              <a:defRPr/>
            </a:lvl1pPr>
          </a:lstStyle>
          <a:p>
            <a:pPr lvl="0"/>
            <a:r>
              <a:rPr lang="en-US"/>
              <a:t>Click to add image</a:t>
            </a:r>
          </a:p>
        </p:txBody>
      </p:sp>
      <p:pic>
        <p:nvPicPr>
          <p:cNvPr id="11" name="Picture 67">
            <a:extLst>
              <a:ext uri="{FF2B5EF4-FFF2-40B4-BE49-F238E27FC236}">
                <a16:creationId xmlns:a16="http://schemas.microsoft.com/office/drawing/2014/main" id="{98EF4CFA-E82C-50FE-9DF7-6419FAAC0A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pic>
        <p:nvPicPr>
          <p:cNvPr id="4" name="Picture 3" descr="Icon&#10;&#10;Description automatically generated">
            <a:extLst>
              <a:ext uri="{FF2B5EF4-FFF2-40B4-BE49-F238E27FC236}">
                <a16:creationId xmlns:a16="http://schemas.microsoft.com/office/drawing/2014/main" id="{3BF5FC90-F5B7-28CB-3361-175014E329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grpSp>
        <p:nvGrpSpPr>
          <p:cNvPr id="5" name="Group 4">
            <a:extLst>
              <a:ext uri="{FF2B5EF4-FFF2-40B4-BE49-F238E27FC236}">
                <a16:creationId xmlns:a16="http://schemas.microsoft.com/office/drawing/2014/main" id="{948A0BDC-2E4E-32DA-F767-65B1A73BE76A}"/>
              </a:ext>
            </a:extLst>
          </p:cNvPr>
          <p:cNvGrpSpPr/>
          <p:nvPr userDrawn="1"/>
        </p:nvGrpSpPr>
        <p:grpSpPr>
          <a:xfrm rot="10800000">
            <a:off x="269866" y="6252518"/>
            <a:ext cx="673940" cy="38897"/>
            <a:chOff x="801532" y="1726587"/>
            <a:chExt cx="1783917" cy="60521"/>
          </a:xfrm>
        </p:grpSpPr>
        <p:sp>
          <p:nvSpPr>
            <p:cNvPr id="6" name="Rectangle 5">
              <a:extLst>
                <a:ext uri="{FF2B5EF4-FFF2-40B4-BE49-F238E27FC236}">
                  <a16:creationId xmlns:a16="http://schemas.microsoft.com/office/drawing/2014/main" id="{FEFEE0B4-2FEF-9629-4A57-B135285505C3}"/>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37F293-8735-50AE-7161-2408201BD13E}"/>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1F14D8-7F23-E10D-D556-DE1B80AF7ED1}"/>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65EEB5-BB59-485D-3622-A68C07AC2B57}"/>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172DDE26-D42C-4EE5-D7F2-C4E1E6F7C8FD}"/>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211377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3.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86F6A-A396-B982-A832-3F4D0D67D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13607-A278-3CE3-5AE5-16A0F3FE9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A7222A7A-E454-190C-4E0B-3709DBFDE72E}"/>
              </a:ext>
            </a:extLst>
          </p:cNvPr>
          <p:cNvSpPr txBox="1"/>
          <p:nvPr userDrawn="1"/>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a:t>
            </a:fld>
            <a:endParaRPr lang="en-CA" sz="1000"/>
          </a:p>
        </p:txBody>
      </p:sp>
    </p:spTree>
    <p:extLst>
      <p:ext uri="{BB962C8B-B14F-4D97-AF65-F5344CB8AC3E}">
        <p14:creationId xmlns:p14="http://schemas.microsoft.com/office/powerpoint/2010/main" val="2856971018"/>
      </p:ext>
    </p:extLst>
  </p:cSld>
  <p:clrMap bg1="lt1" tx1="dk1" bg2="lt2" tx2="dk2" accent1="accent1" accent2="accent2" accent3="accent3" accent4="accent4" accent5="accent5" accent6="accent6" hlink="hlink" folHlink="folHlink"/>
  <p:sldLayoutIdLst>
    <p:sldLayoutId id="2147483677" r:id="rId1"/>
    <p:sldLayoutId id="2147483671" r:id="rId2"/>
    <p:sldLayoutId id="2147483675" r:id="rId3"/>
    <p:sldLayoutId id="2147483664" r:id="rId4"/>
    <p:sldLayoutId id="2147483672" r:id="rId5"/>
    <p:sldLayoutId id="2147483673" r:id="rId6"/>
    <p:sldLayoutId id="2147483674" r:id="rId7"/>
    <p:sldLayoutId id="2147483668" r:id="rId8"/>
    <p:sldLayoutId id="2147483665" r:id="rId9"/>
    <p:sldLayoutId id="2147483666" r:id="rId10"/>
    <p:sldLayoutId id="2147483667" r:id="rId11"/>
    <p:sldLayoutId id="2147483669" r:id="rId12"/>
    <p:sldLayoutId id="2147483661" r:id="rId13"/>
    <p:sldLayoutId id="2147483649" r:id="rId14"/>
    <p:sldLayoutId id="2147483693" r:id="rId15"/>
    <p:sldLayoutId id="2147483694" r:id="rId16"/>
    <p:sldLayoutId id="2147483679" r:id="rId17"/>
    <p:sldLayoutId id="2147483680" r:id="rId18"/>
    <p:sldLayoutId id="2147483681" r:id="rId19"/>
    <p:sldLayoutId id="2147483736" r:id="rId20"/>
    <p:sldLayoutId id="2147483734" r:id="rId21"/>
    <p:sldLayoutId id="2147483738" r:id="rId22"/>
    <p:sldLayoutId id="2147483735" r:id="rId23"/>
    <p:sldLayoutId id="2147483737" r:id="rId24"/>
    <p:sldLayoutId id="2147483744" r:id="rId25"/>
    <p:sldLayoutId id="2147483747" r:id="rId26"/>
    <p:sldLayoutId id="2147483748" r:id="rId27"/>
    <p:sldLayoutId id="2147483732" r:id="rId28"/>
    <p:sldLayoutId id="2147483733" r:id="rId29"/>
    <p:sldLayoutId id="2147483746" r:id="rId30"/>
  </p:sldLayoutIdLst>
  <p:txStyles>
    <p:titleStyle>
      <a:lvl1pPr algn="l" defTabSz="914400" rtl="0" eaLnBrk="1" latinLnBrk="0" hangingPunct="1">
        <a:lnSpc>
          <a:spcPct val="90000"/>
        </a:lnSpc>
        <a:spcBef>
          <a:spcPct val="0"/>
        </a:spcBef>
        <a:buNone/>
        <a:defRPr sz="4400" kern="1200" baseline="0">
          <a:solidFill>
            <a:srgbClr val="1A3C5D"/>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86F6A-A396-B982-A832-3F4D0D67D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13607-A278-3CE3-5AE5-16A0F3FE9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BE243-1E54-48F2-0710-FB40BCDBC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0F7D43A-1078-FD07-52F8-2E61D2B76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486999-9687-BA8E-3EF1-1B06716EC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98439-F8D3-7749-AC46-4B416E22F426}" type="slidenum">
              <a:rPr lang="en-US" smtClean="0"/>
              <a:t>‹#›</a:t>
            </a:fld>
            <a:endParaRPr lang="en-US"/>
          </a:p>
        </p:txBody>
      </p:sp>
    </p:spTree>
    <p:extLst>
      <p:ext uri="{BB962C8B-B14F-4D97-AF65-F5344CB8AC3E}">
        <p14:creationId xmlns:p14="http://schemas.microsoft.com/office/powerpoint/2010/main" val="2856971018"/>
      </p:ext>
    </p:extLst>
  </p:cSld>
  <p:clrMap bg1="lt1" tx1="dk1" bg2="lt2" tx2="dk2" accent1="accent1" accent2="accent2" accent3="accent3" accent4="accent4" accent5="accent5" accent6="accent6" hlink="hlink" folHlink="folHlink"/>
  <p:sldLayoutIdLst>
    <p:sldLayoutId id="2147483696" r:id="rId1"/>
    <p:sldLayoutId id="2147483725" r:id="rId2"/>
    <p:sldLayoutId id="2147483726" r:id="rId3"/>
    <p:sldLayoutId id="2147483727" r:id="rId4"/>
    <p:sldLayoutId id="2147483728" r:id="rId5"/>
    <p:sldLayoutId id="2147483729" r:id="rId6"/>
    <p:sldLayoutId id="2147483730" r:id="rId7"/>
    <p:sldLayoutId id="2147483731" r:id="rId8"/>
    <p:sldLayoutId id="2147483704" r:id="rId9"/>
    <p:sldLayoutId id="2147483705" r:id="rId10"/>
    <p:sldLayoutId id="2147483706" r:id="rId11"/>
    <p:sldLayoutId id="2147483707" r:id="rId12"/>
    <p:sldLayoutId id="2147483708" r:id="rId13"/>
    <p:sldLayoutId id="2147483709" r:id="rId14"/>
  </p:sldLayoutIdLst>
  <p:hf hdr="0" ftr="0" dt="0"/>
  <p:txStyles>
    <p:titleStyle>
      <a:lvl1pPr algn="l" defTabSz="914400" rtl="0" eaLnBrk="1" latinLnBrk="0" hangingPunct="1">
        <a:lnSpc>
          <a:spcPct val="90000"/>
        </a:lnSpc>
        <a:spcBef>
          <a:spcPct val="0"/>
        </a:spcBef>
        <a:buNone/>
        <a:defRPr sz="4400" kern="1200" baseline="0">
          <a:solidFill>
            <a:srgbClr val="1A3C5D"/>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86F6A-A396-B982-A832-3F4D0D67D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13607-A278-3CE3-5AE5-16A0F3FE9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BE243-1E54-48F2-0710-FB40BCDBC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61928-E30A-0442-9232-7F4256115383}" type="datetimeFigureOut">
              <a:rPr lang="en-US" smtClean="0"/>
              <a:t>5/15/2024</a:t>
            </a:fld>
            <a:endParaRPr lang="en-US"/>
          </a:p>
        </p:txBody>
      </p:sp>
      <p:sp>
        <p:nvSpPr>
          <p:cNvPr id="5" name="Footer Placeholder 4">
            <a:extLst>
              <a:ext uri="{FF2B5EF4-FFF2-40B4-BE49-F238E27FC236}">
                <a16:creationId xmlns:a16="http://schemas.microsoft.com/office/drawing/2014/main" id="{D0F7D43A-1078-FD07-52F8-2E61D2B76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486999-9687-BA8E-3EF1-1B06716EC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98439-F8D3-7749-AC46-4B416E22F426}" type="slidenum">
              <a:rPr lang="en-US" smtClean="0"/>
              <a:t>‹#›</a:t>
            </a:fld>
            <a:endParaRPr lang="en-US"/>
          </a:p>
        </p:txBody>
      </p:sp>
    </p:spTree>
    <p:extLst>
      <p:ext uri="{BB962C8B-B14F-4D97-AF65-F5344CB8AC3E}">
        <p14:creationId xmlns:p14="http://schemas.microsoft.com/office/powerpoint/2010/main" val="285697101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16" r:id="rId6"/>
    <p:sldLayoutId id="2147483745" r:id="rId7"/>
    <p:sldLayoutId id="2147483718" r:id="rId8"/>
    <p:sldLayoutId id="2147483719" r:id="rId9"/>
    <p:sldLayoutId id="2147483720" r:id="rId10"/>
    <p:sldLayoutId id="2147483749" r:id="rId11"/>
    <p:sldLayoutId id="2147483750" r:id="rId12"/>
    <p:sldLayoutId id="2147483723" r:id="rId13"/>
    <p:sldLayoutId id="2147483724" r:id="rId14"/>
  </p:sldLayoutIdLst>
  <p:txStyles>
    <p:titleStyle>
      <a:lvl1pPr algn="l" defTabSz="914400" rtl="0" eaLnBrk="1" latinLnBrk="0" hangingPunct="1">
        <a:lnSpc>
          <a:spcPct val="90000"/>
        </a:lnSpc>
        <a:spcBef>
          <a:spcPct val="0"/>
        </a:spcBef>
        <a:buNone/>
        <a:defRPr sz="4400" kern="1200" baseline="0">
          <a:solidFill>
            <a:srgbClr val="1A3C5D"/>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86F6A-A396-B982-A832-3F4D0D67D5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13607-A278-3CE3-5AE5-16A0F3FE9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BE243-1E54-48F2-0710-FB40BCDBCFF0}"/>
              </a:ext>
            </a:extLst>
          </p:cNvPr>
          <p:cNvSpPr>
            <a:spLocks noGrp="1"/>
          </p:cNvSpPr>
          <p:nvPr>
            <p:ph type="dt" sz="half" idx="2"/>
          </p:nvPr>
        </p:nvSpPr>
        <p:spPr>
          <a:xfrm>
            <a:off x="838200" y="64752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0F7D43A-1078-FD07-52F8-2E61D2B76B60}"/>
              </a:ext>
            </a:extLst>
          </p:cNvPr>
          <p:cNvSpPr>
            <a:spLocks noGrp="1"/>
          </p:cNvSpPr>
          <p:nvPr>
            <p:ph type="ftr" sz="quarter" idx="3"/>
          </p:nvPr>
        </p:nvSpPr>
        <p:spPr>
          <a:xfrm>
            <a:off x="4038600" y="64752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486999-9687-BA8E-3EF1-1B06716EC56E}"/>
              </a:ext>
            </a:extLst>
          </p:cNvPr>
          <p:cNvSpPr>
            <a:spLocks noGrp="1"/>
          </p:cNvSpPr>
          <p:nvPr>
            <p:ph type="sldNum" sz="quarter" idx="4"/>
          </p:nvPr>
        </p:nvSpPr>
        <p:spPr>
          <a:xfrm>
            <a:off x="11653942" y="6490110"/>
            <a:ext cx="484512" cy="365125"/>
          </a:xfrm>
          <a:prstGeom prst="rect">
            <a:avLst/>
          </a:prstGeom>
        </p:spPr>
        <p:txBody>
          <a:bodyPr vert="horz" lIns="91440" tIns="45720" rIns="91440" bIns="45720" rtlCol="0" anchor="ctr"/>
          <a:lstStyle>
            <a:lvl1pPr algn="r">
              <a:defRPr sz="1400" b="1" baseline="0">
                <a:solidFill>
                  <a:schemeClr val="tx1">
                    <a:tint val="75000"/>
                  </a:schemeClr>
                </a:solidFill>
                <a:latin typeface="Arial" panose="020B0604020202020204" pitchFamily="34" charset="0"/>
              </a:defRPr>
            </a:lvl1pPr>
          </a:lstStyle>
          <a:p>
            <a:fld id="{A7E98439-F8D3-7749-AC46-4B416E22F426}" type="slidenum">
              <a:rPr lang="en-US" smtClean="0"/>
              <a:pPr/>
              <a:t>‹#›</a:t>
            </a:fld>
            <a:endParaRPr lang="en-US"/>
          </a:p>
        </p:txBody>
      </p:sp>
    </p:spTree>
    <p:extLst>
      <p:ext uri="{BB962C8B-B14F-4D97-AF65-F5344CB8AC3E}">
        <p14:creationId xmlns:p14="http://schemas.microsoft.com/office/powerpoint/2010/main" val="28569710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690" r:id="rId7"/>
    <p:sldLayoutId id="2147483691" r:id="rId8"/>
    <p:sldLayoutId id="2147483683" r:id="rId9"/>
    <p:sldLayoutId id="2147483685" r:id="rId10"/>
    <p:sldLayoutId id="2147483682" r:id="rId11"/>
    <p:sldLayoutId id="2147483686" r:id="rId12"/>
    <p:sldLayoutId id="2147483684" r:id="rId13"/>
    <p:sldLayoutId id="2147483711" r:id="rId14"/>
    <p:sldLayoutId id="2147483712" r:id="rId15"/>
    <p:sldLayoutId id="2147483713" r:id="rId16"/>
    <p:sldLayoutId id="2147483714" r:id="rId17"/>
    <p:sldLayoutId id="2147483715" r:id="rId18"/>
    <p:sldLayoutId id="2147483687" r:id="rId19"/>
    <p:sldLayoutId id="2147483717" r:id="rId20"/>
    <p:sldLayoutId id="2147483692" r:id="rId21"/>
    <p:sldLayoutId id="2147483688" r:id="rId22"/>
    <p:sldLayoutId id="2147483678" r:id="rId23"/>
    <p:sldLayoutId id="2147483689" r:id="rId24"/>
    <p:sldLayoutId id="2147483721" r:id="rId25"/>
    <p:sldLayoutId id="2147483722" r:id="rId26"/>
  </p:sldLayoutIdLst>
  <p:hf hdr="0" dt="0"/>
  <p:txStyles>
    <p:titleStyle>
      <a:lvl1pPr algn="l" defTabSz="914400" rtl="0" eaLnBrk="1" latinLnBrk="0" hangingPunct="1">
        <a:lnSpc>
          <a:spcPct val="90000"/>
        </a:lnSpc>
        <a:spcBef>
          <a:spcPct val="0"/>
        </a:spcBef>
        <a:buNone/>
        <a:defRPr sz="4400" kern="1200" baseline="0">
          <a:solidFill>
            <a:srgbClr val="1A3C5D"/>
          </a:solidFill>
          <a:latin typeface="Impact" panose="020B0806030902050204" pitchFamily="34" charset="0"/>
          <a:ea typeface="+mj-ea"/>
          <a:cs typeface="+mj-cs"/>
        </a:defRPr>
      </a:lvl1pPr>
    </p:titleStyle>
    <p:bodyStyle>
      <a:lvl1pPr marL="171450" indent="-171450" algn="l" defTabSz="914400" rtl="0" eaLnBrk="1" latinLnBrk="0" hangingPunct="1">
        <a:lnSpc>
          <a:spcPct val="90000"/>
        </a:lnSpc>
        <a:spcBef>
          <a:spcPts val="1000"/>
        </a:spcBef>
        <a:buClr>
          <a:srgbClr val="00B0F0"/>
        </a:buClr>
        <a:buFont typeface="Arial" panose="020B0604020202020204" pitchFamily="34" charset="0"/>
        <a:buChar char="•"/>
        <a:defRPr sz="1200" b="0" kern="1200" baseline="0">
          <a:solidFill>
            <a:srgbClr val="78777A"/>
          </a:solidFill>
          <a:latin typeface="Arial" panose="020B0604020202020204" pitchFamily="34" charset="0"/>
          <a:ea typeface="+mn-ea"/>
          <a:cs typeface="+mn-cs"/>
        </a:defRPr>
      </a:lvl1pPr>
      <a:lvl2pPr marL="628650" indent="-171450" algn="l" defTabSz="914400" rtl="0" eaLnBrk="1" latinLnBrk="0" hangingPunct="1">
        <a:lnSpc>
          <a:spcPct val="90000"/>
        </a:lnSpc>
        <a:spcBef>
          <a:spcPts val="500"/>
        </a:spcBef>
        <a:buClr>
          <a:srgbClr val="00B0F0"/>
        </a:buClr>
        <a:buFont typeface="Arial" panose="020B0604020202020204" pitchFamily="34" charset="0"/>
        <a:buChar char="•"/>
        <a:defRPr sz="1200" b="0" kern="1200" baseline="0">
          <a:solidFill>
            <a:srgbClr val="78777A"/>
          </a:solidFill>
          <a:latin typeface="Arial" panose="020B0604020202020204" pitchFamily="34" charset="0"/>
          <a:ea typeface="+mn-ea"/>
          <a:cs typeface="+mn-cs"/>
        </a:defRPr>
      </a:lvl2pPr>
      <a:lvl3pPr marL="1085850" indent="-171450" algn="l" defTabSz="914400" rtl="0" eaLnBrk="1" latinLnBrk="0" hangingPunct="1">
        <a:lnSpc>
          <a:spcPct val="90000"/>
        </a:lnSpc>
        <a:spcBef>
          <a:spcPts val="500"/>
        </a:spcBef>
        <a:buClr>
          <a:srgbClr val="00B0F0"/>
        </a:buClr>
        <a:buFont typeface="Arial" panose="020B0604020202020204" pitchFamily="34" charset="0"/>
        <a:buChar char="•"/>
        <a:defRPr sz="1200" b="0" kern="1200" baseline="0">
          <a:solidFill>
            <a:srgbClr val="78777A"/>
          </a:solidFill>
          <a:latin typeface="Arial" panose="020B0604020202020204" pitchFamily="34" charset="0"/>
          <a:ea typeface="+mn-ea"/>
          <a:cs typeface="+mn-cs"/>
        </a:defRPr>
      </a:lvl3pPr>
      <a:lvl4pPr marL="1543050" indent="-171450" algn="l" defTabSz="914400" rtl="0" eaLnBrk="1" latinLnBrk="0" hangingPunct="1">
        <a:lnSpc>
          <a:spcPct val="90000"/>
        </a:lnSpc>
        <a:spcBef>
          <a:spcPts val="500"/>
        </a:spcBef>
        <a:buClr>
          <a:srgbClr val="00B0F0"/>
        </a:buClr>
        <a:buFont typeface="Arial" panose="020B0604020202020204" pitchFamily="34" charset="0"/>
        <a:buChar char="•"/>
        <a:defRPr sz="1200" b="0" kern="1200" baseline="0">
          <a:solidFill>
            <a:srgbClr val="78777A"/>
          </a:solidFill>
          <a:latin typeface="Arial" panose="020B0604020202020204" pitchFamily="34" charset="0"/>
          <a:ea typeface="+mn-ea"/>
          <a:cs typeface="+mn-cs"/>
        </a:defRPr>
      </a:lvl4pPr>
      <a:lvl5pPr marL="2000250" indent="-171450" algn="l" defTabSz="914400" rtl="0" eaLnBrk="1" latinLnBrk="0" hangingPunct="1">
        <a:lnSpc>
          <a:spcPct val="90000"/>
        </a:lnSpc>
        <a:spcBef>
          <a:spcPts val="500"/>
        </a:spcBef>
        <a:buClr>
          <a:srgbClr val="00B0F0"/>
        </a:buClr>
        <a:buFont typeface="Arial" panose="020B0604020202020204" pitchFamily="34" charset="0"/>
        <a:buChar char="•"/>
        <a:defRPr sz="1200" b="0" kern="1200" baseline="0">
          <a:solidFill>
            <a:srgbClr val="78777A"/>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tiff"/><Relationship Id="rId3" Type="http://schemas.openxmlformats.org/officeDocument/2006/relationships/image" Target="../media/image62.tiff"/><Relationship Id="rId7" Type="http://schemas.openxmlformats.org/officeDocument/2006/relationships/image" Target="../media/image66.png"/><Relationship Id="rId12" Type="http://schemas.openxmlformats.org/officeDocument/2006/relationships/image" Target="../media/image71.tiff"/><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C7E_351E9A20.xml"/><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C7F_150E6FCD.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7" Type="http://schemas.microsoft.com/office/2007/relationships/hdphoto" Target="../media/hdphoto3.wdp"/><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8/10/relationships/comments" Target="../comments/modernComment_C74_BFEBC2B6.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hyperlink" Target="https://cts.businesswire.com/ct/CT?id=smartlink&amp;url=http%3A%2F%2Fwww.sedar.com&amp;esheet=52359380&amp;newsitemid=20210111005361&amp;lan=en-US&amp;anchor=www.sedar.com&amp;index=1&amp;md5=dc2fc92637a7e071dcaf2c0b4b7d34d4" TargetMode="External"/><Relationship Id="rId2" Type="http://schemas.microsoft.com/office/2018/10/relationships/comments" Target="../comments/modernComment_132_1F7FA9.xml"/><Relationship Id="rId1" Type="http://schemas.openxmlformats.org/officeDocument/2006/relationships/slideLayout" Target="../slideLayouts/slideLayout3.xml"/><Relationship Id="rId4" Type="http://schemas.openxmlformats.org/officeDocument/2006/relationships/hyperlink" Target="https://cts.businesswire.com/ct/CT?id=smartlink&amp;url=http%3A%2F%2Fwww.sec.gov&amp;esheet=52359380&amp;newsitemid=20210111005361&amp;lan=en-US&amp;anchor=www.sec.gov&amp;index=2&amp;md5=12acd76d46c7e5a41da74f1da0a83d6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18/10/relationships/comments" Target="../comments/modernComment_C85_CA333CF0.xml"/><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C77_80C380AC.xml"/><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microsoft.com/office/2018/10/relationships/comments" Target="../comments/modernComment_C70_C19EACDF.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microsoft.com/office/2018/10/relationships/comments" Target="../comments/modernComment_C26_A00872B7.xml"/><Relationship Id="rId1" Type="http://schemas.openxmlformats.org/officeDocument/2006/relationships/slideLayout" Target="../slideLayouts/slideLayout56.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image" Target="../media/image117.png"/><Relationship Id="rId3" Type="http://schemas.microsoft.com/office/2018/10/relationships/comments" Target="../comments/modernComment_C5C_8143CF5C.xml"/><Relationship Id="rId7"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C30_ABF897CF.xml"/><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0.jpeg"/><Relationship Id="rId1" Type="http://schemas.openxmlformats.org/officeDocument/2006/relationships/slideLayout" Target="../slideLayouts/slideLayout15.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sv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5.xml"/><Relationship Id="rId5" Type="http://schemas.openxmlformats.org/officeDocument/2006/relationships/image" Target="../media/image134.png"/><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C31_613E283F.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5.xml"/><Relationship Id="rId4" Type="http://schemas.microsoft.com/office/2018/10/relationships/comments" Target="../comments/modernComment_C17_4082631D.xml"/></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microsoft.com/office/2018/10/relationships/comments" Target="../comments/modernComment_C57_69D25592.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microsoft.com/office/2007/relationships/hdphoto" Target="../media/hdphoto1.wdp"/><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ubtitle 52">
            <a:extLst>
              <a:ext uri="{FF2B5EF4-FFF2-40B4-BE49-F238E27FC236}">
                <a16:creationId xmlns:a16="http://schemas.microsoft.com/office/drawing/2014/main" id="{228F03BB-AB7E-A25C-0853-F161B88C9AF7}"/>
              </a:ext>
            </a:extLst>
          </p:cNvPr>
          <p:cNvSpPr>
            <a:spLocks noGrp="1"/>
          </p:cNvSpPr>
          <p:nvPr>
            <p:ph type="subTitle" idx="1"/>
          </p:nvPr>
        </p:nvSpPr>
        <p:spPr/>
        <p:txBody>
          <a:bodyPr vert="horz" lIns="0" tIns="0" rIns="0" bIns="0" rtlCol="0" anchor="t">
            <a:noAutofit/>
          </a:bodyPr>
          <a:lstStyle/>
          <a:p>
            <a:r>
              <a:rPr lang="en-CA" sz="1000" dirty="0">
                <a:solidFill>
                  <a:schemeClr val="bg1"/>
                </a:solidFill>
                <a:latin typeface="Arial"/>
                <a:cs typeface="Arial"/>
              </a:rPr>
              <a:t>03| 31 | 24</a:t>
            </a:r>
            <a:endParaRPr lang="en-US" sz="1000" dirty="0">
              <a:solidFill>
                <a:schemeClr val="bg1"/>
              </a:solidFill>
              <a:cs typeface="Arial" panose="020B0604020202020204" pitchFamily="34" charset="0"/>
            </a:endParaRPr>
          </a:p>
        </p:txBody>
      </p:sp>
      <p:pic>
        <p:nvPicPr>
          <p:cNvPr id="59" name="Picture Placeholder 58">
            <a:extLst>
              <a:ext uri="{FF2B5EF4-FFF2-40B4-BE49-F238E27FC236}">
                <a16:creationId xmlns:a16="http://schemas.microsoft.com/office/drawing/2014/main" id="{D8354DFC-FB0F-8EA8-DAE3-7B6120E1BA35}"/>
              </a:ext>
            </a:extLst>
          </p:cNvPr>
          <p:cNvPicPr>
            <a:picLocks noGrp="1" noChangeAspect="1"/>
          </p:cNvPicPr>
          <p:nvPr>
            <p:ph type="pic" sz="quarter" idx="16"/>
          </p:nvPr>
        </p:nvPicPr>
        <p:blipFill rotWithShape="1">
          <a:blip r:embed="rId3" cstate="hqprint">
            <a:extLst>
              <a:ext uri="{28A0092B-C50C-407E-A947-70E740481C1C}">
                <a14:useLocalDpi xmlns:a14="http://schemas.microsoft.com/office/drawing/2010/main"/>
              </a:ext>
            </a:extLst>
          </a:blip>
          <a:srcRect l="-30751"/>
          <a:stretch/>
        </p:blipFill>
        <p:spPr>
          <a:xfrm>
            <a:off x="-5446166" y="-2295337"/>
            <a:ext cx="10772588" cy="10772588"/>
          </a:xfrm>
        </p:spPr>
      </p:pic>
      <p:sp>
        <p:nvSpPr>
          <p:cNvPr id="48" name="Title 47">
            <a:extLst>
              <a:ext uri="{FF2B5EF4-FFF2-40B4-BE49-F238E27FC236}">
                <a16:creationId xmlns:a16="http://schemas.microsoft.com/office/drawing/2014/main" id="{721C8080-1742-A623-F9EA-AB6903C6E765}"/>
              </a:ext>
            </a:extLst>
          </p:cNvPr>
          <p:cNvSpPr>
            <a:spLocks noGrp="1"/>
          </p:cNvSpPr>
          <p:nvPr>
            <p:ph type="title"/>
          </p:nvPr>
        </p:nvSpPr>
        <p:spPr>
          <a:xfrm>
            <a:off x="6748756" y="2751913"/>
            <a:ext cx="3840323" cy="2032358"/>
          </a:xfrm>
        </p:spPr>
        <p:txBody>
          <a:bodyPr/>
          <a:lstStyle/>
          <a:p>
            <a:r>
              <a:rPr lang="en-US"/>
              <a:t>Investor presentation</a:t>
            </a:r>
          </a:p>
        </p:txBody>
      </p:sp>
      <p:sp>
        <p:nvSpPr>
          <p:cNvPr id="19" name="Rounded Rectangle 18">
            <a:extLst>
              <a:ext uri="{FF2B5EF4-FFF2-40B4-BE49-F238E27FC236}">
                <a16:creationId xmlns:a16="http://schemas.microsoft.com/office/drawing/2014/main" id="{3BD3C93B-9D13-FE65-B1F5-861AEA5C75CE}"/>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ubtitle 52">
            <a:extLst>
              <a:ext uri="{FF2B5EF4-FFF2-40B4-BE49-F238E27FC236}">
                <a16:creationId xmlns:a16="http://schemas.microsoft.com/office/drawing/2014/main" id="{18A14315-D2CF-B3AE-3A25-78964A657AFE}"/>
              </a:ext>
            </a:extLst>
          </p:cNvPr>
          <p:cNvSpPr txBox="1">
            <a:spLocks/>
          </p:cNvSpPr>
          <p:nvPr/>
        </p:nvSpPr>
        <p:spPr>
          <a:xfrm>
            <a:off x="6795907" y="5807212"/>
            <a:ext cx="2922310" cy="592797"/>
          </a:xfrm>
          <a:prstGeom prst="rect">
            <a:avLst/>
          </a:prstGeom>
        </p:spPr>
        <p:txBody>
          <a:bodyPr vert="horz" lIns="0" tIns="0" rIns="0" bIns="0" rtlCol="0" anchor="t">
            <a:noAutofit/>
          </a:bodyPr>
          <a:lstStyle>
            <a:lvl1pPr marL="0" indent="0" algn="l" defTabSz="914400" rtl="0" eaLnBrk="1" latinLnBrk="0" hangingPunct="1">
              <a:lnSpc>
                <a:spcPts val="1400"/>
              </a:lnSpc>
              <a:spcBef>
                <a:spcPts val="0"/>
              </a:spcBef>
              <a:buFont typeface="Arial" panose="020B0604020202020204" pitchFamily="34" charset="0"/>
              <a:buNone/>
              <a:defRPr sz="1400" kern="1200" baseline="0">
                <a:solidFill>
                  <a:srgbClr val="1A3C5D"/>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dirty="0">
                <a:latin typeface="Arial"/>
                <a:cs typeface="Arial"/>
              </a:rPr>
              <a:t>Q2 Fiscal 2024</a:t>
            </a:r>
            <a:endParaRPr lang="en-US" dirty="0">
              <a:latin typeface="Arial"/>
              <a:cs typeface="Arial"/>
            </a:endParaRPr>
          </a:p>
        </p:txBody>
      </p:sp>
      <p:sp>
        <p:nvSpPr>
          <p:cNvPr id="2" name="Subtitle 52">
            <a:extLst>
              <a:ext uri="{FF2B5EF4-FFF2-40B4-BE49-F238E27FC236}">
                <a16:creationId xmlns:a16="http://schemas.microsoft.com/office/drawing/2014/main" id="{0036422D-9D62-E1D1-19AA-883BC08AC658}"/>
              </a:ext>
            </a:extLst>
          </p:cNvPr>
          <p:cNvSpPr txBox="1">
            <a:spLocks/>
          </p:cNvSpPr>
          <p:nvPr/>
        </p:nvSpPr>
        <p:spPr>
          <a:xfrm>
            <a:off x="6795907" y="4000281"/>
            <a:ext cx="2922310" cy="592797"/>
          </a:xfrm>
          <a:prstGeom prst="rect">
            <a:avLst/>
          </a:prstGeom>
        </p:spPr>
        <p:txBody>
          <a:bodyPr vert="horz" lIns="0" tIns="0" rIns="0" bIns="0" rtlCol="0">
            <a:noAutofit/>
          </a:bodyPr>
          <a:lstStyle>
            <a:lvl1pPr marL="0" indent="0" algn="l" defTabSz="914400" rtl="0" eaLnBrk="1" latinLnBrk="0" hangingPunct="1">
              <a:lnSpc>
                <a:spcPts val="1400"/>
              </a:lnSpc>
              <a:spcBef>
                <a:spcPts val="0"/>
              </a:spcBef>
              <a:buFont typeface="Arial" panose="020B0604020202020204" pitchFamily="34" charset="0"/>
              <a:buNone/>
              <a:defRPr sz="1400" kern="1200" baseline="0">
                <a:solidFill>
                  <a:srgbClr val="1A3C5D"/>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b="1">
                <a:solidFill>
                  <a:schemeClr val="bg1"/>
                </a:solidFill>
              </a:rPr>
              <a:t>NASDAQ (OGI)</a:t>
            </a:r>
          </a:p>
          <a:p>
            <a:r>
              <a:rPr lang="en-CA" b="1">
                <a:solidFill>
                  <a:schemeClr val="bg1"/>
                </a:solidFill>
              </a:rPr>
              <a:t>TSX (OGI)</a:t>
            </a:r>
            <a:endParaRPr lang="en-US" b="1">
              <a:solidFill>
                <a:schemeClr val="bg1"/>
              </a:solidFill>
            </a:endParaRPr>
          </a:p>
        </p:txBody>
      </p:sp>
    </p:spTree>
    <p:extLst>
      <p:ext uri="{BB962C8B-B14F-4D97-AF65-F5344CB8AC3E}">
        <p14:creationId xmlns:p14="http://schemas.microsoft.com/office/powerpoint/2010/main" val="3681104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9EA-F3F5-A51F-8667-CA56EC07C9C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10A110FF-7E42-0347-479B-292DE2F8A67D}"/>
              </a:ext>
            </a:extLst>
          </p:cNvPr>
          <p:cNvSpPr>
            <a:spLocks noGrp="1"/>
          </p:cNvSpPr>
          <p:nvPr>
            <p:ph type="ctrTitle"/>
          </p:nvPr>
        </p:nvSpPr>
        <p:spPr>
          <a:xfrm>
            <a:off x="536997" y="626384"/>
            <a:ext cx="8332725" cy="1373462"/>
          </a:xfrm>
        </p:spPr>
        <p:txBody>
          <a:bodyPr/>
          <a:lstStyle/>
          <a:p>
            <a:r>
              <a:rPr lang="en-US" dirty="0">
                <a:solidFill>
                  <a:srgbClr val="1A3C5D"/>
                </a:solidFill>
                <a:latin typeface="Impact"/>
              </a:rPr>
              <a:t>project </a:t>
            </a:r>
            <a:r>
              <a:rPr lang="en-US" dirty="0" err="1">
                <a:solidFill>
                  <a:srgbClr val="1A3C5D"/>
                </a:solidFill>
                <a:latin typeface="Impact"/>
              </a:rPr>
              <a:t>jupiter</a:t>
            </a:r>
            <a:endParaRPr lang="en-CA" dirty="0" err="1">
              <a:solidFill>
                <a:srgbClr val="1A3C5D"/>
              </a:solidFill>
              <a:latin typeface="Impact"/>
            </a:endParaRPr>
          </a:p>
        </p:txBody>
      </p:sp>
      <p:sp>
        <p:nvSpPr>
          <p:cNvPr id="5" name="Oval 4">
            <a:extLst>
              <a:ext uri="{FF2B5EF4-FFF2-40B4-BE49-F238E27FC236}">
                <a16:creationId xmlns:a16="http://schemas.microsoft.com/office/drawing/2014/main" id="{3FFAB8D7-6822-66CE-6336-21727E7D3FD2}"/>
              </a:ext>
            </a:extLst>
          </p:cNvPr>
          <p:cNvSpPr/>
          <p:nvPr/>
        </p:nvSpPr>
        <p:spPr>
          <a:xfrm>
            <a:off x="7738108" y="1498660"/>
            <a:ext cx="1772433" cy="1722329"/>
          </a:xfrm>
          <a:prstGeom prst="ellipse">
            <a:avLst/>
          </a:prstGeom>
          <a:noFill/>
          <a:ln w="57150">
            <a:solidFill>
              <a:srgbClr val="1A3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D55C0AB8-56AE-21C5-902C-A049CAAAEE15}"/>
              </a:ext>
            </a:extLst>
          </p:cNvPr>
          <p:cNvSpPr/>
          <p:nvPr/>
        </p:nvSpPr>
        <p:spPr>
          <a:xfrm>
            <a:off x="9712786" y="2551711"/>
            <a:ext cx="1772433" cy="1722329"/>
          </a:xfrm>
          <a:prstGeom prst="ellipse">
            <a:avLst/>
          </a:prstGeom>
          <a:noFill/>
          <a:ln w="57150">
            <a:solidFill>
              <a:srgbClr val="1A3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5E86F51A-02CC-5ED8-B8ED-A9E47732F657}"/>
              </a:ext>
            </a:extLst>
          </p:cNvPr>
          <p:cNvSpPr/>
          <p:nvPr/>
        </p:nvSpPr>
        <p:spPr>
          <a:xfrm>
            <a:off x="7940353" y="3912761"/>
            <a:ext cx="1772433" cy="1722329"/>
          </a:xfrm>
          <a:prstGeom prst="ellipse">
            <a:avLst/>
          </a:prstGeom>
          <a:noFill/>
          <a:ln w="57150">
            <a:solidFill>
              <a:srgbClr val="1A3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63BB5CC0-EA78-0CB2-3DF8-583BE8F205AD}"/>
              </a:ext>
            </a:extLst>
          </p:cNvPr>
          <p:cNvSpPr/>
          <p:nvPr/>
        </p:nvSpPr>
        <p:spPr>
          <a:xfrm>
            <a:off x="10083086" y="4723322"/>
            <a:ext cx="1772433" cy="1722329"/>
          </a:xfrm>
          <a:prstGeom prst="ellipse">
            <a:avLst/>
          </a:prstGeom>
          <a:noFill/>
          <a:ln w="57150">
            <a:solidFill>
              <a:srgbClr val="1A3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Connector 20">
            <a:extLst>
              <a:ext uri="{FF2B5EF4-FFF2-40B4-BE49-F238E27FC236}">
                <a16:creationId xmlns:a16="http://schemas.microsoft.com/office/drawing/2014/main" id="{B4FE239F-0FB8-86B9-D2B9-081D54959084}"/>
              </a:ext>
            </a:extLst>
          </p:cNvPr>
          <p:cNvCxnSpPr>
            <a:cxnSpLocks/>
          </p:cNvCxnSpPr>
          <p:nvPr/>
        </p:nvCxnSpPr>
        <p:spPr>
          <a:xfrm>
            <a:off x="9167384" y="3077539"/>
            <a:ext cx="525301" cy="272622"/>
          </a:xfrm>
          <a:prstGeom prst="line">
            <a:avLst/>
          </a:prstGeom>
          <a:ln>
            <a:solidFill>
              <a:srgbClr val="1A3B5D"/>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BB60D0-8D59-5BD6-40E4-95341A0794B8}"/>
              </a:ext>
            </a:extLst>
          </p:cNvPr>
          <p:cNvCxnSpPr>
            <a:cxnSpLocks/>
          </p:cNvCxnSpPr>
          <p:nvPr/>
        </p:nvCxnSpPr>
        <p:spPr>
          <a:xfrm flipV="1">
            <a:off x="9330743" y="3658718"/>
            <a:ext cx="382043" cy="387291"/>
          </a:xfrm>
          <a:prstGeom prst="line">
            <a:avLst/>
          </a:prstGeom>
          <a:ln>
            <a:solidFill>
              <a:srgbClr val="1A3B5D"/>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3993EBF-B8FC-74FD-220F-A99704555662}"/>
              </a:ext>
            </a:extLst>
          </p:cNvPr>
          <p:cNvCxnSpPr>
            <a:cxnSpLocks/>
          </p:cNvCxnSpPr>
          <p:nvPr/>
        </p:nvCxnSpPr>
        <p:spPr>
          <a:xfrm>
            <a:off x="9561430" y="5237408"/>
            <a:ext cx="521656" cy="425270"/>
          </a:xfrm>
          <a:prstGeom prst="line">
            <a:avLst/>
          </a:prstGeom>
          <a:ln>
            <a:solidFill>
              <a:srgbClr val="1A3B5D"/>
            </a:solidFill>
            <a:prstDash val="lg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F237407-FD16-E483-AB41-096499A86A10}"/>
              </a:ext>
            </a:extLst>
          </p:cNvPr>
          <p:cNvSpPr txBox="1"/>
          <p:nvPr/>
        </p:nvSpPr>
        <p:spPr>
          <a:xfrm>
            <a:off x="9145102" y="1297878"/>
            <a:ext cx="2749792" cy="646331"/>
          </a:xfrm>
          <a:prstGeom prst="rect">
            <a:avLst/>
          </a:prstGeom>
          <a:noFill/>
        </p:spPr>
        <p:txBody>
          <a:bodyPr wrap="square" lIns="91440" tIns="45720" rIns="91440" bIns="45720" rtlCol="0" anchor="t">
            <a:spAutoFit/>
          </a:bodyPr>
          <a:lstStyle/>
          <a:p>
            <a:pPr algn="ctr"/>
            <a:r>
              <a:rPr lang="en-US" b="1" dirty="0">
                <a:solidFill>
                  <a:srgbClr val="1A3C5D"/>
                </a:solidFill>
                <a:latin typeface="Arial"/>
                <a:cs typeface="Arial"/>
              </a:rPr>
              <a:t>Priority Investment</a:t>
            </a:r>
            <a:endParaRPr lang="en-CA" b="1" dirty="0">
              <a:solidFill>
                <a:srgbClr val="1A3C5D"/>
              </a:solidFill>
              <a:latin typeface="Arial"/>
              <a:cs typeface="Arial"/>
            </a:endParaRPr>
          </a:p>
          <a:p>
            <a:pPr algn="ctr"/>
            <a:r>
              <a:rPr lang="en-US" b="1" dirty="0">
                <a:solidFill>
                  <a:srgbClr val="1A3C5D"/>
                </a:solidFill>
                <a:latin typeface="Arial"/>
                <a:cs typeface="Arial"/>
              </a:rPr>
              <a:t> Pillars</a:t>
            </a:r>
            <a:endParaRPr lang="en-CA" b="1" dirty="0">
              <a:solidFill>
                <a:srgbClr val="1A3C5D"/>
              </a:solidFill>
              <a:latin typeface="Arial"/>
              <a:cs typeface="Arial"/>
            </a:endParaRPr>
          </a:p>
        </p:txBody>
      </p:sp>
      <p:sp>
        <p:nvSpPr>
          <p:cNvPr id="29" name="TextBox 28">
            <a:extLst>
              <a:ext uri="{FF2B5EF4-FFF2-40B4-BE49-F238E27FC236}">
                <a16:creationId xmlns:a16="http://schemas.microsoft.com/office/drawing/2014/main" id="{EA2B89BC-3D0F-5912-3B4A-8C55F5DC5CC8}"/>
              </a:ext>
            </a:extLst>
          </p:cNvPr>
          <p:cNvSpPr txBox="1"/>
          <p:nvPr/>
        </p:nvSpPr>
        <p:spPr>
          <a:xfrm>
            <a:off x="560218" y="1404234"/>
            <a:ext cx="6585538" cy="646331"/>
          </a:xfrm>
          <a:prstGeom prst="rect">
            <a:avLst/>
          </a:prstGeom>
          <a:noFill/>
        </p:spPr>
        <p:txBody>
          <a:bodyPr wrap="square" lIns="91440" tIns="45720" rIns="91440" bIns="45720" rtlCol="0" anchor="t">
            <a:spAutoFit/>
          </a:bodyPr>
          <a:lstStyle/>
          <a:p>
            <a:r>
              <a:rPr lang="en-US" b="1">
                <a:solidFill>
                  <a:schemeClr val="tx2"/>
                </a:solidFill>
                <a:latin typeface="Arial"/>
                <a:cs typeface="Arial"/>
              </a:rPr>
              <a:t>The $</a:t>
            </a:r>
            <a:r>
              <a:rPr lang="en-US" b="1" dirty="0">
                <a:solidFill>
                  <a:schemeClr val="tx2"/>
                </a:solidFill>
                <a:latin typeface="Arial"/>
                <a:cs typeface="Arial"/>
              </a:rPr>
              <a:t>83 million</a:t>
            </a:r>
            <a:r>
              <a:rPr lang="en-US" b="1">
                <a:solidFill>
                  <a:schemeClr val="tx2"/>
                </a:solidFill>
                <a:latin typeface="Arial"/>
                <a:cs typeface="Arial"/>
              </a:rPr>
              <a:t> Jupiter investment pool will target investments in emerging cannabis opportunities</a:t>
            </a:r>
            <a:endParaRPr lang="en-CA" b="1">
              <a:solidFill>
                <a:schemeClr val="tx2"/>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C5127A1-8732-10B0-B789-A3A43682CCB1}"/>
              </a:ext>
            </a:extLst>
          </p:cNvPr>
          <p:cNvSpPr txBox="1"/>
          <p:nvPr/>
        </p:nvSpPr>
        <p:spPr>
          <a:xfrm>
            <a:off x="560514" y="2530499"/>
            <a:ext cx="6583319" cy="3108543"/>
          </a:xfrm>
          <a:prstGeom prst="rect">
            <a:avLst/>
          </a:prstGeom>
          <a:noFill/>
        </p:spPr>
        <p:txBody>
          <a:bodyPr wrap="square" lIns="91440" tIns="45720" rIns="91440" bIns="45720" rtlCol="0" anchor="t">
            <a:spAutoFit/>
          </a:bodyPr>
          <a:lstStyle/>
          <a:p>
            <a:pPr marL="285750" indent="-285750">
              <a:buClr>
                <a:srgbClr val="4AABE2"/>
              </a:buClr>
              <a:buFont typeface="Arial" panose="020B0604020202020204" pitchFamily="34" charset="0"/>
              <a:buChar char="•"/>
            </a:pPr>
            <a:r>
              <a:rPr lang="en-US" sz="1400" dirty="0">
                <a:solidFill>
                  <a:srgbClr val="4D4949"/>
                </a:solidFill>
                <a:latin typeface="Arial"/>
                <a:cs typeface="Arial"/>
              </a:rPr>
              <a:t>All potential investments will be made against Organigram’s strategic vision for the future, focusing on long-term sustainable growth and global cannabis leadership</a:t>
            </a:r>
          </a:p>
          <a:p>
            <a:pPr marL="285750" indent="-285750">
              <a:buClr>
                <a:srgbClr val="4AABE2"/>
              </a:buClr>
              <a:buFont typeface="Arial" panose="020B0604020202020204" pitchFamily="34" charset="0"/>
              <a:buChar char="•"/>
            </a:pPr>
            <a:endParaRPr lang="en-US" sz="1400" dirty="0">
              <a:solidFill>
                <a:srgbClr val="4D4949"/>
              </a:solidFill>
              <a:latin typeface="Arial"/>
              <a:cs typeface="Arial"/>
            </a:endParaRPr>
          </a:p>
          <a:p>
            <a:pPr marL="285750" indent="-285750">
              <a:buClr>
                <a:srgbClr val="4AABE2"/>
              </a:buClr>
              <a:buFont typeface="Arial" panose="020B0604020202020204" pitchFamily="34" charset="0"/>
              <a:buChar char="•"/>
            </a:pPr>
            <a:r>
              <a:rPr lang="en-US" sz="1400" dirty="0">
                <a:solidFill>
                  <a:srgbClr val="4D4949"/>
                </a:solidFill>
                <a:latin typeface="Arial"/>
                <a:cs typeface="Arial"/>
              </a:rPr>
              <a:t>Targeting investments </a:t>
            </a:r>
            <a:r>
              <a:rPr lang="en-GB" sz="1400" b="0" i="0" dirty="0">
                <a:solidFill>
                  <a:srgbClr val="4D4949"/>
                </a:solidFill>
                <a:effectLst/>
                <a:latin typeface="Arial"/>
                <a:cs typeface="Arial"/>
              </a:rPr>
              <a:t>that will enable Organigram to apply its industry-leading capabilities to new markets</a:t>
            </a:r>
            <a:endParaRPr lang="en-US" sz="1400" dirty="0">
              <a:solidFill>
                <a:srgbClr val="4D4949"/>
              </a:solidFill>
              <a:latin typeface="Arial"/>
              <a:cs typeface="Arial"/>
            </a:endParaRPr>
          </a:p>
          <a:p>
            <a:pPr marL="285750" indent="-285750">
              <a:buClr>
                <a:srgbClr val="4AABE2"/>
              </a:buClr>
              <a:buFont typeface="Arial" panose="020B0604020202020204" pitchFamily="34" charset="0"/>
              <a:buChar char="•"/>
            </a:pPr>
            <a:endParaRPr lang="en-US" sz="1400" dirty="0">
              <a:solidFill>
                <a:srgbClr val="4D4949"/>
              </a:solidFill>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400" dirty="0">
                <a:solidFill>
                  <a:srgbClr val="4D4949"/>
                </a:solidFill>
                <a:latin typeface="Arial"/>
                <a:cs typeface="Arial"/>
              </a:rPr>
              <a:t>Jupiter to be set-up and managed by an internal team at Organigram </a:t>
            </a:r>
          </a:p>
          <a:p>
            <a:pPr marL="285750" indent="-285750">
              <a:buClr>
                <a:srgbClr val="4AABE2"/>
              </a:buClr>
              <a:buFont typeface="Arial" panose="020B0604020202020204" pitchFamily="34" charset="0"/>
              <a:buChar char="•"/>
            </a:pPr>
            <a:endParaRPr lang="en-US" sz="1400" dirty="0">
              <a:solidFill>
                <a:srgbClr val="4D4949"/>
              </a:solidFill>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400" dirty="0">
                <a:solidFill>
                  <a:srgbClr val="4D4949"/>
                </a:solidFill>
                <a:latin typeface="Arial"/>
                <a:cs typeface="Arial"/>
              </a:rPr>
              <a:t>Internal team will be focused on sourcing future investments, enabling both an entrepreneurial approach and application of best-in-class knowledge</a:t>
            </a:r>
          </a:p>
          <a:p>
            <a:pPr marL="285750" indent="-285750">
              <a:buClr>
                <a:srgbClr val="4AABE2"/>
              </a:buClr>
              <a:buFont typeface="Arial" panose="020B0604020202020204" pitchFamily="34" charset="0"/>
              <a:buChar char="•"/>
            </a:pPr>
            <a:endParaRPr lang="en-US" sz="1400" dirty="0">
              <a:solidFill>
                <a:srgbClr val="4D4949"/>
              </a:solidFill>
              <a:latin typeface="Arial"/>
              <a:cs typeface="Arial"/>
            </a:endParaRPr>
          </a:p>
          <a:p>
            <a:pPr marL="285750" indent="-285750">
              <a:buClr>
                <a:srgbClr val="4AABE2"/>
              </a:buClr>
              <a:buFont typeface="Arial" panose="020B0604020202020204" pitchFamily="34" charset="0"/>
              <a:buChar char="•"/>
            </a:pPr>
            <a:r>
              <a:rPr lang="en-US" sz="1400" dirty="0">
                <a:solidFill>
                  <a:srgbClr val="4D4949"/>
                </a:solidFill>
                <a:latin typeface="Arial"/>
                <a:cs typeface="Arial"/>
              </a:rPr>
              <a:t>All investments will go through legal due diligence, ensuring compliance with both applicable laws and Organigram's listings on the NASDAQ &amp; TSX</a:t>
            </a:r>
          </a:p>
        </p:txBody>
      </p:sp>
      <p:sp>
        <p:nvSpPr>
          <p:cNvPr id="33" name="TextBox 32">
            <a:extLst>
              <a:ext uri="{FF2B5EF4-FFF2-40B4-BE49-F238E27FC236}">
                <a16:creationId xmlns:a16="http://schemas.microsoft.com/office/drawing/2014/main" id="{0FDA3334-B184-6FCC-3988-DC34B6960E07}"/>
              </a:ext>
            </a:extLst>
          </p:cNvPr>
          <p:cNvSpPr txBox="1"/>
          <p:nvPr/>
        </p:nvSpPr>
        <p:spPr>
          <a:xfrm>
            <a:off x="8104844" y="4183197"/>
            <a:ext cx="1525826" cy="1192634"/>
          </a:xfrm>
          <a:prstGeom prst="rect">
            <a:avLst/>
          </a:prstGeom>
          <a:noFill/>
        </p:spPr>
        <p:txBody>
          <a:bodyPr wrap="square" lIns="91440" tIns="45720" rIns="91440" bIns="45720" rtlCol="0" anchor="t">
            <a:spAutoFit/>
          </a:bodyPr>
          <a:lstStyle/>
          <a:p>
            <a:pPr algn="ctr"/>
            <a:r>
              <a:rPr lang="en-US" sz="1050" b="1" dirty="0">
                <a:solidFill>
                  <a:srgbClr val="1A3C5D"/>
                </a:solidFill>
                <a:latin typeface="Arial" panose="020B0604020202020204" pitchFamily="34" charset="0"/>
                <a:cs typeface="Arial" panose="020B0604020202020204" pitchFamily="34" charset="0"/>
              </a:rPr>
              <a:t>Sectors</a:t>
            </a:r>
            <a:endParaRPr lang="en-US" dirty="0">
              <a:cs typeface="Calibri" panose="020F0502020204030204"/>
            </a:endParaRPr>
          </a:p>
          <a:p>
            <a:pPr marL="171450" indent="-171450">
              <a:buFont typeface="Arial" panose="020B0604020202020204" pitchFamily="34" charset="0"/>
              <a:buChar char="•"/>
            </a:pPr>
            <a:r>
              <a:rPr lang="en-US" sz="1000" dirty="0">
                <a:solidFill>
                  <a:srgbClr val="4D4949"/>
                </a:solidFill>
                <a:latin typeface="Arial" panose="020B0604020202020204" pitchFamily="34" charset="0"/>
                <a:cs typeface="Arial" panose="020B0604020202020204" pitchFamily="34" charset="0"/>
              </a:rPr>
              <a:t>Adult-use THC </a:t>
            </a:r>
          </a:p>
          <a:p>
            <a:pPr marL="171450" indent="-171450">
              <a:buFont typeface="Arial" panose="020B0604020202020204" pitchFamily="34" charset="0"/>
              <a:buChar char="•"/>
            </a:pPr>
            <a:r>
              <a:rPr lang="en-US" sz="1000" dirty="0">
                <a:solidFill>
                  <a:srgbClr val="4D4949"/>
                </a:solidFill>
                <a:latin typeface="Arial" panose="020B0604020202020204" pitchFamily="34" charset="0"/>
                <a:cs typeface="Arial" panose="020B0604020202020204" pitchFamily="34" charset="0"/>
              </a:rPr>
              <a:t>Hemp-derived CBD/CBD+ (minor cannabinoids)</a:t>
            </a:r>
          </a:p>
          <a:p>
            <a:pPr marL="171450" indent="-171450">
              <a:buFont typeface="Arial" panose="020B0604020202020204" pitchFamily="34" charset="0"/>
              <a:buChar char="•"/>
            </a:pPr>
            <a:r>
              <a:rPr lang="en-US" sz="1000" dirty="0">
                <a:solidFill>
                  <a:srgbClr val="4D4949"/>
                </a:solidFill>
                <a:latin typeface="Arial" panose="020B0604020202020204" pitchFamily="34" charset="0"/>
                <a:cs typeface="Arial" panose="020B0604020202020204" pitchFamily="34" charset="0"/>
              </a:rPr>
              <a:t>CPG</a:t>
            </a:r>
          </a:p>
          <a:p>
            <a:pPr marL="171450" indent="-171450">
              <a:buFont typeface="Arial" panose="020B0604020202020204" pitchFamily="34" charset="0"/>
              <a:buChar char="•"/>
            </a:pPr>
            <a:r>
              <a:rPr lang="en-US" sz="1000" dirty="0">
                <a:solidFill>
                  <a:srgbClr val="4D4949"/>
                </a:solidFill>
                <a:latin typeface="Arial" panose="020B0604020202020204" pitchFamily="34" charset="0"/>
                <a:cs typeface="Arial" panose="020B0604020202020204" pitchFamily="34" charset="0"/>
              </a:rPr>
              <a:t>Cannabis ancillary </a:t>
            </a:r>
            <a:endParaRPr lang="en-CA" sz="1100" dirty="0">
              <a:solidFill>
                <a:srgbClr val="4D4949"/>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6D880C73-CC37-59F6-5134-4FD6ECE699BE}"/>
              </a:ext>
            </a:extLst>
          </p:cNvPr>
          <p:cNvSpPr txBox="1"/>
          <p:nvPr/>
        </p:nvSpPr>
        <p:spPr>
          <a:xfrm>
            <a:off x="8034695" y="2000301"/>
            <a:ext cx="1488215" cy="715581"/>
          </a:xfrm>
          <a:prstGeom prst="rect">
            <a:avLst/>
          </a:prstGeom>
          <a:noFill/>
        </p:spPr>
        <p:txBody>
          <a:bodyPr wrap="square" lIns="91440" tIns="45720" rIns="91440" bIns="45720" rtlCol="0" anchor="t">
            <a:spAutoFit/>
          </a:bodyPr>
          <a:lstStyle/>
          <a:p>
            <a:r>
              <a:rPr lang="en-US" sz="1050" b="1">
                <a:solidFill>
                  <a:srgbClr val="1A3C5D"/>
                </a:solidFill>
                <a:latin typeface="Arial"/>
                <a:cs typeface="Arial"/>
              </a:rPr>
              <a:t>Geographies</a:t>
            </a:r>
          </a:p>
          <a:p>
            <a:pPr marL="171450" indent="-171450">
              <a:buFont typeface="Arial" panose="020B0604020202020204" pitchFamily="34" charset="0"/>
              <a:buChar char="•"/>
            </a:pPr>
            <a:r>
              <a:rPr lang="en-US" sz="1000">
                <a:solidFill>
                  <a:srgbClr val="4D4949"/>
                </a:solidFill>
                <a:latin typeface="Arial"/>
                <a:cs typeface="Arial"/>
              </a:rPr>
              <a:t>USA</a:t>
            </a:r>
          </a:p>
          <a:p>
            <a:pPr marL="171450" indent="-171450">
              <a:buFont typeface="Arial" panose="020B0604020202020204" pitchFamily="34" charset="0"/>
              <a:buChar char="•"/>
            </a:pPr>
            <a:r>
              <a:rPr lang="en-US" sz="1000">
                <a:solidFill>
                  <a:srgbClr val="4D4949"/>
                </a:solidFill>
                <a:latin typeface="Arial"/>
                <a:cs typeface="Arial"/>
              </a:rPr>
              <a:t>Emerging global markets</a:t>
            </a:r>
            <a:endParaRPr lang="en-US" sz="1000">
              <a:solidFill>
                <a:srgbClr val="4D4949"/>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C677154-B7F5-3799-E397-04646B004A61}"/>
              </a:ext>
            </a:extLst>
          </p:cNvPr>
          <p:cNvSpPr txBox="1"/>
          <p:nvPr/>
        </p:nvSpPr>
        <p:spPr>
          <a:xfrm>
            <a:off x="9930242" y="2922116"/>
            <a:ext cx="1638825" cy="1023357"/>
          </a:xfrm>
          <a:prstGeom prst="rect">
            <a:avLst/>
          </a:prstGeom>
          <a:noFill/>
        </p:spPr>
        <p:txBody>
          <a:bodyPr wrap="square" rtlCol="0">
            <a:spAutoFit/>
          </a:bodyPr>
          <a:lstStyle/>
          <a:p>
            <a:r>
              <a:rPr lang="en-US" sz="1050" b="1">
                <a:solidFill>
                  <a:srgbClr val="1A3C5D"/>
                </a:solidFill>
                <a:latin typeface="Arial" panose="020B0604020202020204" pitchFamily="34" charset="0"/>
                <a:cs typeface="Arial" panose="020B0604020202020204" pitchFamily="34" charset="0"/>
              </a:rPr>
              <a:t>Categories &amp; Tech</a:t>
            </a:r>
          </a:p>
          <a:p>
            <a:pPr marL="171450" indent="-171450">
              <a:buFont typeface="Arial" panose="020B0604020202020204" pitchFamily="34" charset="0"/>
              <a:buChar char="•"/>
            </a:pPr>
            <a:r>
              <a:rPr lang="en-US" sz="1000">
                <a:solidFill>
                  <a:srgbClr val="4D4949"/>
                </a:solidFill>
                <a:latin typeface="Arial" panose="020B0604020202020204" pitchFamily="34" charset="0"/>
                <a:cs typeface="Arial" panose="020B0604020202020204" pitchFamily="34" charset="0"/>
              </a:rPr>
              <a:t>Non-combustible inhalation</a:t>
            </a:r>
          </a:p>
          <a:p>
            <a:pPr marL="171450" indent="-171450">
              <a:buFont typeface="Arial" panose="020B0604020202020204" pitchFamily="34" charset="0"/>
              <a:buChar char="•"/>
            </a:pPr>
            <a:r>
              <a:rPr lang="en-US" sz="1000">
                <a:solidFill>
                  <a:srgbClr val="4D4949"/>
                </a:solidFill>
                <a:latin typeface="Arial" panose="020B0604020202020204" pitchFamily="34" charset="0"/>
                <a:cs typeface="Arial" panose="020B0604020202020204" pitchFamily="34" charset="0"/>
              </a:rPr>
              <a:t>Edibles</a:t>
            </a:r>
          </a:p>
          <a:p>
            <a:pPr marL="171450" indent="-171450">
              <a:buFont typeface="Arial" panose="020B0604020202020204" pitchFamily="34" charset="0"/>
              <a:buChar char="•"/>
            </a:pPr>
            <a:r>
              <a:rPr lang="en-US" sz="1000">
                <a:solidFill>
                  <a:srgbClr val="4D4949"/>
                </a:solidFill>
                <a:latin typeface="Arial" panose="020B0604020202020204" pitchFamily="34" charset="0"/>
                <a:cs typeface="Arial" panose="020B0604020202020204" pitchFamily="34" charset="0"/>
              </a:rPr>
              <a:t>Beverages </a:t>
            </a:r>
            <a:endParaRPr lang="en-CA" sz="1000">
              <a:solidFill>
                <a:srgbClr val="4D494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000">
                <a:solidFill>
                  <a:srgbClr val="4D4949"/>
                </a:solidFill>
                <a:latin typeface="Arial" panose="020B0604020202020204" pitchFamily="34" charset="0"/>
                <a:cs typeface="Arial" panose="020B0604020202020204" pitchFamily="34" charset="0"/>
              </a:rPr>
              <a:t>Novel IP &amp; devices</a:t>
            </a:r>
          </a:p>
        </p:txBody>
      </p:sp>
      <p:sp>
        <p:nvSpPr>
          <p:cNvPr id="39" name="TextBox 38">
            <a:extLst>
              <a:ext uri="{FF2B5EF4-FFF2-40B4-BE49-F238E27FC236}">
                <a16:creationId xmlns:a16="http://schemas.microsoft.com/office/drawing/2014/main" id="{FD02AFDC-71F1-26A6-58DB-A41BA724F86C}"/>
              </a:ext>
            </a:extLst>
          </p:cNvPr>
          <p:cNvSpPr txBox="1"/>
          <p:nvPr/>
        </p:nvSpPr>
        <p:spPr>
          <a:xfrm>
            <a:off x="10192397" y="5272414"/>
            <a:ext cx="1638825" cy="869469"/>
          </a:xfrm>
          <a:prstGeom prst="rect">
            <a:avLst/>
          </a:prstGeom>
          <a:noFill/>
        </p:spPr>
        <p:txBody>
          <a:bodyPr wrap="square" lIns="91440" tIns="45720" rIns="91440" bIns="45720" rtlCol="0" anchor="t">
            <a:spAutoFit/>
          </a:bodyPr>
          <a:lstStyle/>
          <a:p>
            <a:r>
              <a:rPr lang="en-US" sz="1050" b="1">
                <a:solidFill>
                  <a:srgbClr val="1A3C5D"/>
                </a:solidFill>
                <a:latin typeface="Arial"/>
                <a:cs typeface="Arial"/>
              </a:rPr>
              <a:t>Value Chain Segments</a:t>
            </a:r>
          </a:p>
          <a:p>
            <a:pPr marL="171450" indent="-171450">
              <a:buFont typeface="Arial" panose="020B0604020202020204" pitchFamily="34" charset="0"/>
              <a:buChar char="•"/>
            </a:pPr>
            <a:r>
              <a:rPr lang="en-US" sz="1000">
                <a:solidFill>
                  <a:srgbClr val="4D4949"/>
                </a:solidFill>
                <a:latin typeface="Arial"/>
                <a:cs typeface="Arial"/>
              </a:rPr>
              <a:t>Genetics</a:t>
            </a:r>
          </a:p>
          <a:p>
            <a:pPr marL="171450" indent="-171450">
              <a:buFont typeface="Arial" panose="020B0604020202020204" pitchFamily="34" charset="0"/>
              <a:buChar char="•"/>
            </a:pPr>
            <a:r>
              <a:rPr lang="en-US" sz="1000">
                <a:solidFill>
                  <a:srgbClr val="4D4949"/>
                </a:solidFill>
                <a:latin typeface="Arial"/>
                <a:cs typeface="Arial"/>
              </a:rPr>
              <a:t>Product development</a:t>
            </a:r>
          </a:p>
          <a:p>
            <a:pPr marL="171450" indent="-171450">
              <a:buFont typeface="Arial" panose="020B0604020202020204" pitchFamily="34" charset="0"/>
              <a:buChar char="•"/>
            </a:pPr>
            <a:r>
              <a:rPr lang="en-US" sz="1000">
                <a:solidFill>
                  <a:srgbClr val="4D4949"/>
                </a:solidFill>
                <a:latin typeface="Arial"/>
                <a:cs typeface="Arial"/>
              </a:rPr>
              <a:t>Brand</a:t>
            </a:r>
          </a:p>
          <a:p>
            <a:endParaRPr lang="en-US" sz="1000">
              <a:solidFill>
                <a:srgbClr val="4D4949"/>
              </a:solidFill>
              <a:latin typeface="Arial"/>
              <a:cs typeface="Arial"/>
            </a:endParaRPr>
          </a:p>
        </p:txBody>
      </p:sp>
      <p:sp>
        <p:nvSpPr>
          <p:cNvPr id="79" name="TextBox 78">
            <a:extLst>
              <a:ext uri="{FF2B5EF4-FFF2-40B4-BE49-F238E27FC236}">
                <a16:creationId xmlns:a16="http://schemas.microsoft.com/office/drawing/2014/main" id="{6A29FABF-20F1-7F2A-4B38-599913705680}"/>
              </a:ext>
            </a:extLst>
          </p:cNvPr>
          <p:cNvSpPr txBox="1"/>
          <p:nvPr/>
        </p:nvSpPr>
        <p:spPr>
          <a:xfrm>
            <a:off x="7832940" y="1297309"/>
            <a:ext cx="397329" cy="618708"/>
          </a:xfrm>
          <a:prstGeom prst="flowChartAlternateProcess">
            <a:avLst/>
          </a:prstGeom>
          <a:solidFill>
            <a:srgbClr val="1A3C5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86B9D8"/>
                </a:solidFill>
                <a:latin typeface="Arial"/>
              </a:rPr>
              <a:t>1</a:t>
            </a:r>
            <a:r>
              <a:rPr lang="en-US" sz="3200" dirty="0">
                <a:solidFill>
                  <a:srgbClr val="86B9D8"/>
                </a:solidFill>
                <a:latin typeface="Arial"/>
                <a:cs typeface="Arial"/>
              </a:rPr>
              <a:t>​</a:t>
            </a:r>
            <a:endParaRPr lang="en-US" dirty="0">
              <a:cs typeface="Calibri" panose="020F0502020204030204"/>
            </a:endParaRPr>
          </a:p>
        </p:txBody>
      </p:sp>
      <p:sp>
        <p:nvSpPr>
          <p:cNvPr id="4" name="TextBox 3">
            <a:extLst>
              <a:ext uri="{FF2B5EF4-FFF2-40B4-BE49-F238E27FC236}">
                <a16:creationId xmlns:a16="http://schemas.microsoft.com/office/drawing/2014/main" id="{0A593BE1-3CB5-A07A-82AE-E0109195F5E9}"/>
              </a:ext>
            </a:extLst>
          </p:cNvPr>
          <p:cNvSpPr txBox="1"/>
          <p:nvPr/>
        </p:nvSpPr>
        <p:spPr>
          <a:xfrm>
            <a:off x="9728868" y="2357232"/>
            <a:ext cx="397329" cy="618708"/>
          </a:xfrm>
          <a:prstGeom prst="flowChartAlternateProcess">
            <a:avLst/>
          </a:prstGeom>
          <a:solidFill>
            <a:srgbClr val="1A3C5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86B9D8"/>
                </a:solidFill>
                <a:latin typeface="Arial"/>
              </a:rPr>
              <a:t>2</a:t>
            </a:r>
            <a:r>
              <a:rPr lang="en-US" sz="3200" dirty="0">
                <a:solidFill>
                  <a:srgbClr val="86B9D8"/>
                </a:solidFill>
                <a:latin typeface="Arial"/>
                <a:cs typeface="Arial"/>
              </a:rPr>
              <a:t>​</a:t>
            </a:r>
            <a:endParaRPr lang="en-US" dirty="0">
              <a:cs typeface="Calibri" panose="020F0502020204030204"/>
            </a:endParaRPr>
          </a:p>
        </p:txBody>
      </p:sp>
      <p:sp>
        <p:nvSpPr>
          <p:cNvPr id="6" name="TextBox 5">
            <a:extLst>
              <a:ext uri="{FF2B5EF4-FFF2-40B4-BE49-F238E27FC236}">
                <a16:creationId xmlns:a16="http://schemas.microsoft.com/office/drawing/2014/main" id="{F9B4C440-F53E-EFF7-514A-DEA7B8E600D1}"/>
              </a:ext>
            </a:extLst>
          </p:cNvPr>
          <p:cNvSpPr txBox="1"/>
          <p:nvPr/>
        </p:nvSpPr>
        <p:spPr>
          <a:xfrm>
            <a:off x="7941796" y="3687868"/>
            <a:ext cx="397329" cy="618708"/>
          </a:xfrm>
          <a:prstGeom prst="flowChartAlternateProcess">
            <a:avLst/>
          </a:prstGeom>
          <a:solidFill>
            <a:srgbClr val="1A3C5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86B9D8"/>
                </a:solidFill>
                <a:latin typeface="Arial"/>
              </a:rPr>
              <a:t>3</a:t>
            </a:r>
            <a:r>
              <a:rPr lang="en-US" sz="3200" dirty="0">
                <a:solidFill>
                  <a:srgbClr val="86B9D8"/>
                </a:solidFill>
                <a:latin typeface="Arial"/>
                <a:cs typeface="Arial"/>
              </a:rPr>
              <a:t>​</a:t>
            </a:r>
            <a:endParaRPr lang="en-US" dirty="0">
              <a:cs typeface="Calibri" panose="020F0502020204030204"/>
            </a:endParaRPr>
          </a:p>
        </p:txBody>
      </p:sp>
      <p:sp>
        <p:nvSpPr>
          <p:cNvPr id="8" name="TextBox 7">
            <a:extLst>
              <a:ext uri="{FF2B5EF4-FFF2-40B4-BE49-F238E27FC236}">
                <a16:creationId xmlns:a16="http://schemas.microsoft.com/office/drawing/2014/main" id="{EFAF27B8-E7BA-EF8E-386E-F7CE98137D67}"/>
              </a:ext>
            </a:extLst>
          </p:cNvPr>
          <p:cNvSpPr txBox="1"/>
          <p:nvPr/>
        </p:nvSpPr>
        <p:spPr>
          <a:xfrm>
            <a:off x="10109868" y="4470876"/>
            <a:ext cx="397329" cy="618708"/>
          </a:xfrm>
          <a:prstGeom prst="flowChartAlternateProcess">
            <a:avLst/>
          </a:prstGeom>
          <a:solidFill>
            <a:srgbClr val="1A3C5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86B9D8"/>
                </a:solidFill>
                <a:latin typeface="Arial"/>
              </a:rPr>
              <a:t>4</a:t>
            </a:r>
            <a:r>
              <a:rPr lang="en-US" sz="3200" dirty="0">
                <a:solidFill>
                  <a:srgbClr val="86B9D8"/>
                </a:solidFill>
                <a:latin typeface="Arial"/>
                <a:cs typeface="Arial"/>
              </a:rPr>
              <a:t>​</a:t>
            </a:r>
            <a:endParaRPr lang="en-US" dirty="0">
              <a:cs typeface="Calibri" panose="020F0502020204030204"/>
            </a:endParaRPr>
          </a:p>
        </p:txBody>
      </p:sp>
      <p:sp>
        <p:nvSpPr>
          <p:cNvPr id="10" name="Rectangle 9">
            <a:extLst>
              <a:ext uri="{FF2B5EF4-FFF2-40B4-BE49-F238E27FC236}">
                <a16:creationId xmlns:a16="http://schemas.microsoft.com/office/drawing/2014/main" id="{75683E93-295F-5E2B-795C-1FFD22364F8B}"/>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663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9EA-F3F5-A51F-8667-CA56EC07C9C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5683E93-295F-5E2B-795C-1FFD22364F8B}"/>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A2BF3418-8F98-47EB-F25B-055221DB6DF7}"/>
              </a:ext>
            </a:extLst>
          </p:cNvPr>
          <p:cNvSpPr>
            <a:spLocks noGrp="1"/>
          </p:cNvSpPr>
          <p:nvPr>
            <p:ph type="ctrTitle"/>
          </p:nvPr>
        </p:nvSpPr>
        <p:spPr>
          <a:xfrm>
            <a:off x="590040" y="665504"/>
            <a:ext cx="11126085" cy="1900431"/>
          </a:xfrm>
        </p:spPr>
        <p:txBody>
          <a:bodyPr/>
          <a:lstStyle/>
          <a:p>
            <a:r>
              <a:rPr lang="en-US" dirty="0">
                <a:solidFill>
                  <a:srgbClr val="1A3C5D"/>
                </a:solidFill>
                <a:latin typeface="Impact"/>
              </a:rPr>
              <a:t>Domestic &amp; International expansion</a:t>
            </a:r>
            <a:endParaRPr lang="en-US" dirty="0">
              <a:solidFill>
                <a:srgbClr val="1A3C5D"/>
              </a:solidFill>
            </a:endParaRPr>
          </a:p>
        </p:txBody>
      </p:sp>
      <p:sp>
        <p:nvSpPr>
          <p:cNvPr id="5" name="TextBox 4">
            <a:extLst>
              <a:ext uri="{FF2B5EF4-FFF2-40B4-BE49-F238E27FC236}">
                <a16:creationId xmlns:a16="http://schemas.microsoft.com/office/drawing/2014/main" id="{CDBB96EE-B4EF-94CF-307D-A61735987A81}"/>
              </a:ext>
            </a:extLst>
          </p:cNvPr>
          <p:cNvSpPr txBox="1"/>
          <p:nvPr/>
        </p:nvSpPr>
        <p:spPr>
          <a:xfrm>
            <a:off x="495158" y="1307071"/>
            <a:ext cx="11200914" cy="861774"/>
          </a:xfrm>
          <a:prstGeom prst="rect">
            <a:avLst/>
          </a:prstGeom>
          <a:noFill/>
        </p:spPr>
        <p:txBody>
          <a:bodyPr wrap="square" lIns="91440" tIns="45720" rIns="91440" bIns="45720" rtlCol="0" anchor="t">
            <a:spAutoFit/>
          </a:bodyPr>
          <a:lstStyle/>
          <a:p>
            <a:r>
              <a:rPr lang="en-US" sz="1600" b="1" dirty="0">
                <a:solidFill>
                  <a:schemeClr val="tx2"/>
                </a:solidFill>
                <a:latin typeface="Arial"/>
                <a:cs typeface="Arial"/>
              </a:rPr>
              <a:t>Organigram continues to grow domestic market share in key categories and over-indexes in international sales as a proportion of Canadian exports: </a:t>
            </a:r>
            <a:endParaRPr lang="en-US" sz="1600" b="1" dirty="0">
              <a:solidFill>
                <a:schemeClr val="tx2"/>
              </a:solidFill>
              <a:latin typeface="Arial" panose="020B0604020202020204" pitchFamily="34" charset="0"/>
              <a:cs typeface="Arial" panose="020B0604020202020204" pitchFamily="34" charset="0"/>
            </a:endParaRPr>
          </a:p>
          <a:p>
            <a:endParaRPr lang="en-CA" b="1" dirty="0">
              <a:solidFill>
                <a:schemeClr val="tx2"/>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EC4A158-58D1-1022-C8F5-8DA8F3AE997A}"/>
              </a:ext>
            </a:extLst>
          </p:cNvPr>
          <p:cNvCxnSpPr/>
          <p:nvPr/>
        </p:nvCxnSpPr>
        <p:spPr>
          <a:xfrm>
            <a:off x="5949226" y="2634696"/>
            <a:ext cx="0" cy="2410940"/>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84072C3-68CD-6A00-02EF-4F4E06BA3E30}"/>
              </a:ext>
            </a:extLst>
          </p:cNvPr>
          <p:cNvSpPr txBox="1"/>
          <p:nvPr/>
        </p:nvSpPr>
        <p:spPr>
          <a:xfrm>
            <a:off x="2223519" y="2164380"/>
            <a:ext cx="1853124" cy="615553"/>
          </a:xfrm>
          <a:prstGeom prst="rect">
            <a:avLst/>
          </a:prstGeom>
          <a:noFill/>
        </p:spPr>
        <p:txBody>
          <a:bodyPr wrap="square" lIns="91440" tIns="45720" rIns="91440" bIns="45720" rtlCol="0" anchor="t">
            <a:spAutoFit/>
          </a:bodyPr>
          <a:lstStyle/>
          <a:p>
            <a:r>
              <a:rPr lang="en-US" sz="1600" b="1">
                <a:solidFill>
                  <a:schemeClr val="tx2"/>
                </a:solidFill>
                <a:latin typeface="Arial"/>
                <a:cs typeface="Arial"/>
              </a:rPr>
              <a:t>Canadian Market</a:t>
            </a:r>
            <a:endParaRPr lang="en-US"/>
          </a:p>
          <a:p>
            <a:endParaRPr lang="en-CA" b="1">
              <a:solidFill>
                <a:schemeClr val="tx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2ED1BBA-D858-3D89-1045-CEC9DF84ADC7}"/>
              </a:ext>
            </a:extLst>
          </p:cNvPr>
          <p:cNvSpPr txBox="1"/>
          <p:nvPr/>
        </p:nvSpPr>
        <p:spPr>
          <a:xfrm>
            <a:off x="8284078" y="2134299"/>
            <a:ext cx="1605031" cy="615553"/>
          </a:xfrm>
          <a:prstGeom prst="rect">
            <a:avLst/>
          </a:prstGeom>
          <a:noFill/>
        </p:spPr>
        <p:txBody>
          <a:bodyPr wrap="square" lIns="91440" tIns="45720" rIns="91440" bIns="45720" rtlCol="0" anchor="t">
            <a:spAutoFit/>
          </a:bodyPr>
          <a:lstStyle/>
          <a:p>
            <a:r>
              <a:rPr lang="en-US" sz="1600" b="1">
                <a:solidFill>
                  <a:schemeClr val="tx2"/>
                </a:solidFill>
                <a:latin typeface="Arial"/>
                <a:cs typeface="Arial"/>
              </a:rPr>
              <a:t>Rest of World</a:t>
            </a:r>
            <a:endParaRPr lang="en-US" err="1">
              <a:solidFill>
                <a:schemeClr val="tx2"/>
              </a:solidFill>
            </a:endParaRPr>
          </a:p>
          <a:p>
            <a:endParaRPr lang="en-CA" b="1">
              <a:solidFill>
                <a:schemeClr val="tx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6F17661-6255-DF8A-AF97-EA108EA03C88}"/>
              </a:ext>
            </a:extLst>
          </p:cNvPr>
          <p:cNvSpPr txBox="1"/>
          <p:nvPr/>
        </p:nvSpPr>
        <p:spPr>
          <a:xfrm>
            <a:off x="318048" y="2615252"/>
            <a:ext cx="530741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4AABE2"/>
              </a:buClr>
              <a:buFont typeface="Arial" panose="020B0604020202020204" pitchFamily="34" charset="0"/>
              <a:buChar char="•"/>
            </a:pPr>
            <a:r>
              <a:rPr lang="en-US" sz="1400" dirty="0">
                <a:solidFill>
                  <a:srgbClr val="4D4949"/>
                </a:solidFill>
                <a:latin typeface="Arial"/>
                <a:cs typeface="Calibri" panose="020F0502020204030204"/>
              </a:rPr>
              <a:t>#3 market share position in Canada</a:t>
            </a:r>
            <a:r>
              <a:rPr lang="en-US" sz="1400" baseline="30000" dirty="0">
                <a:solidFill>
                  <a:srgbClr val="4D4949"/>
                </a:solidFill>
                <a:latin typeface="Arial"/>
                <a:cs typeface="Calibri" panose="020F0502020204030204"/>
              </a:rPr>
              <a:t>1</a:t>
            </a:r>
          </a:p>
          <a:p>
            <a:pPr marL="285750" indent="-285750">
              <a:buClr>
                <a:srgbClr val="4AABE2"/>
              </a:buClr>
              <a:buFont typeface="Arial" panose="020B0604020202020204" pitchFamily="34" charset="0"/>
              <a:buChar char="•"/>
            </a:pPr>
            <a:r>
              <a:rPr lang="en-US" sz="1400" dirty="0">
                <a:solidFill>
                  <a:srgbClr val="4D4949"/>
                </a:solidFill>
                <a:latin typeface="Arial"/>
                <a:cs typeface="Calibri" panose="020F0502020204030204"/>
              </a:rPr>
              <a:t>#2 market share in gummies</a:t>
            </a:r>
            <a:r>
              <a:rPr lang="en-US" sz="1400" baseline="30000" dirty="0">
                <a:solidFill>
                  <a:srgbClr val="4D4949"/>
                </a:solidFill>
                <a:latin typeface="Arial"/>
                <a:cs typeface="Calibri" panose="020F0502020204030204"/>
              </a:rPr>
              <a:t>1</a:t>
            </a:r>
          </a:p>
          <a:p>
            <a:pPr marL="285750" indent="-285750">
              <a:buClr>
                <a:srgbClr val="4AABE2"/>
              </a:buClr>
              <a:buFont typeface="Arial" panose="020B0604020202020204" pitchFamily="34" charset="0"/>
              <a:buChar char="•"/>
            </a:pPr>
            <a:r>
              <a:rPr lang="en-US" sz="1400" dirty="0">
                <a:solidFill>
                  <a:srgbClr val="4D4949"/>
                </a:solidFill>
                <a:latin typeface="Arial"/>
                <a:cs typeface="Calibri" panose="020F0502020204030204"/>
              </a:rPr>
              <a:t>#1 market share in milled flower and hash</a:t>
            </a:r>
            <a:r>
              <a:rPr lang="en-US" sz="1400" baseline="30000" dirty="0">
                <a:solidFill>
                  <a:srgbClr val="4D4949"/>
                </a:solidFill>
                <a:latin typeface="Arial"/>
                <a:cs typeface="Calibri" panose="020F0502020204030204"/>
              </a:rPr>
              <a:t>1</a:t>
            </a:r>
          </a:p>
          <a:p>
            <a:pPr marL="285750" indent="-285750">
              <a:buClr>
                <a:srgbClr val="4AABE2"/>
              </a:buClr>
              <a:buFont typeface="Arial" panose="020B0604020202020204" pitchFamily="34" charset="0"/>
              <a:buChar char="•"/>
            </a:pPr>
            <a:r>
              <a:rPr lang="en-US" sz="1400" dirty="0">
                <a:solidFill>
                  <a:srgbClr val="4D4949"/>
                </a:solidFill>
                <a:latin typeface="Arial"/>
                <a:cs typeface="Calibri" panose="020F0502020204030204"/>
              </a:rPr>
              <a:t>#1 market share in Atlantic Canada, and #3 in Ontario and a top 5 LP in every other province</a:t>
            </a:r>
            <a:r>
              <a:rPr lang="en-US" sz="1400" baseline="30000" dirty="0">
                <a:solidFill>
                  <a:srgbClr val="4D4949"/>
                </a:solidFill>
                <a:latin typeface="Arial"/>
                <a:cs typeface="Calibri" panose="020F0502020204030204"/>
              </a:rPr>
              <a:t>1</a:t>
            </a:r>
          </a:p>
          <a:p>
            <a:pPr marL="285750" indent="-285750">
              <a:buClr>
                <a:srgbClr val="4AABE2"/>
              </a:buClr>
              <a:buFont typeface="Arial" panose="020B0604020202020204" pitchFamily="34" charset="0"/>
              <a:buChar char="•"/>
            </a:pPr>
            <a:r>
              <a:rPr lang="en-US" sz="1400" dirty="0">
                <a:solidFill>
                  <a:srgbClr val="4D4949"/>
                </a:solidFill>
                <a:latin typeface="Arial"/>
                <a:cs typeface="Calibri" panose="020F0502020204030204"/>
              </a:rPr>
              <a:t>Expanding market share in the rapidly growing pre-roll category after recent highly successful launches of tube-style pre-rolls and diamond + distillate infused-pre-rolls, resulting in claiming the #3 position in the overall pre-roll category</a:t>
            </a:r>
            <a:r>
              <a:rPr lang="en-US" sz="1400" baseline="30000" dirty="0">
                <a:solidFill>
                  <a:srgbClr val="4D4949"/>
                </a:solidFill>
                <a:latin typeface="Arial"/>
                <a:cs typeface="Calibri" panose="020F0502020204030204"/>
              </a:rPr>
              <a:t>1</a:t>
            </a:r>
          </a:p>
          <a:p>
            <a:pPr marL="285750" indent="-285750">
              <a:buFont typeface="Arial"/>
              <a:buChar char="•"/>
            </a:pPr>
            <a:endParaRPr lang="en-US" sz="1400" dirty="0">
              <a:solidFill>
                <a:srgbClr val="4D4949"/>
              </a:solidFill>
              <a:latin typeface="Arial"/>
              <a:cs typeface="Calibri" panose="020F0502020204030204"/>
            </a:endParaRPr>
          </a:p>
        </p:txBody>
      </p:sp>
      <p:sp>
        <p:nvSpPr>
          <p:cNvPr id="16" name="TextBox 15">
            <a:extLst>
              <a:ext uri="{FF2B5EF4-FFF2-40B4-BE49-F238E27FC236}">
                <a16:creationId xmlns:a16="http://schemas.microsoft.com/office/drawing/2014/main" id="{D7F03AE2-5014-D381-A111-B9EED8EF744A}"/>
              </a:ext>
            </a:extLst>
          </p:cNvPr>
          <p:cNvSpPr txBox="1"/>
          <p:nvPr/>
        </p:nvSpPr>
        <p:spPr>
          <a:xfrm>
            <a:off x="6378606" y="2585172"/>
            <a:ext cx="519223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4AABE2"/>
              </a:buClr>
              <a:buFont typeface="Arial"/>
              <a:buChar char="•"/>
            </a:pPr>
            <a:r>
              <a:rPr lang="en-US" sz="1400" dirty="0">
                <a:solidFill>
                  <a:srgbClr val="4D4949"/>
                </a:solidFill>
                <a:latin typeface="Arial"/>
                <a:cs typeface="Arial"/>
              </a:rPr>
              <a:t>In Fiscal 2023 Organigram shipped an estimated 10% of all exported product from Canada</a:t>
            </a:r>
            <a:r>
              <a:rPr lang="en-US" sz="1400" baseline="30000" dirty="0">
                <a:solidFill>
                  <a:srgbClr val="4D4949"/>
                </a:solidFill>
                <a:latin typeface="Arial"/>
                <a:cs typeface="Calibri" panose="020F0502020204030204"/>
              </a:rPr>
              <a:t>2</a:t>
            </a:r>
            <a:r>
              <a:rPr lang="en-US" sz="1400" dirty="0">
                <a:solidFill>
                  <a:srgbClr val="4D4949"/>
                </a:solidFill>
                <a:latin typeface="Arial"/>
                <a:cs typeface="Arial"/>
              </a:rPr>
              <a:t> to international markets (including Israel and Australia)</a:t>
            </a:r>
            <a:endParaRPr lang="en-US" sz="1400" baseline="30000" dirty="0">
              <a:solidFill>
                <a:srgbClr val="4D4949"/>
              </a:solidFill>
              <a:latin typeface="Arial"/>
              <a:cs typeface="Arial"/>
            </a:endParaRPr>
          </a:p>
          <a:p>
            <a:pPr marL="285750" indent="-285750">
              <a:buClr>
                <a:srgbClr val="4AABE2"/>
              </a:buClr>
              <a:buFont typeface="Arial"/>
              <a:buChar char="•"/>
            </a:pPr>
            <a:r>
              <a:rPr lang="en-US" sz="1400" dirty="0">
                <a:solidFill>
                  <a:srgbClr val="4D4949"/>
                </a:solidFill>
                <a:latin typeface="Arial"/>
                <a:cs typeface="Arial"/>
              </a:rPr>
              <a:t>New supply agreements signed with Sanity Group GmbH ("Sanity Group") in Germany and 4C Labs Ltd. ("4C Labs") in the UK expected to bolster international sales in Fiscal 2024 – First flower shipped to Germany in Q1 Fiscal 2024. First sales destined for UK in Q2 Fiscal 2024</a:t>
            </a:r>
          </a:p>
          <a:p>
            <a:pPr marL="285750" indent="-285750">
              <a:buClr>
                <a:srgbClr val="4AABE2"/>
              </a:buClr>
              <a:buFont typeface="Arial"/>
              <a:buChar char="•"/>
            </a:pPr>
            <a:r>
              <a:rPr lang="en-US" sz="1400" dirty="0">
                <a:solidFill>
                  <a:srgbClr val="4D4949"/>
                </a:solidFill>
                <a:latin typeface="Arial"/>
                <a:cs typeface="Arial"/>
              </a:rPr>
              <a:t>In Fiscal 2023</a:t>
            </a:r>
            <a:r>
              <a:rPr lang="en-US" sz="1400" baseline="30000" dirty="0">
                <a:solidFill>
                  <a:srgbClr val="4D4949"/>
                </a:solidFill>
                <a:latin typeface="Arial"/>
                <a:cs typeface="Calibri" panose="020F0502020204030204"/>
              </a:rPr>
              <a:t> </a:t>
            </a:r>
            <a:r>
              <a:rPr lang="en-US" sz="1400" dirty="0">
                <a:solidFill>
                  <a:srgbClr val="4D4949"/>
                </a:solidFill>
                <a:latin typeface="Arial"/>
                <a:cs typeface="Arial"/>
              </a:rPr>
              <a:t>Organigram shipped $18.9 million in flower vs. $15.1 million in Fiscal 2022</a:t>
            </a:r>
          </a:p>
        </p:txBody>
      </p:sp>
      <p:sp>
        <p:nvSpPr>
          <p:cNvPr id="18" name="Text Placeholder 34">
            <a:extLst>
              <a:ext uri="{FF2B5EF4-FFF2-40B4-BE49-F238E27FC236}">
                <a16:creationId xmlns:a16="http://schemas.microsoft.com/office/drawing/2014/main" id="{8858232E-AD6F-2996-00A7-8AFBE7BF92DE}"/>
              </a:ext>
            </a:extLst>
          </p:cNvPr>
          <p:cNvSpPr txBox="1">
            <a:spLocks/>
          </p:cNvSpPr>
          <p:nvPr/>
        </p:nvSpPr>
        <p:spPr>
          <a:xfrm>
            <a:off x="3642283" y="6230030"/>
            <a:ext cx="8610233" cy="50270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00"/>
              </a:lnSpc>
              <a:spcBef>
                <a:spcPts val="0"/>
              </a:spcBef>
              <a:buFont typeface="+mj-lt"/>
              <a:buAutoNum type="arabicPeriod"/>
            </a:pPr>
            <a:endParaRPr lang="en-US" sz="700" dirty="0">
              <a:solidFill>
                <a:srgbClr val="78777A"/>
              </a:solidFill>
              <a:latin typeface="Arial"/>
              <a:cs typeface="Arial"/>
            </a:endParaRPr>
          </a:p>
          <a:p>
            <a:pPr>
              <a:lnSpc>
                <a:spcPts val="800"/>
              </a:lnSpc>
              <a:buAutoNum type="arabicPeriod"/>
            </a:pPr>
            <a:r>
              <a:rPr lang="en-US" sz="700" dirty="0">
                <a:solidFill>
                  <a:srgbClr val="78777A"/>
                </a:solidFill>
                <a:latin typeface="Arial"/>
                <a:cs typeface="Arial"/>
              </a:rPr>
              <a:t>As of March 31, 2024 – multiple sources (</a:t>
            </a:r>
            <a:r>
              <a:rPr lang="en-US" sz="700" dirty="0" err="1">
                <a:solidFill>
                  <a:srgbClr val="78777A"/>
                </a:solidFill>
                <a:latin typeface="Arial"/>
                <a:cs typeface="Arial"/>
              </a:rPr>
              <a:t>Hifyre</a:t>
            </a:r>
            <a:r>
              <a:rPr lang="en-US" sz="700" dirty="0">
                <a:solidFill>
                  <a:srgbClr val="78777A"/>
                </a:solidFill>
                <a:latin typeface="Arial"/>
                <a:cs typeface="Arial"/>
              </a:rPr>
              <a:t>, </a:t>
            </a:r>
            <a:r>
              <a:rPr lang="en-US" sz="700" dirty="0" err="1">
                <a:solidFill>
                  <a:srgbClr val="78777A"/>
                </a:solidFill>
                <a:latin typeface="Arial"/>
                <a:cs typeface="Arial"/>
              </a:rPr>
              <a:t>Weedcrawler</a:t>
            </a:r>
            <a:r>
              <a:rPr lang="en-US" sz="700" dirty="0">
                <a:solidFill>
                  <a:srgbClr val="78777A"/>
                </a:solidFill>
                <a:latin typeface="Arial"/>
                <a:cs typeface="Arial"/>
              </a:rPr>
              <a:t>, provincial boards, internal modelling).    </a:t>
            </a:r>
          </a:p>
          <a:p>
            <a:pPr>
              <a:lnSpc>
                <a:spcPts val="800"/>
              </a:lnSpc>
              <a:buFontTx/>
              <a:buAutoNum type="arabicPeriod"/>
            </a:pPr>
            <a:r>
              <a:rPr lang="en-CA" sz="700" dirty="0">
                <a:solidFill>
                  <a:srgbClr val="78777A"/>
                </a:solidFill>
                <a:latin typeface="Arial"/>
                <a:cs typeface="Arial"/>
              </a:rPr>
              <a:t>Measured by dollar value</a:t>
            </a:r>
            <a:r>
              <a:rPr lang="en-US" sz="700" dirty="0">
                <a:solidFill>
                  <a:srgbClr val="78777A"/>
                </a:solidFill>
                <a:latin typeface="Arial"/>
                <a:cs typeface="Arial"/>
              </a:rPr>
              <a:t> and sourced from BDSA, available Statistics Canada data &amp; internal shipped sales data.</a:t>
            </a:r>
          </a:p>
          <a:p>
            <a:pPr>
              <a:lnSpc>
                <a:spcPts val="800"/>
              </a:lnSpc>
              <a:buAutoNum type="arabicPeriod"/>
            </a:pPr>
            <a:endParaRPr lang="en-US" sz="700" dirty="0">
              <a:solidFill>
                <a:srgbClr val="78777A"/>
              </a:solidFill>
              <a:latin typeface="Arial"/>
              <a:cs typeface="Arial"/>
            </a:endParaRPr>
          </a:p>
        </p:txBody>
      </p:sp>
      <p:pic>
        <p:nvPicPr>
          <p:cNvPr id="20" name="Picture 2" descr="Canadian Flag Sticker Flag 1 48 1.75 image 1">
            <a:extLst>
              <a:ext uri="{FF2B5EF4-FFF2-40B4-BE49-F238E27FC236}">
                <a16:creationId xmlns:a16="http://schemas.microsoft.com/office/drawing/2014/main" id="{BE8E5C89-8A59-F7E2-00F0-CF58705AE98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333017" y="4935759"/>
            <a:ext cx="1316708" cy="116631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 name="Picture 6" descr="Union Jack UK Flag Red White and Blue Round Circular Queens image 1">
            <a:extLst>
              <a:ext uri="{FF2B5EF4-FFF2-40B4-BE49-F238E27FC236}">
                <a16:creationId xmlns:a16="http://schemas.microsoft.com/office/drawing/2014/main" id="{3EEAB259-3464-4FF6-8149-2E799B2C5BB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061664" y="4944585"/>
            <a:ext cx="1152525" cy="1092368"/>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4" name="Picture 8" descr="Circle flag vector of Israel on white background. Circle flag vector of Israel on white background. circle flag of israel stock illustrations">
            <a:extLst>
              <a:ext uri="{FF2B5EF4-FFF2-40B4-BE49-F238E27FC236}">
                <a16:creationId xmlns:a16="http://schemas.microsoft.com/office/drawing/2014/main" id="{2F8B73E1-9508-8D82-0F19-9EACB3E57ED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788068" y="4935759"/>
            <a:ext cx="1144885" cy="1051496"/>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6" name="Picture 10" descr="1,200+ Australia Flag Round Stock Photos, Pictures &amp; Royalty ...">
            <a:extLst>
              <a:ext uri="{FF2B5EF4-FFF2-40B4-BE49-F238E27FC236}">
                <a16:creationId xmlns:a16="http://schemas.microsoft.com/office/drawing/2014/main" id="{C084A57F-5190-B915-793F-527E01D3AD9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10289656" y="4944585"/>
            <a:ext cx="1146151" cy="1085661"/>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8" name="Picture 12" descr="Germany flag - Flags &amp; Maps Icons">
            <a:extLst>
              <a:ext uri="{FF2B5EF4-FFF2-40B4-BE49-F238E27FC236}">
                <a16:creationId xmlns:a16="http://schemas.microsoft.com/office/drawing/2014/main" id="{0F721FF2-84D2-F0A0-83DA-FC344E72EAB5}"/>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705225" y="4985463"/>
            <a:ext cx="1035857" cy="103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09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9EA-F3F5-A51F-8667-CA56EC07C9C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5683E93-295F-5E2B-795C-1FFD22364F8B}"/>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FEA13D0C-D7BE-74DF-4CFC-4EE6D208BCAA}"/>
              </a:ext>
            </a:extLst>
          </p:cNvPr>
          <p:cNvSpPr>
            <a:spLocks noGrp="1"/>
          </p:cNvSpPr>
          <p:nvPr>
            <p:ph type="ctrTitle"/>
          </p:nvPr>
        </p:nvSpPr>
        <p:spPr>
          <a:xfrm>
            <a:off x="815704" y="373304"/>
            <a:ext cx="8855927" cy="1902758"/>
          </a:xfrm>
        </p:spPr>
        <p:txBody>
          <a:bodyPr/>
          <a:lstStyle/>
          <a:p>
            <a:r>
              <a:rPr lang="en-US" dirty="0">
                <a:solidFill>
                  <a:srgbClr val="1A3C5D"/>
                </a:solidFill>
                <a:latin typeface="Impact"/>
              </a:rPr>
              <a:t>State of the Art facilities</a:t>
            </a:r>
            <a:endParaRPr lang="en-US" dirty="0">
              <a:solidFill>
                <a:srgbClr val="1A3C5D"/>
              </a:solidFill>
            </a:endParaRPr>
          </a:p>
        </p:txBody>
      </p:sp>
      <p:sp>
        <p:nvSpPr>
          <p:cNvPr id="5" name="TextBox 4">
            <a:extLst>
              <a:ext uri="{FF2B5EF4-FFF2-40B4-BE49-F238E27FC236}">
                <a16:creationId xmlns:a16="http://schemas.microsoft.com/office/drawing/2014/main" id="{98FF45F1-018A-36C7-7444-F809FEFF7B6A}"/>
              </a:ext>
            </a:extLst>
          </p:cNvPr>
          <p:cNvSpPr txBox="1"/>
          <p:nvPr/>
        </p:nvSpPr>
        <p:spPr>
          <a:xfrm>
            <a:off x="748718" y="926617"/>
            <a:ext cx="11200914" cy="861774"/>
          </a:xfrm>
          <a:prstGeom prst="rect">
            <a:avLst/>
          </a:prstGeom>
          <a:noFill/>
        </p:spPr>
        <p:txBody>
          <a:bodyPr wrap="square" lIns="91440" tIns="45720" rIns="91440" bIns="45720" rtlCol="0" anchor="t">
            <a:spAutoFit/>
          </a:bodyPr>
          <a:lstStyle/>
          <a:p>
            <a:r>
              <a:rPr lang="en-US" sz="1600" b="1" dirty="0">
                <a:solidFill>
                  <a:schemeClr val="tx2"/>
                </a:solidFill>
                <a:latin typeface="Arial"/>
                <a:cs typeface="Arial"/>
              </a:rPr>
              <a:t>Organigram's legacy of execution excellence &amp; stability is established in the Canadian market, supported by three fully-scaled, state-of-the-art facilities:</a:t>
            </a:r>
            <a:endParaRPr lang="en-US" sz="1600" b="1" dirty="0">
              <a:solidFill>
                <a:schemeClr val="tx2"/>
              </a:solidFill>
              <a:latin typeface="Arial" panose="020B0604020202020204" pitchFamily="34" charset="0"/>
              <a:cs typeface="Arial" panose="020B0604020202020204" pitchFamily="34" charset="0"/>
            </a:endParaRPr>
          </a:p>
          <a:p>
            <a:endParaRPr lang="en-CA" b="1" dirty="0">
              <a:solidFill>
                <a:schemeClr val="tx2"/>
              </a:solidFill>
              <a:latin typeface="Arial" panose="020B0604020202020204" pitchFamily="34" charset="0"/>
              <a:cs typeface="Arial" panose="020B0604020202020204" pitchFamily="34" charset="0"/>
            </a:endParaRPr>
          </a:p>
        </p:txBody>
      </p:sp>
      <p:pic>
        <p:nvPicPr>
          <p:cNvPr id="7" name="Picture 6" descr="A picture containing floor&#10;&#10;Description automatically generated">
            <a:extLst>
              <a:ext uri="{FF2B5EF4-FFF2-40B4-BE49-F238E27FC236}">
                <a16:creationId xmlns:a16="http://schemas.microsoft.com/office/drawing/2014/main" id="{E94A1293-89C4-65A1-122E-A600CC68A6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4237" y="4596637"/>
            <a:ext cx="3852972" cy="2112909"/>
          </a:xfrm>
          <a:prstGeom prst="rect">
            <a:avLst/>
          </a:prstGeom>
        </p:spPr>
      </p:pic>
      <p:pic>
        <p:nvPicPr>
          <p:cNvPr id="9" name="Picture 8" descr="A close up of a plant&#10;&#10;Description automatically generated">
            <a:extLst>
              <a:ext uri="{FF2B5EF4-FFF2-40B4-BE49-F238E27FC236}">
                <a16:creationId xmlns:a16="http://schemas.microsoft.com/office/drawing/2014/main" id="{1FF58626-B706-B26A-0DE9-94A926C1805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04790" y="4596637"/>
            <a:ext cx="3852973" cy="2112908"/>
          </a:xfrm>
          <a:prstGeom prst="rect">
            <a:avLst/>
          </a:prstGeom>
        </p:spPr>
      </p:pic>
      <p:pic>
        <p:nvPicPr>
          <p:cNvPr id="12" name="Picture 11" descr="A group of people wearing white coats and masks&#10;&#10;Description automatically generated">
            <a:extLst>
              <a:ext uri="{FF2B5EF4-FFF2-40B4-BE49-F238E27FC236}">
                <a16:creationId xmlns:a16="http://schemas.microsoft.com/office/drawing/2014/main" id="{390EF8B1-8469-F385-F9CB-2BBD9DD786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120116" y="4602919"/>
            <a:ext cx="3948223" cy="2121252"/>
          </a:xfrm>
          <a:prstGeom prst="rect">
            <a:avLst/>
          </a:prstGeom>
        </p:spPr>
      </p:pic>
      <p:cxnSp>
        <p:nvCxnSpPr>
          <p:cNvPr id="14" name="Straight Connector 13">
            <a:extLst>
              <a:ext uri="{FF2B5EF4-FFF2-40B4-BE49-F238E27FC236}">
                <a16:creationId xmlns:a16="http://schemas.microsoft.com/office/drawing/2014/main" id="{184BF3B5-0D6D-7519-7691-6B704679D40D}"/>
              </a:ext>
            </a:extLst>
          </p:cNvPr>
          <p:cNvCxnSpPr/>
          <p:nvPr/>
        </p:nvCxnSpPr>
        <p:spPr>
          <a:xfrm>
            <a:off x="4054118" y="1965949"/>
            <a:ext cx="0" cy="2410940"/>
          </a:xfrm>
          <a:prstGeom prst="line">
            <a:avLst/>
          </a:prstGeom>
          <a:ln w="1270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E4786E-5A46-48D6-C0BD-8035BC6B1492}"/>
              </a:ext>
            </a:extLst>
          </p:cNvPr>
          <p:cNvCxnSpPr>
            <a:cxnSpLocks/>
          </p:cNvCxnSpPr>
          <p:nvPr/>
        </p:nvCxnSpPr>
        <p:spPr>
          <a:xfrm>
            <a:off x="8120967" y="1965949"/>
            <a:ext cx="0" cy="2313476"/>
          </a:xfrm>
          <a:prstGeom prst="line">
            <a:avLst/>
          </a:prstGeom>
          <a:ln w="12700">
            <a:solidFill>
              <a:srgbClr val="F0B14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6B97A35-A4C6-4EEC-A446-C3AAA0B1D567}"/>
              </a:ext>
            </a:extLst>
          </p:cNvPr>
          <p:cNvSpPr txBox="1"/>
          <p:nvPr/>
        </p:nvSpPr>
        <p:spPr>
          <a:xfrm>
            <a:off x="1009463" y="1618067"/>
            <a:ext cx="2113808" cy="615553"/>
          </a:xfrm>
          <a:prstGeom prst="rect">
            <a:avLst/>
          </a:prstGeom>
          <a:noFill/>
        </p:spPr>
        <p:txBody>
          <a:bodyPr wrap="square" lIns="91440" tIns="45720" rIns="91440" bIns="45720" rtlCol="0" anchor="t">
            <a:spAutoFit/>
          </a:bodyPr>
          <a:lstStyle/>
          <a:p>
            <a:r>
              <a:rPr lang="en-US" sz="1600" b="1">
                <a:solidFill>
                  <a:schemeClr val="tx2"/>
                </a:solidFill>
                <a:latin typeface="Arial"/>
                <a:cs typeface="Arial"/>
              </a:rPr>
              <a:t>Moncton</a:t>
            </a:r>
            <a:r>
              <a:rPr lang="en-US" sz="1600" b="1" dirty="0">
                <a:solidFill>
                  <a:schemeClr val="tx2"/>
                </a:solidFill>
                <a:latin typeface="Arial"/>
                <a:cs typeface="Arial"/>
              </a:rPr>
              <a:t> (Flagship)</a:t>
            </a:r>
            <a:endParaRPr lang="en-US">
              <a:solidFill>
                <a:schemeClr val="tx2"/>
              </a:solidFill>
            </a:endParaRPr>
          </a:p>
          <a:p>
            <a:endParaRPr lang="en-CA" b="1">
              <a:solidFill>
                <a:schemeClr val="tx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167130A-BE02-635D-5A2B-2B5F3C53EC48}"/>
              </a:ext>
            </a:extLst>
          </p:cNvPr>
          <p:cNvSpPr txBox="1"/>
          <p:nvPr/>
        </p:nvSpPr>
        <p:spPr>
          <a:xfrm>
            <a:off x="5385402" y="1647552"/>
            <a:ext cx="1935059" cy="338554"/>
          </a:xfrm>
          <a:prstGeom prst="rect">
            <a:avLst/>
          </a:prstGeom>
          <a:noFill/>
        </p:spPr>
        <p:txBody>
          <a:bodyPr wrap="square" lIns="91440" tIns="45720" rIns="91440" bIns="45720" rtlCol="0" anchor="t">
            <a:spAutoFit/>
          </a:bodyPr>
          <a:lstStyle/>
          <a:p>
            <a:r>
              <a:rPr lang="en-US" sz="1600" b="1" dirty="0">
                <a:solidFill>
                  <a:schemeClr val="tx2"/>
                </a:solidFill>
                <a:latin typeface="Arial"/>
                <a:cs typeface="Arial"/>
              </a:rPr>
              <a:t>Winnipeg</a:t>
            </a:r>
            <a:endParaRPr lang="en-CA" b="1" dirty="0">
              <a:solidFill>
                <a:schemeClr val="tx2"/>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56908AE-D94D-1D00-15A3-E0F438AF2323}"/>
              </a:ext>
            </a:extLst>
          </p:cNvPr>
          <p:cNvSpPr txBox="1"/>
          <p:nvPr/>
        </p:nvSpPr>
        <p:spPr>
          <a:xfrm>
            <a:off x="9297481" y="1620284"/>
            <a:ext cx="2349309" cy="338554"/>
          </a:xfrm>
          <a:prstGeom prst="rect">
            <a:avLst/>
          </a:prstGeom>
          <a:noFill/>
        </p:spPr>
        <p:txBody>
          <a:bodyPr wrap="square" lIns="91440" tIns="45720" rIns="91440" bIns="45720" rtlCol="0" anchor="t">
            <a:spAutoFit/>
          </a:bodyPr>
          <a:lstStyle/>
          <a:p>
            <a:r>
              <a:rPr lang="en-US" sz="1600" b="1" dirty="0">
                <a:solidFill>
                  <a:schemeClr val="tx2"/>
                </a:solidFill>
                <a:latin typeface="Arial"/>
                <a:cs typeface="Arial"/>
              </a:rPr>
              <a:t>Lac-Supérieur</a:t>
            </a:r>
            <a:endParaRPr lang="en-CA" b="1" dirty="0">
              <a:solidFill>
                <a:schemeClr val="tx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61237EA-53EA-2797-2C61-2EACCAB426DD}"/>
              </a:ext>
            </a:extLst>
          </p:cNvPr>
          <p:cNvSpPr txBox="1"/>
          <p:nvPr/>
        </p:nvSpPr>
        <p:spPr>
          <a:xfrm>
            <a:off x="284254" y="1962828"/>
            <a:ext cx="3491023"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4AABE2"/>
              </a:buClr>
              <a:buFont typeface="Arial"/>
              <a:buChar char="•"/>
            </a:pPr>
            <a:r>
              <a:rPr lang="en-US" sz="1200" dirty="0">
                <a:solidFill>
                  <a:srgbClr val="4D4949"/>
                </a:solidFill>
                <a:latin typeface="Arial"/>
                <a:cs typeface="Calibri" panose="020F0502020204030204"/>
              </a:rPr>
              <a:t>One of the largest indoor cannabis facilities in the world </a:t>
            </a:r>
            <a:endParaRPr lang="en-US" sz="1200" dirty="0"/>
          </a:p>
          <a:p>
            <a:pPr marL="285750" indent="-285750">
              <a:buClr>
                <a:srgbClr val="4AABE2"/>
              </a:buClr>
              <a:buFont typeface="Arial"/>
              <a:buChar char="•"/>
            </a:pPr>
            <a:r>
              <a:rPr lang="en-US" sz="1200" dirty="0">
                <a:solidFill>
                  <a:srgbClr val="4D4949"/>
                </a:solidFill>
                <a:latin typeface="Arial"/>
                <a:cs typeface="Calibri" panose="020F0502020204030204"/>
              </a:rPr>
              <a:t>~85,000 kg/year of low-cost, high-quality indoor flower </a:t>
            </a:r>
          </a:p>
          <a:p>
            <a:pPr marL="285750" indent="-285750">
              <a:buClr>
                <a:srgbClr val="4AABE2"/>
              </a:buClr>
              <a:buFont typeface="Arial"/>
              <a:buChar char="•"/>
            </a:pPr>
            <a:r>
              <a:rPr lang="en-US" sz="1200" dirty="0">
                <a:solidFill>
                  <a:srgbClr val="4D4949"/>
                </a:solidFill>
                <a:latin typeface="Arial"/>
                <a:cs typeface="Calibri" panose="020F0502020204030204"/>
              </a:rPr>
              <a:t>Over 130, three-tiered, modular, strain-specific grow rooms provide the ability to control critical environmental requirements per strain</a:t>
            </a:r>
          </a:p>
          <a:p>
            <a:pPr marL="285750" indent="-285750">
              <a:buClr>
                <a:srgbClr val="4AABE2"/>
              </a:buClr>
              <a:buFont typeface="Arial"/>
              <a:buChar char="•"/>
            </a:pPr>
            <a:r>
              <a:rPr lang="en-US" sz="1200" dirty="0">
                <a:solidFill>
                  <a:srgbClr val="4D4949"/>
                </a:solidFill>
                <a:latin typeface="Arial"/>
                <a:cs typeface="Calibri" panose="020F0502020204030204"/>
              </a:rPr>
              <a:t>11 additional plant science rooms for testing prior to commercial launch</a:t>
            </a:r>
          </a:p>
          <a:p>
            <a:pPr marL="285750" indent="-285750">
              <a:buClr>
                <a:srgbClr val="4AABE2"/>
              </a:buClr>
              <a:buFont typeface="Arial"/>
              <a:buChar char="•"/>
            </a:pPr>
            <a:r>
              <a:rPr lang="en-US" sz="1200" dirty="0">
                <a:solidFill>
                  <a:srgbClr val="4D4949"/>
                </a:solidFill>
                <a:latin typeface="Arial"/>
                <a:cs typeface="Calibri" panose="020F0502020204030204"/>
              </a:rPr>
              <a:t>In-house cannabinoid testing and remediation </a:t>
            </a:r>
          </a:p>
          <a:p>
            <a:endParaRPr lang="en-US" sz="1200" dirty="0">
              <a:solidFill>
                <a:srgbClr val="4D4949"/>
              </a:solidFill>
              <a:latin typeface="Arial"/>
              <a:cs typeface="Calibri" panose="020F0502020204030204"/>
            </a:endParaRPr>
          </a:p>
        </p:txBody>
      </p:sp>
      <p:sp>
        <p:nvSpPr>
          <p:cNvPr id="26" name="TextBox 25">
            <a:extLst>
              <a:ext uri="{FF2B5EF4-FFF2-40B4-BE49-F238E27FC236}">
                <a16:creationId xmlns:a16="http://schemas.microsoft.com/office/drawing/2014/main" id="{9AEE8168-7858-2C38-8CD4-6E9A7FC87877}"/>
              </a:ext>
            </a:extLst>
          </p:cNvPr>
          <p:cNvSpPr txBox="1"/>
          <p:nvPr/>
        </p:nvSpPr>
        <p:spPr>
          <a:xfrm>
            <a:off x="4353563" y="1986008"/>
            <a:ext cx="349102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4AABE2"/>
              </a:buClr>
              <a:buFont typeface="Arial,Sans-Serif"/>
              <a:buChar char="•"/>
            </a:pPr>
            <a:r>
              <a:rPr lang="en-US" sz="1200" dirty="0">
                <a:solidFill>
                  <a:srgbClr val="4D4949"/>
                </a:solidFill>
                <a:latin typeface="Arial"/>
                <a:cs typeface="Arial"/>
              </a:rPr>
              <a:t>51,000 sq. ft. edibles facility with automated cutting-edge equipment capable of producing up to 4 million gummies monthly </a:t>
            </a:r>
          </a:p>
          <a:p>
            <a:pPr marL="285750" indent="-285750">
              <a:buClr>
                <a:srgbClr val="4AABE2"/>
              </a:buClr>
              <a:buFont typeface="Arial,Sans-Serif"/>
              <a:buChar char="•"/>
            </a:pPr>
            <a:r>
              <a:rPr lang="en-US" sz="1200" dirty="0">
                <a:solidFill>
                  <a:srgbClr val="4D4949"/>
                </a:solidFill>
                <a:latin typeface="Arial"/>
                <a:cs typeface="Arial"/>
              </a:rPr>
              <a:t>Designed to produce nutraceutical-grade cannabis edibles including pectin, gelatin, and sugar-free soft chews, toffee, and caramel with novel capabilities </a:t>
            </a:r>
          </a:p>
          <a:p>
            <a:pPr marL="285750" indent="-285750">
              <a:buClr>
                <a:srgbClr val="4AABE2"/>
              </a:buClr>
              <a:buFont typeface="Arial,Sans-Serif"/>
              <a:buChar char="•"/>
            </a:pPr>
            <a:r>
              <a:rPr lang="en-US" sz="1200" dirty="0">
                <a:solidFill>
                  <a:srgbClr val="4D4949"/>
                </a:solidFill>
                <a:latin typeface="Arial"/>
                <a:cs typeface="Arial"/>
              </a:rPr>
              <a:t>Ramping up to produce nano-emulsion ingestible products with potential rapid onset and predictable duration </a:t>
            </a:r>
          </a:p>
        </p:txBody>
      </p:sp>
      <p:sp>
        <p:nvSpPr>
          <p:cNvPr id="28" name="TextBox 27">
            <a:extLst>
              <a:ext uri="{FF2B5EF4-FFF2-40B4-BE49-F238E27FC236}">
                <a16:creationId xmlns:a16="http://schemas.microsoft.com/office/drawing/2014/main" id="{D542B5F9-B535-7687-ED13-EE58B0B54306}"/>
              </a:ext>
            </a:extLst>
          </p:cNvPr>
          <p:cNvSpPr txBox="1"/>
          <p:nvPr/>
        </p:nvSpPr>
        <p:spPr>
          <a:xfrm>
            <a:off x="8389508" y="1946032"/>
            <a:ext cx="349102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4AABE2"/>
              </a:buClr>
              <a:buChar char="•"/>
            </a:pPr>
            <a:r>
              <a:rPr lang="en-US" sz="1200" dirty="0">
                <a:solidFill>
                  <a:srgbClr val="4D4949"/>
                </a:solidFill>
                <a:latin typeface="Arial"/>
                <a:cs typeface="Arial"/>
              </a:rPr>
              <a:t>Producing hang-dried, hand-trimmed, artisanal craft cannabis and premium Afghan-style hash </a:t>
            </a:r>
          </a:p>
          <a:p>
            <a:pPr marL="285750" indent="-285750">
              <a:buClr>
                <a:srgbClr val="4AABE2"/>
              </a:buClr>
              <a:buChar char="•"/>
            </a:pPr>
            <a:r>
              <a:rPr lang="en-US" sz="1200" dirty="0">
                <a:solidFill>
                  <a:srgbClr val="4D4949"/>
                </a:solidFill>
                <a:latin typeface="Arial"/>
                <a:cs typeface="Arial"/>
              </a:rPr>
              <a:t>Hash production capacity of 2 million units per year</a:t>
            </a:r>
          </a:p>
          <a:p>
            <a:pPr marL="285750" indent="-285750">
              <a:buClr>
                <a:srgbClr val="4AABE2"/>
              </a:buClr>
              <a:buChar char="•"/>
            </a:pPr>
            <a:r>
              <a:rPr lang="en-US" sz="1200" dirty="0">
                <a:solidFill>
                  <a:srgbClr val="4D4949"/>
                </a:solidFill>
                <a:latin typeface="Arial"/>
                <a:cs typeface="Arial"/>
              </a:rPr>
              <a:t>Greenhouse expansion from 600kg/</a:t>
            </a:r>
            <a:r>
              <a:rPr lang="en-US" sz="1200" dirty="0" err="1">
                <a:solidFill>
                  <a:srgbClr val="4D4949"/>
                </a:solidFill>
                <a:latin typeface="Arial"/>
                <a:cs typeface="Arial"/>
              </a:rPr>
              <a:t>yr</a:t>
            </a:r>
            <a:r>
              <a:rPr lang="en-US" sz="1200" dirty="0">
                <a:solidFill>
                  <a:srgbClr val="4D4949"/>
                </a:solidFill>
                <a:latin typeface="Arial"/>
                <a:cs typeface="Arial"/>
              </a:rPr>
              <a:t> to 2,400kg/</a:t>
            </a:r>
            <a:r>
              <a:rPr lang="en-US" sz="1200" dirty="0" err="1">
                <a:solidFill>
                  <a:srgbClr val="4D4949"/>
                </a:solidFill>
                <a:latin typeface="Arial"/>
                <a:cs typeface="Arial"/>
              </a:rPr>
              <a:t>yr</a:t>
            </a:r>
            <a:r>
              <a:rPr lang="en-US" sz="1200" dirty="0">
                <a:solidFill>
                  <a:srgbClr val="4D4949"/>
                </a:solidFill>
                <a:latin typeface="Arial"/>
                <a:cs typeface="Arial"/>
              </a:rPr>
              <a:t> of craft flower recently completed with first harvest completed in December 2023</a:t>
            </a:r>
          </a:p>
        </p:txBody>
      </p:sp>
      <p:pic>
        <p:nvPicPr>
          <p:cNvPr id="30" name="Picture 29" descr="A building in the woods&#10;&#10;Description automatically generated">
            <a:extLst>
              <a:ext uri="{FF2B5EF4-FFF2-40B4-BE49-F238E27FC236}">
                <a16:creationId xmlns:a16="http://schemas.microsoft.com/office/drawing/2014/main" id="{5EE74F35-F306-87A7-5620-B5B35D3230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01526" y="4581939"/>
            <a:ext cx="3860133" cy="2137575"/>
          </a:xfrm>
          <a:prstGeom prst="rect">
            <a:avLst/>
          </a:prstGeom>
        </p:spPr>
      </p:pic>
      <p:pic>
        <p:nvPicPr>
          <p:cNvPr id="32" name="Picture 31" descr="A group of people in a factory&#10;&#10;Description automatically generated">
            <a:extLst>
              <a:ext uri="{FF2B5EF4-FFF2-40B4-BE49-F238E27FC236}">
                <a16:creationId xmlns:a16="http://schemas.microsoft.com/office/drawing/2014/main" id="{A2CD75C1-ECD4-E7C0-F563-9CBAAC6012A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122031" y="4592052"/>
            <a:ext cx="3947938" cy="2115553"/>
          </a:xfrm>
          <a:prstGeom prst="rect">
            <a:avLst/>
          </a:prstGeom>
        </p:spPr>
      </p:pic>
      <p:pic>
        <p:nvPicPr>
          <p:cNvPr id="34" name="Picture 33" descr="A building with a sign on the front&#10;&#10;Description automatically generated">
            <a:extLst>
              <a:ext uri="{FF2B5EF4-FFF2-40B4-BE49-F238E27FC236}">
                <a16:creationId xmlns:a16="http://schemas.microsoft.com/office/drawing/2014/main" id="{3905AE54-ECE0-CB52-6831-99C1DD3C0CD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33544" y="4592053"/>
            <a:ext cx="3856930" cy="2125569"/>
          </a:xfrm>
          <a:prstGeom prst="rect">
            <a:avLst/>
          </a:prstGeom>
        </p:spPr>
      </p:pic>
    </p:spTree>
    <p:extLst>
      <p:ext uri="{BB962C8B-B14F-4D97-AF65-F5344CB8AC3E}">
        <p14:creationId xmlns:p14="http://schemas.microsoft.com/office/powerpoint/2010/main" val="121238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30AC-8B11-6084-923E-D3E573F0D12E}"/>
              </a:ext>
            </a:extLst>
          </p:cNvPr>
          <p:cNvSpPr>
            <a:spLocks noGrp="1"/>
          </p:cNvSpPr>
          <p:nvPr>
            <p:ph type="title"/>
          </p:nvPr>
        </p:nvSpPr>
        <p:spPr/>
        <p:txBody>
          <a:bodyPr/>
          <a:lstStyle/>
          <a:p>
            <a:r>
              <a:rPr lang="en-US"/>
              <a:t>Brand </a:t>
            </a:r>
            <a:br>
              <a:rPr lang="en-US"/>
            </a:br>
            <a:r>
              <a:rPr lang="en-US"/>
              <a:t>portfolio</a:t>
            </a:r>
          </a:p>
        </p:txBody>
      </p:sp>
      <p:pic>
        <p:nvPicPr>
          <p:cNvPr id="5" name="Picture Placeholder 4" descr="A picture containing plant, person, green&#10;&#10;Description automatically generated">
            <a:extLst>
              <a:ext uri="{FF2B5EF4-FFF2-40B4-BE49-F238E27FC236}">
                <a16:creationId xmlns:a16="http://schemas.microsoft.com/office/drawing/2014/main" id="{B7E7A9A2-59BF-081F-51D4-373B40ECEA56}"/>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b="-4047"/>
          <a:stretch/>
        </p:blipFill>
        <p:spPr>
          <a:xfrm>
            <a:off x="-5446166" y="-2295337"/>
            <a:ext cx="10772588" cy="10772588"/>
          </a:xfrm>
        </p:spPr>
      </p:pic>
      <p:sp>
        <p:nvSpPr>
          <p:cNvPr id="8" name="Rounded Rectangle 7">
            <a:extLst>
              <a:ext uri="{FF2B5EF4-FFF2-40B4-BE49-F238E27FC236}">
                <a16:creationId xmlns:a16="http://schemas.microsoft.com/office/drawing/2014/main" id="{6904570D-DA28-834C-4876-A488DDF92DAD}"/>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9CE3914-7813-2D8F-5D82-220F4AFCC8AA}"/>
              </a:ext>
            </a:extLst>
          </p:cNvPr>
          <p:cNvGrpSpPr/>
          <p:nvPr/>
        </p:nvGrpSpPr>
        <p:grpSpPr>
          <a:xfrm>
            <a:off x="6748756" y="4180829"/>
            <a:ext cx="792136" cy="45719"/>
            <a:chOff x="801532" y="1726587"/>
            <a:chExt cx="1783917" cy="60521"/>
          </a:xfrm>
        </p:grpSpPr>
        <p:sp>
          <p:nvSpPr>
            <p:cNvPr id="6" name="Rectangle 5">
              <a:extLst>
                <a:ext uri="{FF2B5EF4-FFF2-40B4-BE49-F238E27FC236}">
                  <a16:creationId xmlns:a16="http://schemas.microsoft.com/office/drawing/2014/main" id="{00CB30BA-0997-4727-169A-2AEA65612CA2}"/>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B8A13F-5F7A-93DC-1BC4-E8B493CB2DF9}"/>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0E28BE-021C-5FD6-0AD3-4742859B4825}"/>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0B7B3B-F5F9-E299-CBCE-72AEA0C3206C}"/>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0758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3358443-CA66-8D25-F407-666D28EF8E9A}"/>
              </a:ext>
            </a:extLst>
          </p:cNvPr>
          <p:cNvSpPr txBox="1"/>
          <p:nvPr/>
        </p:nvSpPr>
        <p:spPr>
          <a:xfrm>
            <a:off x="11565467" y="423333"/>
            <a:ext cx="184731" cy="369332"/>
          </a:xfrm>
          <a:prstGeom prst="rect">
            <a:avLst/>
          </a:prstGeom>
          <a:noFill/>
        </p:spPr>
        <p:txBody>
          <a:bodyPr wrap="none" rtlCol="0">
            <a:spAutoFit/>
          </a:bodyPr>
          <a:lstStyle/>
          <a:p>
            <a:endParaRPr lang="en-US"/>
          </a:p>
        </p:txBody>
      </p:sp>
      <p:graphicFrame>
        <p:nvGraphicFramePr>
          <p:cNvPr id="20" name="Table 19">
            <a:extLst>
              <a:ext uri="{FF2B5EF4-FFF2-40B4-BE49-F238E27FC236}">
                <a16:creationId xmlns:a16="http://schemas.microsoft.com/office/drawing/2014/main" id="{E2B475AB-97F3-B7E2-6414-3439BC7199E7}"/>
              </a:ext>
            </a:extLst>
          </p:cNvPr>
          <p:cNvGraphicFramePr>
            <a:graphicFrameLocks noGrp="1"/>
          </p:cNvGraphicFramePr>
          <p:nvPr>
            <p:custDataLst>
              <p:tags r:id="rId1"/>
            </p:custDataLst>
            <p:extLst>
              <p:ext uri="{D42A27DB-BD31-4B8C-83A1-F6EECF244321}">
                <p14:modId xmlns:p14="http://schemas.microsoft.com/office/powerpoint/2010/main" val="4209437632"/>
              </p:ext>
            </p:extLst>
          </p:nvPr>
        </p:nvGraphicFramePr>
        <p:xfrm>
          <a:off x="324582" y="1860914"/>
          <a:ext cx="11520087" cy="4295337"/>
        </p:xfrm>
        <a:graphic>
          <a:graphicData uri="http://schemas.openxmlformats.org/drawingml/2006/table">
            <a:tbl>
              <a:tblPr firstRow="1" firstCol="1" bandRow="1"/>
              <a:tblGrid>
                <a:gridCol w="976249">
                  <a:extLst>
                    <a:ext uri="{9D8B030D-6E8A-4147-A177-3AD203B41FA5}">
                      <a16:colId xmlns:a16="http://schemas.microsoft.com/office/drawing/2014/main" val="570405848"/>
                    </a:ext>
                  </a:extLst>
                </a:gridCol>
                <a:gridCol w="1345927">
                  <a:extLst>
                    <a:ext uri="{9D8B030D-6E8A-4147-A177-3AD203B41FA5}">
                      <a16:colId xmlns:a16="http://schemas.microsoft.com/office/drawing/2014/main" val="461687468"/>
                    </a:ext>
                  </a:extLst>
                </a:gridCol>
                <a:gridCol w="1345927">
                  <a:extLst>
                    <a:ext uri="{9D8B030D-6E8A-4147-A177-3AD203B41FA5}">
                      <a16:colId xmlns:a16="http://schemas.microsoft.com/office/drawing/2014/main" val="4046626047"/>
                    </a:ext>
                  </a:extLst>
                </a:gridCol>
                <a:gridCol w="1345927">
                  <a:extLst>
                    <a:ext uri="{9D8B030D-6E8A-4147-A177-3AD203B41FA5}">
                      <a16:colId xmlns:a16="http://schemas.microsoft.com/office/drawing/2014/main" val="3438409904"/>
                    </a:ext>
                  </a:extLst>
                </a:gridCol>
                <a:gridCol w="1345927">
                  <a:extLst>
                    <a:ext uri="{9D8B030D-6E8A-4147-A177-3AD203B41FA5}">
                      <a16:colId xmlns:a16="http://schemas.microsoft.com/office/drawing/2014/main" val="2246214656"/>
                    </a:ext>
                  </a:extLst>
                </a:gridCol>
                <a:gridCol w="1345927">
                  <a:extLst>
                    <a:ext uri="{9D8B030D-6E8A-4147-A177-3AD203B41FA5}">
                      <a16:colId xmlns:a16="http://schemas.microsoft.com/office/drawing/2014/main" val="1396967354"/>
                    </a:ext>
                  </a:extLst>
                </a:gridCol>
                <a:gridCol w="1345927">
                  <a:extLst>
                    <a:ext uri="{9D8B030D-6E8A-4147-A177-3AD203B41FA5}">
                      <a16:colId xmlns:a16="http://schemas.microsoft.com/office/drawing/2014/main" val="412773558"/>
                    </a:ext>
                  </a:extLst>
                </a:gridCol>
                <a:gridCol w="1345927">
                  <a:extLst>
                    <a:ext uri="{9D8B030D-6E8A-4147-A177-3AD203B41FA5}">
                      <a16:colId xmlns:a16="http://schemas.microsoft.com/office/drawing/2014/main" val="980923120"/>
                    </a:ext>
                  </a:extLst>
                </a:gridCol>
                <a:gridCol w="1122349">
                  <a:extLst>
                    <a:ext uri="{9D8B030D-6E8A-4147-A177-3AD203B41FA5}">
                      <a16:colId xmlns:a16="http://schemas.microsoft.com/office/drawing/2014/main" val="2046251021"/>
                    </a:ext>
                  </a:extLst>
                </a:gridCol>
              </a:tblGrid>
              <a:tr h="1395399">
                <a:tc>
                  <a:txBody>
                    <a:bodyPr/>
                    <a:lstStyle/>
                    <a:p>
                      <a:pPr fontAlgn="ctr">
                        <a:lnSpc>
                          <a:spcPts val="1800"/>
                        </a:lnSpc>
                      </a:pPr>
                      <a:endParaRPr lang="en-CA" sz="1000" b="0" i="0" dirty="0">
                        <a:effectLst/>
                        <a:latin typeface="Arial"/>
                        <a:ea typeface="Times New Roman" panose="02020603050405020304" pitchFamily="18" charset="0"/>
                        <a:cs typeface="Times New Roman"/>
                      </a:endParaRPr>
                    </a:p>
                  </a:txBody>
                  <a:tcPr marL="68580" marR="68580" marT="0" marB="68580" anchor="ctr">
                    <a:lnL>
                      <a:noFill/>
                    </a:lnL>
                    <a:lnR w="28575" cap="flat" cmpd="sng" algn="ctr">
                      <a:solidFill>
                        <a:srgbClr val="FFFFFF"/>
                      </a:solidFill>
                      <a:prstDash val="solid"/>
                      <a:round/>
                      <a:headEnd type="none" w="med" len="med"/>
                      <a:tailEnd type="none" w="med" len="med"/>
                    </a:lnR>
                    <a:lnT>
                      <a:noFill/>
                    </a:lnT>
                    <a:lnB>
                      <a:noFill/>
                    </a:lnB>
                  </a:tcPr>
                </a:tc>
                <a:tc>
                  <a:txBody>
                    <a:bodyPr/>
                    <a:lstStyle/>
                    <a:p>
                      <a:pPr lvl="0" algn="ctr">
                        <a:lnSpc>
                          <a:spcPts val="1800"/>
                        </a:lnSpc>
                        <a:buNone/>
                      </a:pPr>
                      <a:endParaRPr lang="en-US" sz="900" b="0" i="0" cap="all" dirty="0">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28575" cap="flat" cmpd="sng" algn="ctr">
                      <a:solidFill>
                        <a:srgbClr val="FFFFFF"/>
                      </a:solidFill>
                      <a:prstDash val="solid"/>
                      <a:round/>
                      <a:headEnd type="none" w="med" len="med"/>
                      <a:tailEnd type="none" w="med" len="med"/>
                    </a:lnL>
                    <a:lnR w="28575">
                      <a:solidFill>
                        <a:srgbClr val="FFFFFF"/>
                      </a:solidFill>
                    </a:lnR>
                    <a:lnT w="0">
                      <a:noFill/>
                    </a:lnT>
                    <a:lnB w="0">
                      <a:noFill/>
                    </a:lnB>
                    <a:solidFill>
                      <a:srgbClr val="FDC3D5"/>
                    </a:solidFill>
                  </a:tcPr>
                </a:tc>
                <a:tc>
                  <a:txBody>
                    <a:bodyPr/>
                    <a:lstStyle/>
                    <a:p>
                      <a:pPr algn="ctr" fontAlgn="ctr">
                        <a:lnSpc>
                          <a:spcPts val="1800"/>
                        </a:lnSpc>
                      </a:pPr>
                      <a:endParaRPr lang="en-US" sz="900" b="0" i="0" cap="all">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a:noFill/>
                    </a:lnB>
                    <a:solidFill>
                      <a:srgbClr val="587F93">
                        <a:alpha val="27843"/>
                      </a:srgbClr>
                    </a:solidFill>
                  </a:tcPr>
                </a:tc>
                <a:tc>
                  <a:txBody>
                    <a:bodyPr/>
                    <a:lstStyle/>
                    <a:p>
                      <a:pPr algn="ctr" fontAlgn="ctr">
                        <a:lnSpc>
                          <a:spcPts val="1800"/>
                        </a:lnSpc>
                      </a:pPr>
                      <a:endParaRPr lang="en-US" sz="900" b="0" i="0" cap="all" dirty="0">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a:noFill/>
                    </a:lnB>
                    <a:solidFill>
                      <a:srgbClr val="EFD3CC"/>
                    </a:solidFill>
                  </a:tcPr>
                </a:tc>
                <a:tc>
                  <a:txBody>
                    <a:bodyPr/>
                    <a:lstStyle/>
                    <a:p>
                      <a:pPr algn="ctr" fontAlgn="ctr">
                        <a:lnSpc>
                          <a:spcPts val="1800"/>
                        </a:lnSpc>
                      </a:pPr>
                      <a:endParaRPr lang="en-US" sz="900" b="0" i="0" cap="all" dirty="0">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a:noFill/>
                    </a:lnB>
                    <a:solidFill>
                      <a:srgbClr val="FFDF4E">
                        <a:alpha val="24706"/>
                      </a:srgbClr>
                    </a:solidFill>
                  </a:tcPr>
                </a:tc>
                <a:tc>
                  <a:txBody>
                    <a:bodyPr/>
                    <a:lstStyle/>
                    <a:p>
                      <a:pPr algn="ctr" fontAlgn="ctr">
                        <a:lnSpc>
                          <a:spcPts val="1800"/>
                        </a:lnSpc>
                      </a:pPr>
                      <a:endParaRPr lang="en-US" sz="900" b="0" i="0" cap="all">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a:noFill/>
                    </a:lnB>
                    <a:solidFill>
                      <a:srgbClr val="80CCD1">
                        <a:alpha val="24706"/>
                      </a:srgbClr>
                    </a:solidFill>
                  </a:tcPr>
                </a:tc>
                <a:tc>
                  <a:txBody>
                    <a:bodyPr/>
                    <a:lstStyle/>
                    <a:p>
                      <a:pPr algn="ctr" fontAlgn="ctr">
                        <a:lnSpc>
                          <a:spcPts val="1800"/>
                        </a:lnSpc>
                      </a:pPr>
                      <a:endParaRPr lang="en-US" sz="900" b="0" i="0" cap="all">
                        <a:solidFill>
                          <a:srgbClr val="85B8D8"/>
                        </a:solidFill>
                        <a:effectLst/>
                        <a:latin typeface="Arial"/>
                        <a:ea typeface="Times New Roman" panose="02020603050405020304" pitchFamily="18" charset="0"/>
                        <a:cs typeface="Avenir Medium" panose="02000503020000020003" pitchFamily="2" charset="0"/>
                      </a:endParaRPr>
                    </a:p>
                  </a:txBody>
                  <a:tcPr marL="0" marR="0"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CF3F9"/>
                    </a:solidFill>
                  </a:tcPr>
                </a:tc>
                <a:tc>
                  <a:txBody>
                    <a:bodyPr/>
                    <a:lstStyle/>
                    <a:p>
                      <a:pPr algn="ctr" fontAlgn="ctr">
                        <a:lnSpc>
                          <a:spcPts val="1800"/>
                        </a:lnSpc>
                      </a:pPr>
                      <a:endParaRPr lang="en-US" sz="900" b="0" i="0" cap="all">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BE1E1"/>
                    </a:solidFill>
                  </a:tcPr>
                </a:tc>
                <a:tc>
                  <a:txBody>
                    <a:bodyPr/>
                    <a:lstStyle/>
                    <a:p>
                      <a:pPr algn="ctr" fontAlgn="ctr">
                        <a:lnSpc>
                          <a:spcPts val="1800"/>
                        </a:lnSpc>
                      </a:pPr>
                      <a:endParaRPr lang="en-US" sz="900" b="0" i="0" cap="all">
                        <a:solidFill>
                          <a:srgbClr val="85B8D8"/>
                        </a:solidFill>
                        <a:effectLst/>
                        <a:latin typeface="Arial"/>
                        <a:ea typeface="Times New Roman" panose="02020603050405020304" pitchFamily="18" charset="0"/>
                        <a:cs typeface="Avenir Medium" panose="02000503020000020003" pitchFamily="2" charset="0"/>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BE3DE"/>
                    </a:solidFill>
                  </a:tcPr>
                </a:tc>
                <a:extLst>
                  <a:ext uri="{0D108BD9-81ED-4DB2-BD59-A6C34878D82A}">
                    <a16:rowId xmlns:a16="http://schemas.microsoft.com/office/drawing/2014/main" val="1474221626"/>
                  </a:ext>
                </a:extLst>
              </a:tr>
              <a:tr h="966646">
                <a:tc>
                  <a:txBody>
                    <a:bodyPr/>
                    <a:lstStyle/>
                    <a:p>
                      <a:pPr fontAlgn="ctr">
                        <a:lnSpc>
                          <a:spcPct val="90000"/>
                        </a:lnSpc>
                      </a:pPr>
                      <a:r>
                        <a:rPr lang="en-CA" sz="1000" b="0" i="0">
                          <a:solidFill>
                            <a:schemeClr val="tx1">
                              <a:lumMod val="65000"/>
                              <a:lumOff val="35000"/>
                            </a:schemeClr>
                          </a:solidFill>
                          <a:effectLst/>
                          <a:latin typeface="Arial"/>
                          <a:ea typeface="Times New Roman" panose="02020603050405020304" pitchFamily="18" charset="0"/>
                          <a:cs typeface="Times New Roman"/>
                        </a:rPr>
                        <a:t>Pricing    </a:t>
                      </a:r>
                      <a:br>
                        <a:rPr lang="en-CA" sz="1000" b="0" i="0">
                          <a:solidFill>
                            <a:srgbClr val="595959"/>
                          </a:solidFill>
                          <a:effectLst/>
                          <a:latin typeface="Arial"/>
                          <a:ea typeface="Times New Roman" panose="02020603050405020304" pitchFamily="18" charset="0"/>
                          <a:cs typeface="Times New Roman"/>
                        </a:rPr>
                      </a:br>
                      <a:r>
                        <a:rPr lang="en-CA" sz="1000" b="0" i="0">
                          <a:solidFill>
                            <a:schemeClr val="tx1">
                              <a:lumMod val="65000"/>
                              <a:lumOff val="35000"/>
                            </a:schemeClr>
                          </a:solidFill>
                          <a:effectLst/>
                          <a:latin typeface="Arial"/>
                          <a:ea typeface="Times New Roman" panose="02020603050405020304" pitchFamily="18" charset="0"/>
                          <a:cs typeface="Times New Roman"/>
                        </a:rPr>
                        <a:t>Segment           </a:t>
                      </a:r>
                    </a:p>
                  </a:txBody>
                  <a:tcPr marL="68580" marR="68580" marT="68580" marB="68580" anchor="ctr">
                    <a:lnL>
                      <a:noFill/>
                    </a:lnL>
                    <a:lnR w="28575" cap="flat" cmpd="sng" algn="ctr">
                      <a:solidFill>
                        <a:srgbClr val="FFFFFF"/>
                      </a:solidFill>
                      <a:prstDash val="solid"/>
                      <a:round/>
                      <a:headEnd type="none" w="med" len="med"/>
                      <a:tailEnd type="none" w="med" len="med"/>
                    </a:lnR>
                    <a:lnT>
                      <a:noFill/>
                    </a:lnT>
                    <a:lnB w="12700" cap="flat" cmpd="sng" algn="ctr">
                      <a:solidFill>
                        <a:srgbClr val="767171"/>
                      </a:solidFill>
                      <a:prstDash val="solid"/>
                      <a:round/>
                      <a:headEnd type="none" w="med" len="med"/>
                      <a:tailEnd type="none" w="med" len="med"/>
                    </a:lnB>
                  </a:tcPr>
                </a:tc>
                <a:tc>
                  <a:txBody>
                    <a:bodyPr/>
                    <a:lstStyle/>
                    <a:p>
                      <a:pPr lvl="0" algn="ctr">
                        <a:buNone/>
                      </a:pPr>
                      <a:r>
                        <a:rPr lang="en-CA" sz="900" b="0" i="0" u="none" strike="noStrike" noProof="0">
                          <a:solidFill>
                            <a:srgbClr val="FFFFFF"/>
                          </a:solidFill>
                          <a:effectLst/>
                          <a:latin typeface="Arial"/>
                        </a:rPr>
                        <a:t>Super Value</a:t>
                      </a:r>
                      <a:endParaRPr lang="en-US" dirty="0"/>
                    </a:p>
                  </a:txBody>
                  <a:tcPr marL="68580" marR="68580" marT="0" marB="68580" anchor="ctr">
                    <a:lnL w="28575" cap="flat" cmpd="sng" algn="ctr">
                      <a:solidFill>
                        <a:srgbClr val="FFFFFF"/>
                      </a:solidFill>
                      <a:prstDash val="solid"/>
                      <a:round/>
                      <a:headEnd type="none" w="med" len="med"/>
                      <a:tailEnd type="none" w="med" len="med"/>
                    </a:lnL>
                    <a:lnR w="28575">
                      <a:solidFill>
                        <a:srgbClr val="FFFFFF"/>
                      </a:solidFill>
                    </a:lnR>
                    <a:lnT w="0">
                      <a:noFill/>
                    </a:lnT>
                    <a:lnB w="12700" cap="flat" cmpd="sng" algn="ctr">
                      <a:solidFill>
                        <a:srgbClr val="FFFFFF"/>
                      </a:solidFill>
                      <a:prstDash val="solid"/>
                      <a:round/>
                      <a:headEnd type="none" w="med" len="med"/>
                      <a:tailEnd type="none" w="med" len="med"/>
                    </a:lnB>
                    <a:solidFill>
                      <a:srgbClr val="FF0000"/>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Value</a:t>
                      </a:r>
                      <a:endParaRPr lang="en-CA" sz="900" b="0" i="0">
                        <a:effectLst/>
                        <a:latin typeface="Arial"/>
                        <a:ea typeface="Times New Roman" panose="02020603050405020304" pitchFamily="18" charset="0"/>
                        <a:cs typeface="Times New Roman"/>
                      </a:endParaRPr>
                    </a:p>
                  </a:txBody>
                  <a:tcPr marL="68580" marR="68580" marT="0" marB="6858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587F9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900" b="0" i="0">
                          <a:solidFill>
                            <a:srgbClr val="FFFFFF"/>
                          </a:solidFill>
                          <a:effectLst/>
                          <a:latin typeface="Arial"/>
                          <a:ea typeface="Times New Roman" panose="02020603050405020304" pitchFamily="18" charset="0"/>
                          <a:cs typeface="Times New Roman"/>
                        </a:rPr>
                        <a:t>Value</a:t>
                      </a:r>
                      <a:endParaRPr lang="en-CA" sz="900" b="0" i="0" dirty="0">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CA" sz="900" b="0" i="0" spc="-10">
                          <a:solidFill>
                            <a:schemeClr val="tx1"/>
                          </a:solidFill>
                          <a:effectLst/>
                          <a:latin typeface="Arial"/>
                          <a:ea typeface="Times New Roman" panose="02020603050405020304" pitchFamily="18" charset="0"/>
                          <a:cs typeface="Times New Roman"/>
                        </a:rPr>
                        <a:t>Mainstream</a:t>
                      </a:r>
                      <a:endParaRPr lang="en-CA" sz="900" b="0" i="0">
                        <a:solidFill>
                          <a:schemeClr val="tx1"/>
                        </a:solidFill>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DF4E"/>
                    </a:solidFill>
                  </a:tcPr>
                </a:tc>
                <a:tc>
                  <a:txBody>
                    <a:bodyPr/>
                    <a:lstStyle/>
                    <a:p>
                      <a:pPr algn="ctr" fontAlgn="ctr"/>
                      <a:r>
                        <a:rPr lang="en-CA" sz="900" b="0" i="0" spc="-10">
                          <a:solidFill>
                            <a:schemeClr val="tx1"/>
                          </a:solidFill>
                          <a:effectLst/>
                          <a:latin typeface="Arial"/>
                          <a:ea typeface="Times New Roman" panose="02020603050405020304" pitchFamily="18" charset="0"/>
                          <a:cs typeface="Times New Roman"/>
                        </a:rPr>
                        <a:t>Mainstream</a:t>
                      </a:r>
                      <a:endParaRPr lang="en-CA" sz="900" b="0" i="0">
                        <a:solidFill>
                          <a:schemeClr val="tx1"/>
                        </a:solidFill>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80CCD1"/>
                    </a:solidFill>
                  </a:tcPr>
                </a:tc>
                <a:tc>
                  <a:txBody>
                    <a:bodyPr/>
                    <a:lstStyle/>
                    <a:p>
                      <a:pPr algn="ctr" fontAlgn="ctr"/>
                      <a:r>
                        <a:rPr lang="en-CA" sz="900" b="0" i="0" spc="-10">
                          <a:solidFill>
                            <a:srgbClr val="FFFFFF"/>
                          </a:solidFill>
                          <a:effectLst/>
                          <a:latin typeface="Arial"/>
                          <a:ea typeface="Times New Roman" panose="02020603050405020304" pitchFamily="18" charset="0"/>
                          <a:cs typeface="Times New Roman"/>
                        </a:rPr>
                        <a:t>Mainstream</a:t>
                      </a:r>
                      <a:endParaRPr lang="en-CA" sz="900" b="0" i="0">
                        <a:effectLst/>
                        <a:latin typeface="Arial"/>
                        <a:ea typeface="Times New Roman" panose="02020603050405020304" pitchFamily="18" charset="0"/>
                        <a:cs typeface="Times New Roman"/>
                      </a:endParaRPr>
                    </a:p>
                  </a:txBody>
                  <a:tcPr marL="68580" marR="68580" marT="6858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02B46"/>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Premium</a:t>
                      </a:r>
                      <a:endParaRPr lang="en-CA" sz="900" b="0" i="0">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547"/>
                    </a:solidFill>
                  </a:tcPr>
                </a:tc>
                <a:tc>
                  <a:txBody>
                    <a:bodyPr/>
                    <a:lstStyle/>
                    <a:p>
                      <a:pPr algn="ctr" fontAlgn="ctr"/>
                      <a:r>
                        <a:rPr lang="en-CA" sz="900" b="0" i="0">
                          <a:solidFill>
                            <a:schemeClr val="bg1"/>
                          </a:solidFill>
                          <a:effectLst/>
                          <a:latin typeface="Arial"/>
                          <a:ea typeface="Times New Roman" panose="02020603050405020304" pitchFamily="18" charset="0"/>
                          <a:cs typeface="Times New Roman"/>
                        </a:rPr>
                        <a:t>Craft</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C6C"/>
                    </a:solidFill>
                  </a:tcPr>
                </a:tc>
                <a:extLst>
                  <a:ext uri="{0D108BD9-81ED-4DB2-BD59-A6C34878D82A}">
                    <a16:rowId xmlns:a16="http://schemas.microsoft.com/office/drawing/2014/main" val="2953181234"/>
                  </a:ext>
                </a:extLst>
              </a:tr>
              <a:tr h="966646">
                <a:tc>
                  <a:txBody>
                    <a:bodyPr/>
                    <a:lstStyle/>
                    <a:p>
                      <a:pPr fontAlgn="ctr">
                        <a:lnSpc>
                          <a:spcPct val="80000"/>
                        </a:lnSpc>
                      </a:pPr>
                      <a:r>
                        <a:rPr lang="en-CA" sz="1000" b="0" i="0" dirty="0">
                          <a:solidFill>
                            <a:schemeClr val="tx1">
                              <a:lumMod val="65000"/>
                              <a:lumOff val="35000"/>
                            </a:schemeClr>
                          </a:solidFill>
                          <a:effectLst/>
                          <a:latin typeface="Arial"/>
                          <a:ea typeface="Times New Roman" panose="02020603050405020304" pitchFamily="18" charset="0"/>
                          <a:cs typeface="Times New Roman"/>
                        </a:rPr>
                        <a:t>Available /</a:t>
                      </a:r>
                      <a:br>
                        <a:rPr lang="en-CA" sz="1000" b="0" i="0" dirty="0">
                          <a:solidFill>
                            <a:srgbClr val="595959"/>
                          </a:solidFill>
                          <a:effectLst/>
                          <a:latin typeface="Arial"/>
                          <a:ea typeface="Times New Roman" panose="02020603050405020304" pitchFamily="18" charset="0"/>
                          <a:cs typeface="Times New Roman"/>
                        </a:rPr>
                      </a:br>
                      <a:r>
                        <a:rPr lang="en-CA" sz="1000" b="0" i="0" dirty="0">
                          <a:solidFill>
                            <a:schemeClr val="tx1">
                              <a:lumMod val="65000"/>
                              <a:lumOff val="35000"/>
                            </a:schemeClr>
                          </a:solidFill>
                          <a:effectLst/>
                          <a:latin typeface="Arial"/>
                          <a:ea typeface="Times New Roman" panose="02020603050405020304" pitchFamily="18" charset="0"/>
                          <a:cs typeface="Times New Roman"/>
                        </a:rPr>
                        <a:t>Planned </a:t>
                      </a:r>
                      <a:br>
                        <a:rPr lang="en-CA" sz="1000" b="0" i="0" dirty="0">
                          <a:solidFill>
                            <a:srgbClr val="595959"/>
                          </a:solidFill>
                          <a:effectLst/>
                          <a:latin typeface="Arial"/>
                          <a:ea typeface="Times New Roman" panose="02020603050405020304" pitchFamily="18" charset="0"/>
                          <a:cs typeface="Times New Roman"/>
                        </a:rPr>
                      </a:br>
                      <a:r>
                        <a:rPr lang="en-CA" sz="1000" b="0" i="0" dirty="0">
                          <a:solidFill>
                            <a:schemeClr val="tx1">
                              <a:lumMod val="65000"/>
                              <a:lumOff val="35000"/>
                            </a:schemeClr>
                          </a:solidFill>
                          <a:effectLst/>
                          <a:latin typeface="Arial"/>
                          <a:ea typeface="Times New Roman" panose="02020603050405020304" pitchFamily="18" charset="0"/>
                          <a:cs typeface="Times New Roman"/>
                        </a:rPr>
                        <a:t>Formats     </a:t>
                      </a:r>
                    </a:p>
                  </a:txBody>
                  <a:tcPr marL="68580" marR="68580" marT="68580" marB="68580" anchor="ctr">
                    <a:lnL>
                      <a:noFill/>
                    </a:lnL>
                    <a:lnR w="28575" cap="flat" cmpd="sng" algn="ctr">
                      <a:solidFill>
                        <a:srgbClr val="FFFFFF"/>
                      </a:solidFill>
                      <a:prstDash val="solid"/>
                      <a:round/>
                      <a:headEnd type="none" w="med" len="med"/>
                      <a:tailEnd type="none" w="med" len="med"/>
                    </a:lnR>
                    <a:lnT w="12700" cap="flat" cmpd="sng" algn="ctr">
                      <a:solidFill>
                        <a:srgbClr val="767171"/>
                      </a:solidFill>
                      <a:prstDash val="solid"/>
                      <a:round/>
                      <a:headEnd type="none" w="med" len="med"/>
                      <a:tailEnd type="none" w="med" len="med"/>
                    </a:lnT>
                    <a:lnB w="12700" cap="flat" cmpd="sng" algn="ctr">
                      <a:solidFill>
                        <a:srgbClr val="767171"/>
                      </a:solidFill>
                      <a:prstDash val="solid"/>
                      <a:round/>
                      <a:headEnd type="none" w="med" len="med"/>
                      <a:tailEnd type="none" w="med" len="med"/>
                    </a:lnB>
                  </a:tcPr>
                </a:tc>
                <a:tc>
                  <a:txBody>
                    <a:bodyPr/>
                    <a:lstStyle/>
                    <a:p>
                      <a:pPr lvl="0" algn="ctr">
                        <a:buNone/>
                      </a:pPr>
                      <a:r>
                        <a:rPr lang="en-CA" sz="900" b="0" i="0" u="none" strike="noStrike" noProof="0">
                          <a:solidFill>
                            <a:srgbClr val="FFFFFF"/>
                          </a:solidFill>
                          <a:effectLst/>
                          <a:latin typeface="Arial"/>
                        </a:rPr>
                        <a:t>Whole Flower</a:t>
                      </a:r>
                      <a:endParaRPr lang="en-US"/>
                    </a:p>
                  </a:txBody>
                  <a:tcPr marL="68580" marR="68580" marT="0" marB="68580" anchor="ctr">
                    <a:lnL w="28575" cap="flat" cmpd="sng" algn="ctr">
                      <a:solidFill>
                        <a:srgbClr val="FFFFFF"/>
                      </a:solidFill>
                      <a:prstDash val="solid"/>
                      <a:round/>
                      <a:headEnd type="none" w="med" len="med"/>
                      <a:tailEnd type="none" w="med" len="med"/>
                    </a:lnL>
                    <a:lnR w="28575">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Whole Flower</a:t>
                      </a:r>
                      <a:br>
                        <a:rPr lang="en-CA" sz="900" b="0" i="0">
                          <a:solidFill>
                            <a:srgbClr val="FFFFFF"/>
                          </a:solidFill>
                          <a:effectLst/>
                          <a:latin typeface="Arial"/>
                          <a:ea typeface="Times New Roman" panose="02020603050405020304" pitchFamily="18" charset="0"/>
                          <a:cs typeface="Times New Roman"/>
                        </a:rPr>
                      </a:br>
                      <a:r>
                        <a:rPr lang="en-CA" sz="900" b="0" i="0">
                          <a:solidFill>
                            <a:srgbClr val="FFFFFF"/>
                          </a:solidFill>
                          <a:effectLst/>
                          <a:latin typeface="Arial"/>
                          <a:ea typeface="Times New Roman" panose="02020603050405020304" pitchFamily="18" charset="0"/>
                          <a:cs typeface="Times New Roman"/>
                        </a:rPr>
                        <a:t>Pressed Hash</a:t>
                      </a:r>
                      <a:endParaRPr lang="en-CA" sz="900" b="0" i="0">
                        <a:effectLst/>
                        <a:latin typeface="Arial"/>
                        <a:ea typeface="Times New Roman" panose="02020603050405020304" pitchFamily="18" charset="0"/>
                        <a:cs typeface="Times New Roman"/>
                      </a:endParaRPr>
                    </a:p>
                  </a:txBody>
                  <a:tcPr marL="68580" marR="68580" marT="0" marB="6858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7F93"/>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Pre-Milled Flower, </a:t>
                      </a:r>
                      <a:br>
                        <a:rPr lang="en-CA" sz="900" b="0" i="0">
                          <a:solidFill>
                            <a:srgbClr val="FFFFFF"/>
                          </a:solidFill>
                          <a:effectLst/>
                          <a:latin typeface="Arial"/>
                          <a:ea typeface="Times New Roman" panose="02020603050405020304" pitchFamily="18" charset="0"/>
                          <a:cs typeface="Times New Roman"/>
                        </a:rPr>
                      </a:br>
                      <a:r>
                        <a:rPr lang="en-CA" sz="900" b="0" i="0">
                          <a:solidFill>
                            <a:srgbClr val="FFFFFF"/>
                          </a:solidFill>
                          <a:effectLst/>
                          <a:latin typeface="Arial"/>
                          <a:ea typeface="Times New Roman" panose="02020603050405020304" pitchFamily="18" charset="0"/>
                          <a:cs typeface="Times New Roman"/>
                        </a:rPr>
                        <a:t>Pre-Roll Joints,</a:t>
                      </a:r>
                    </a:p>
                    <a:p>
                      <a:pPr algn="ctr" fontAlgn="ctr"/>
                      <a:r>
                        <a:rPr lang="en-CA" sz="900" b="0" i="0">
                          <a:solidFill>
                            <a:srgbClr val="FFFFFF"/>
                          </a:solidFill>
                          <a:effectLst/>
                          <a:latin typeface="Arial"/>
                          <a:ea typeface="Times New Roman" panose="02020603050405020304" pitchFamily="18" charset="0"/>
                          <a:cs typeface="Times New Roman"/>
                        </a:rPr>
                        <a:t>Infused Gummies,</a:t>
                      </a:r>
                      <a:br>
                        <a:rPr lang="en-CA" sz="900" b="0" i="0">
                          <a:solidFill>
                            <a:srgbClr val="FFFFFF"/>
                          </a:solidFill>
                          <a:effectLst/>
                          <a:latin typeface="Arial"/>
                          <a:ea typeface="Times New Roman" panose="02020603050405020304" pitchFamily="18" charset="0"/>
                          <a:cs typeface="Times New Roman"/>
                        </a:rPr>
                      </a:br>
                      <a:r>
                        <a:rPr lang="en-CA" sz="900" b="0" i="0">
                          <a:solidFill>
                            <a:srgbClr val="FFFFFF"/>
                          </a:solidFill>
                          <a:effectLst/>
                          <a:latin typeface="Arial"/>
                          <a:ea typeface="Times New Roman" panose="02020603050405020304" pitchFamily="18" charset="0"/>
                          <a:cs typeface="Times New Roman"/>
                        </a:rPr>
                        <a:t>510 Vape Carts,</a:t>
                      </a:r>
                    </a:p>
                    <a:p>
                      <a:pPr algn="ctr" fontAlgn="ctr"/>
                      <a:r>
                        <a:rPr lang="en-CA" sz="900" b="0" i="0">
                          <a:solidFill>
                            <a:srgbClr val="FFFFFF"/>
                          </a:solidFill>
                          <a:effectLst/>
                          <a:latin typeface="Arial"/>
                          <a:ea typeface="Times New Roman" panose="02020603050405020304" pitchFamily="18" charset="0"/>
                          <a:cs typeface="Times New Roman"/>
                        </a:rPr>
                        <a:t>Rip-Strip Hash &amp;</a:t>
                      </a:r>
                    </a:p>
                    <a:p>
                      <a:pPr algn="ctr" fontAlgn="ctr"/>
                      <a:r>
                        <a:rPr lang="en-CA" sz="900" b="0" i="0">
                          <a:solidFill>
                            <a:srgbClr val="FFFFFF"/>
                          </a:solidFill>
                          <a:effectLst/>
                          <a:latin typeface="Arial"/>
                          <a:ea typeface="Times New Roman" panose="02020603050405020304" pitchFamily="18" charset="0"/>
                          <a:cs typeface="Times New Roman"/>
                        </a:rPr>
                        <a:t>Infused Pre-Rolls</a:t>
                      </a:r>
                      <a:endParaRPr lang="en-CA" sz="900" b="0" i="0" dirty="0">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CA" sz="900" b="0" i="0" dirty="0">
                          <a:solidFill>
                            <a:schemeClr val="tx1"/>
                          </a:solidFill>
                          <a:effectLst/>
                          <a:latin typeface="Arial"/>
                          <a:ea typeface="Times New Roman" panose="02020603050405020304" pitchFamily="18" charset="0"/>
                          <a:cs typeface="Times New Roman"/>
                        </a:rPr>
                        <a:t>CBD &amp; Minor Cannabinoid Gummies</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F4E"/>
                    </a:solidFill>
                  </a:tcPr>
                </a:tc>
                <a:tc>
                  <a:txBody>
                    <a:bodyPr/>
                    <a:lstStyle/>
                    <a:p>
                      <a:pPr algn="ctr" fontAlgn="ctr"/>
                      <a:r>
                        <a:rPr lang="en-US" sz="900" b="0" i="0" dirty="0">
                          <a:solidFill>
                            <a:schemeClr val="tx1"/>
                          </a:solidFill>
                          <a:effectLst/>
                          <a:latin typeface="Arial"/>
                          <a:ea typeface="Times New Roman" panose="02020603050405020304" pitchFamily="18" charset="0"/>
                          <a:cs typeface="Times New Roman"/>
                        </a:rPr>
                        <a:t>P</a:t>
                      </a:r>
                      <a:r>
                        <a:rPr lang="en-CA" sz="900" b="0" i="0" dirty="0">
                          <a:solidFill>
                            <a:schemeClr val="tx1"/>
                          </a:solidFill>
                          <a:effectLst/>
                          <a:latin typeface="Arial"/>
                          <a:ea typeface="Times New Roman" panose="02020603050405020304" pitchFamily="18" charset="0"/>
                          <a:cs typeface="Times New Roman"/>
                        </a:rPr>
                        <a:t>re-Rolls,</a:t>
                      </a:r>
                    </a:p>
                    <a:p>
                      <a:pPr algn="ctr" fontAlgn="ctr"/>
                      <a:r>
                        <a:rPr lang="en-CA" sz="900" b="0" i="0" dirty="0">
                          <a:solidFill>
                            <a:schemeClr val="tx1"/>
                          </a:solidFill>
                          <a:effectLst/>
                          <a:latin typeface="Arial"/>
                          <a:ea typeface="Times New Roman" panose="02020603050405020304" pitchFamily="18" charset="0"/>
                          <a:cs typeface="Times New Roman"/>
                        </a:rPr>
                        <a:t>Whole Flower,</a:t>
                      </a:r>
                    </a:p>
                    <a:p>
                      <a:pPr algn="ctr" fontAlgn="ctr"/>
                      <a:r>
                        <a:rPr lang="en-CA" sz="900" b="0" i="0" dirty="0">
                          <a:solidFill>
                            <a:schemeClr val="tx1"/>
                          </a:solidFill>
                          <a:effectLst/>
                          <a:latin typeface="Arial"/>
                          <a:ea typeface="Times New Roman" panose="02020603050405020304" pitchFamily="18" charset="0"/>
                          <a:cs typeface="Times New Roman"/>
                        </a:rPr>
                        <a:t>Infused Pre-Rolls,</a:t>
                      </a:r>
                    </a:p>
                    <a:p>
                      <a:pPr algn="ctr" fontAlgn="ctr"/>
                      <a:r>
                        <a:rPr lang="en-CA" sz="900" b="0" i="0" dirty="0">
                          <a:solidFill>
                            <a:schemeClr val="tx1"/>
                          </a:solidFill>
                          <a:effectLst/>
                          <a:latin typeface="Arial"/>
                          <a:ea typeface="Times New Roman" panose="02020603050405020304" pitchFamily="18" charset="0"/>
                          <a:cs typeface="Times New Roman"/>
                        </a:rPr>
                        <a:t>THC &amp; Minor Cannabinoid Gummies</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CD1"/>
                    </a:solidFill>
                  </a:tcPr>
                </a:tc>
                <a:tc>
                  <a:txBody>
                    <a:bodyPr/>
                    <a:lstStyle/>
                    <a:p>
                      <a:pPr algn="ctr" fontAlgn="ctr"/>
                      <a:r>
                        <a:rPr lang="en-CA" sz="900" b="0" i="0" spc="-10">
                          <a:solidFill>
                            <a:srgbClr val="FFFFFF"/>
                          </a:solidFill>
                          <a:effectLst/>
                          <a:latin typeface="Arial"/>
                          <a:ea typeface="Times New Roman" panose="02020603050405020304" pitchFamily="18" charset="0"/>
                          <a:cs typeface="Times New Roman"/>
                        </a:rPr>
                        <a:t>Whole Flower, </a:t>
                      </a:r>
                      <a:br>
                        <a:rPr lang="en-CA" sz="900" b="0" i="0" spc="-10">
                          <a:solidFill>
                            <a:srgbClr val="FFFFFF"/>
                          </a:solidFill>
                          <a:effectLst/>
                          <a:latin typeface="Arial"/>
                          <a:ea typeface="Times New Roman" panose="02020603050405020304" pitchFamily="18" charset="0"/>
                          <a:cs typeface="Times New Roman"/>
                        </a:rPr>
                      </a:br>
                      <a:r>
                        <a:rPr lang="en-CA" sz="900" b="0" i="0" spc="-10">
                          <a:solidFill>
                            <a:srgbClr val="FFFFFF"/>
                          </a:solidFill>
                          <a:effectLst/>
                          <a:latin typeface="Arial"/>
                          <a:ea typeface="Times New Roman" panose="02020603050405020304" pitchFamily="18" charset="0"/>
                          <a:cs typeface="Times New Roman"/>
                        </a:rPr>
                        <a:t>Pre-Roll Joints &amp; Lozenges</a:t>
                      </a:r>
                      <a:endParaRPr lang="en-CA" sz="900" b="0" i="0">
                        <a:effectLst/>
                        <a:latin typeface="Arial"/>
                        <a:ea typeface="Times New Roman" panose="02020603050405020304" pitchFamily="18" charset="0"/>
                        <a:cs typeface="Times New Roman"/>
                      </a:endParaRPr>
                    </a:p>
                  </a:txBody>
                  <a:tcPr marL="68580" marR="68580" marT="6858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12B46"/>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Hashish,</a:t>
                      </a:r>
                    </a:p>
                    <a:p>
                      <a:pPr algn="ctr" fontAlgn="ctr"/>
                      <a:r>
                        <a:rPr lang="en-CA" sz="900" b="0" i="0">
                          <a:solidFill>
                            <a:srgbClr val="FFFFFF"/>
                          </a:solidFill>
                          <a:effectLst/>
                          <a:latin typeface="Arial"/>
                          <a:ea typeface="Times New Roman" panose="02020603050405020304" pitchFamily="18" charset="0"/>
                          <a:cs typeface="Times New Roman"/>
                        </a:rPr>
                        <a:t>Hash Infused Pre-rolls &amp; Pre-rolls</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547"/>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Whole Flower</a:t>
                      </a:r>
                      <a:br>
                        <a:rPr lang="en-CA" sz="900" b="0" i="0">
                          <a:solidFill>
                            <a:srgbClr val="FFFFFF"/>
                          </a:solidFill>
                          <a:effectLst/>
                          <a:latin typeface="Arial"/>
                          <a:ea typeface="Times New Roman" panose="02020603050405020304" pitchFamily="18" charset="0"/>
                          <a:cs typeface="Times New Roman"/>
                        </a:rPr>
                      </a:br>
                      <a:r>
                        <a:rPr lang="en-CA" sz="900" b="0" i="0">
                          <a:solidFill>
                            <a:srgbClr val="FFFFFF"/>
                          </a:solidFill>
                          <a:effectLst/>
                          <a:latin typeface="Arial"/>
                          <a:ea typeface="Times New Roman" panose="02020603050405020304" pitchFamily="18" charset="0"/>
                          <a:cs typeface="Times New Roman"/>
                        </a:rPr>
                        <a:t>Pre-Roll Joints </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C6C"/>
                    </a:solidFill>
                  </a:tcPr>
                </a:tc>
                <a:extLst>
                  <a:ext uri="{0D108BD9-81ED-4DB2-BD59-A6C34878D82A}">
                    <a16:rowId xmlns:a16="http://schemas.microsoft.com/office/drawing/2014/main" val="1692516489"/>
                  </a:ext>
                </a:extLst>
              </a:tr>
              <a:tr h="966646">
                <a:tc>
                  <a:txBody>
                    <a:bodyPr/>
                    <a:lstStyle/>
                    <a:p>
                      <a:pPr fontAlgn="ctr">
                        <a:lnSpc>
                          <a:spcPct val="90000"/>
                        </a:lnSpc>
                      </a:pPr>
                      <a:r>
                        <a:rPr lang="en-CA" sz="1000" b="0" i="0" spc="-10">
                          <a:solidFill>
                            <a:schemeClr val="tx1">
                              <a:lumMod val="65000"/>
                              <a:lumOff val="35000"/>
                            </a:schemeClr>
                          </a:solidFill>
                          <a:effectLst/>
                          <a:latin typeface="Arial"/>
                          <a:ea typeface="Times New Roman" panose="02020603050405020304" pitchFamily="18" charset="0"/>
                          <a:cs typeface="Times New Roman"/>
                        </a:rPr>
                        <a:t>Tangible </a:t>
                      </a:r>
                      <a:br>
                        <a:rPr lang="en-CA" sz="1000" b="0" i="0" spc="-10">
                          <a:solidFill>
                            <a:srgbClr val="595959"/>
                          </a:solidFill>
                          <a:effectLst/>
                          <a:latin typeface="Arial"/>
                          <a:ea typeface="Times New Roman" panose="02020603050405020304" pitchFamily="18" charset="0"/>
                          <a:cs typeface="Times New Roman"/>
                        </a:rPr>
                      </a:br>
                      <a:r>
                        <a:rPr lang="en-CA" sz="1000" b="0" i="0" spc="-10">
                          <a:solidFill>
                            <a:schemeClr val="tx1">
                              <a:lumMod val="65000"/>
                              <a:lumOff val="35000"/>
                            </a:schemeClr>
                          </a:solidFill>
                          <a:effectLst/>
                          <a:latin typeface="Arial"/>
                          <a:ea typeface="Times New Roman" panose="02020603050405020304" pitchFamily="18" charset="0"/>
                          <a:cs typeface="Times New Roman"/>
                        </a:rPr>
                        <a:t>Brand  </a:t>
                      </a:r>
                      <a:r>
                        <a:rPr lang="en-CA" sz="1000" b="0" i="0">
                          <a:solidFill>
                            <a:schemeClr val="tx1">
                              <a:lumMod val="65000"/>
                              <a:lumOff val="35000"/>
                            </a:schemeClr>
                          </a:solidFill>
                          <a:effectLst/>
                          <a:latin typeface="Arial"/>
                          <a:ea typeface="Times New Roman" panose="02020603050405020304" pitchFamily="18" charset="0"/>
                          <a:cs typeface="Times New Roman"/>
                        </a:rPr>
                        <a:t> </a:t>
                      </a:r>
                      <a:br>
                        <a:rPr lang="en-CA" sz="1000" b="0" i="0">
                          <a:solidFill>
                            <a:srgbClr val="595959"/>
                          </a:solidFill>
                          <a:effectLst/>
                          <a:latin typeface="Arial"/>
                          <a:ea typeface="Times New Roman" panose="02020603050405020304" pitchFamily="18" charset="0"/>
                          <a:cs typeface="Times New Roman"/>
                        </a:rPr>
                      </a:br>
                      <a:r>
                        <a:rPr lang="en-CA" sz="1000" b="0" i="0">
                          <a:solidFill>
                            <a:schemeClr val="tx1">
                              <a:lumMod val="65000"/>
                              <a:lumOff val="35000"/>
                            </a:schemeClr>
                          </a:solidFill>
                          <a:effectLst/>
                          <a:latin typeface="Arial"/>
                          <a:ea typeface="Times New Roman" panose="02020603050405020304" pitchFamily="18" charset="0"/>
                          <a:cs typeface="Times New Roman"/>
                        </a:rPr>
                        <a:t>Attributes           </a:t>
                      </a:r>
                    </a:p>
                  </a:txBody>
                  <a:tcPr marL="68580" marR="68580" marT="68580" marB="68580" anchor="ctr">
                    <a:lnL>
                      <a:noFill/>
                    </a:lnL>
                    <a:lnR w="28575" cap="flat" cmpd="sng" algn="ctr">
                      <a:solidFill>
                        <a:srgbClr val="FFFFFF"/>
                      </a:solidFill>
                      <a:prstDash val="solid"/>
                      <a:round/>
                      <a:headEnd type="none" w="med" len="med"/>
                      <a:tailEnd type="none" w="med" len="med"/>
                    </a:lnR>
                    <a:lnT w="12700" cap="flat" cmpd="sng" algn="ctr">
                      <a:solidFill>
                        <a:srgbClr val="767171"/>
                      </a:solidFill>
                      <a:prstDash val="solid"/>
                      <a:round/>
                      <a:headEnd type="none" w="med" len="med"/>
                      <a:tailEnd type="none" w="med" len="med"/>
                    </a:lnT>
                    <a:lnB w="12700" cap="flat" cmpd="sng" algn="ctr">
                      <a:solidFill>
                        <a:srgbClr val="767171"/>
                      </a:solidFill>
                      <a:prstDash val="solid"/>
                      <a:round/>
                      <a:headEnd type="none" w="med" len="med"/>
                      <a:tailEnd type="none" w="med" len="med"/>
                    </a:lnB>
                  </a:tcPr>
                </a:tc>
                <a:tc>
                  <a:txBody>
                    <a:bodyPr/>
                    <a:lstStyle/>
                    <a:p>
                      <a:pPr lvl="0" algn="ctr">
                        <a:buNone/>
                      </a:pPr>
                      <a:r>
                        <a:rPr lang="en-CA" sz="900" b="0" i="0" u="none" strike="noStrike" noProof="0">
                          <a:solidFill>
                            <a:srgbClr val="FFFFFF"/>
                          </a:solidFill>
                          <a:effectLst/>
                          <a:latin typeface="Arial"/>
                        </a:rPr>
                        <a:t>Strain Specific Flower High Quality Genetics</a:t>
                      </a:r>
                      <a:endParaRPr lang="en-US" sz="900" b="0" i="0" u="none" strike="noStrike" noProof="0">
                        <a:solidFill>
                          <a:srgbClr val="000000"/>
                        </a:solidFill>
                        <a:effectLst/>
                        <a:latin typeface="Arial"/>
                      </a:endParaRPr>
                    </a:p>
                    <a:p>
                      <a:pPr lvl="0" algn="ctr">
                        <a:buNone/>
                      </a:pPr>
                      <a:r>
                        <a:rPr lang="en-CA" sz="900" b="0" i="0" u="none" strike="noStrike" noProof="0">
                          <a:solidFill>
                            <a:srgbClr val="FFFFFF"/>
                          </a:solidFill>
                          <a:effectLst/>
                          <a:latin typeface="Arial"/>
                        </a:rPr>
                        <a:t>Good value</a:t>
                      </a:r>
                      <a:endParaRPr lang="en-CA"/>
                    </a:p>
                  </a:txBody>
                  <a:tcPr marL="68580" marR="68580" marT="0" marB="68580" anchor="ctr">
                    <a:lnL w="28575" cap="flat" cmpd="sng" algn="ctr">
                      <a:solidFill>
                        <a:srgbClr val="FFFFFF"/>
                      </a:solidFill>
                      <a:prstDash val="solid"/>
                      <a:round/>
                      <a:headEnd type="none" w="med" len="med"/>
                      <a:tailEnd type="none" w="med" len="med"/>
                    </a:lnL>
                    <a:lnR w="28575">
                      <a:solidFill>
                        <a:srgbClr val="FFFFFF"/>
                      </a:solidFill>
                    </a:lnR>
                    <a:lnT w="12700" cap="flat" cmpd="sng" algn="ctr">
                      <a:solidFill>
                        <a:srgbClr val="FFFFFF"/>
                      </a:solidFill>
                      <a:prstDash val="solid"/>
                      <a:round/>
                      <a:headEnd type="none" w="med" len="med"/>
                      <a:tailEnd type="none" w="med" len="med"/>
                    </a:lnT>
                    <a:lnB w="12700">
                      <a:solidFill>
                        <a:srgbClr val="FFFFFF"/>
                      </a:solidFill>
                    </a:lnB>
                    <a:solidFill>
                      <a:srgbClr val="FF0000"/>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Iconic Strains</a:t>
                      </a:r>
                    </a:p>
                    <a:p>
                      <a:pPr algn="ctr" fontAlgn="ctr"/>
                      <a:r>
                        <a:rPr lang="en-CA" sz="900" b="0" i="0">
                          <a:solidFill>
                            <a:srgbClr val="FFFFFF"/>
                          </a:solidFill>
                          <a:effectLst/>
                          <a:latin typeface="Arial"/>
                          <a:ea typeface="Times New Roman" panose="02020603050405020304" pitchFamily="18" charset="0"/>
                          <a:cs typeface="Times New Roman"/>
                        </a:rPr>
                        <a:t>High Potency Products</a:t>
                      </a:r>
                    </a:p>
                    <a:p>
                      <a:pPr algn="ctr" fontAlgn="ctr"/>
                      <a:r>
                        <a:rPr lang="en-CA" sz="900" b="0" i="0">
                          <a:solidFill>
                            <a:srgbClr val="FFFFFF"/>
                          </a:solidFill>
                          <a:effectLst/>
                          <a:latin typeface="Arial"/>
                          <a:ea typeface="Times New Roman" panose="02020603050405020304" pitchFamily="18" charset="0"/>
                          <a:cs typeface="Times New Roman"/>
                        </a:rPr>
                        <a:t>Killer Prices</a:t>
                      </a:r>
                      <a:endParaRPr lang="en-CA" sz="900" b="0" i="0">
                        <a:solidFill>
                          <a:schemeClr val="bg1"/>
                        </a:solidFill>
                        <a:effectLst/>
                        <a:latin typeface="Arial"/>
                        <a:ea typeface="Times New Roman" panose="02020603050405020304" pitchFamily="18" charset="0"/>
                        <a:cs typeface="Times New Roman"/>
                      </a:endParaRPr>
                    </a:p>
                  </a:txBody>
                  <a:tcPr marL="68580" marR="68580" marT="0" marB="6858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7F93"/>
                    </a:solidFill>
                  </a:tcPr>
                </a:tc>
                <a:tc>
                  <a:txBody>
                    <a:bodyPr/>
                    <a:lstStyle/>
                    <a:p>
                      <a:pPr marL="0" marR="0" lvl="0" indent="0" algn="ctr" rtl="0" eaLnBrk="1" fontAlgn="ctr" latinLnBrk="0" hangingPunct="1">
                        <a:lnSpc>
                          <a:spcPct val="100000"/>
                        </a:lnSpc>
                        <a:spcBef>
                          <a:spcPts val="0"/>
                        </a:spcBef>
                        <a:spcAft>
                          <a:spcPts val="0"/>
                        </a:spcAft>
                        <a:buClrTx/>
                        <a:buSzTx/>
                        <a:buFontTx/>
                        <a:buNone/>
                      </a:pPr>
                      <a:r>
                        <a:rPr lang="en-CA" sz="900" b="0" i="0">
                          <a:solidFill>
                            <a:srgbClr val="FFFFFF"/>
                          </a:solidFill>
                          <a:effectLst/>
                          <a:latin typeface="Arial"/>
                          <a:ea typeface="Times New Roman" panose="02020603050405020304" pitchFamily="18" charset="0"/>
                          <a:cs typeface="Times New Roman"/>
                        </a:rPr>
                        <a:t>Good THC Potency </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900" b="0" i="0">
                          <a:solidFill>
                            <a:srgbClr val="FFFFFF"/>
                          </a:solidFill>
                          <a:effectLst/>
                          <a:latin typeface="Arial"/>
                          <a:ea typeface="Times New Roman" panose="02020603050405020304" pitchFamily="18" charset="0"/>
                          <a:cs typeface="Times New Roman"/>
                        </a:rPr>
                        <a:t>Great Value</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900" b="0" i="0">
                          <a:solidFill>
                            <a:srgbClr val="FFFFFF"/>
                          </a:solidFill>
                          <a:effectLst/>
                          <a:latin typeface="Arial"/>
                          <a:ea typeface="Times New Roman" panose="02020603050405020304" pitchFamily="18" charset="0"/>
                          <a:cs typeface="Times New Roman"/>
                        </a:rPr>
                        <a:t>Big Flavour</a:t>
                      </a:r>
                      <a:endParaRPr lang="en-CA" sz="900" b="0" i="0" dirty="0">
                        <a:solidFill>
                          <a:srgbClr val="FFFFFF"/>
                        </a:solidFill>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algn="ctr" fontAlgn="ctr"/>
                      <a:r>
                        <a:rPr lang="en-CA" sz="900" b="0" i="0">
                          <a:solidFill>
                            <a:schemeClr val="tx1"/>
                          </a:solidFill>
                          <a:effectLst/>
                          <a:latin typeface="Arial"/>
                          <a:ea typeface="Times New Roman" panose="02020603050405020304" pitchFamily="18" charset="0"/>
                          <a:cs typeface="Times New Roman"/>
                        </a:rPr>
                        <a:t>Assorted Flavours</a:t>
                      </a:r>
                    </a:p>
                    <a:p>
                      <a:pPr algn="ctr" fontAlgn="ctr"/>
                      <a:r>
                        <a:rPr lang="en-CA" sz="900" b="0" i="0" kern="1200">
                          <a:solidFill>
                            <a:schemeClr val="tx1"/>
                          </a:solidFill>
                          <a:effectLst/>
                          <a:latin typeface="Arial"/>
                          <a:ea typeface="Times New Roman" panose="02020603050405020304" pitchFamily="18" charset="0"/>
                          <a:cs typeface="Times New Roman"/>
                        </a:rPr>
                        <a:t>Vegan &amp; Sugar-free Offerings</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F4E"/>
                    </a:solidFill>
                  </a:tcPr>
                </a:tc>
                <a:tc>
                  <a:txBody>
                    <a:bodyPr/>
                    <a:lstStyle/>
                    <a:p>
                      <a:pPr algn="ctr" fontAlgn="ctr"/>
                      <a:r>
                        <a:rPr lang="en-CA" sz="900" b="0" i="0">
                          <a:solidFill>
                            <a:schemeClr val="tx1"/>
                          </a:solidFill>
                          <a:effectLst/>
                          <a:latin typeface="Arial"/>
                          <a:ea typeface="Times New Roman" panose="02020603050405020304" pitchFamily="18" charset="0"/>
                          <a:cs typeface="Times New Roman"/>
                        </a:rPr>
                        <a:t>Assorted Flavours</a:t>
                      </a:r>
                    </a:p>
                    <a:p>
                      <a:pPr algn="ctr" fontAlgn="ctr"/>
                      <a:r>
                        <a:rPr lang="en-CA" sz="900" b="0" i="0" kern="1200">
                          <a:solidFill>
                            <a:schemeClr val="tx1"/>
                          </a:solidFill>
                          <a:effectLst/>
                          <a:latin typeface="Arial"/>
                          <a:ea typeface="Times New Roman" panose="02020603050405020304" pitchFamily="18" charset="0"/>
                          <a:cs typeface="Times New Roman"/>
                        </a:rPr>
                        <a:t>Vegan &amp; Sugar-free Offerings</a:t>
                      </a: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CD1"/>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Potent &amp; Flavourful Strains</a:t>
                      </a:r>
                    </a:p>
                    <a:p>
                      <a:pPr algn="ctr" fontAlgn="ctr"/>
                      <a:r>
                        <a:rPr lang="en-CA" sz="900" b="0" i="0">
                          <a:solidFill>
                            <a:srgbClr val="FFFFFF"/>
                          </a:solidFill>
                          <a:effectLst/>
                          <a:latin typeface="Arial"/>
                          <a:ea typeface="Times New Roman" panose="02020603050405020304" pitchFamily="18" charset="0"/>
                          <a:cs typeface="Times New Roman"/>
                        </a:rPr>
                        <a:t>Unparalleled Genetics</a:t>
                      </a:r>
                    </a:p>
                    <a:p>
                      <a:pPr algn="ctr" fontAlgn="ctr"/>
                      <a:r>
                        <a:rPr lang="en-CA" sz="900" b="0" i="0">
                          <a:solidFill>
                            <a:srgbClr val="FFFFFF"/>
                          </a:solidFill>
                          <a:effectLst/>
                          <a:latin typeface="Arial"/>
                          <a:ea typeface="Times New Roman" panose="02020603050405020304" pitchFamily="18" charset="0"/>
                          <a:cs typeface="Times New Roman"/>
                        </a:rPr>
                        <a:t>Strain Specific Grow Rooms</a:t>
                      </a:r>
                    </a:p>
                  </a:txBody>
                  <a:tcPr marL="68580" marR="68580" marT="6858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12B46"/>
                    </a:solidFill>
                  </a:tcPr>
                </a:tc>
                <a:tc>
                  <a:txBody>
                    <a:bodyPr/>
                    <a:lstStyle/>
                    <a:p>
                      <a:pPr algn="ctr" fontAlgn="ctr"/>
                      <a:r>
                        <a:rPr lang="en-CA" sz="900" b="0" i="0">
                          <a:solidFill>
                            <a:srgbClr val="FFFFFF"/>
                          </a:solidFill>
                          <a:effectLst/>
                          <a:latin typeface="Arial"/>
                          <a:ea typeface="Times New Roman" panose="02020603050405020304" pitchFamily="18" charset="0"/>
                          <a:cs typeface="Times New Roman"/>
                        </a:rPr>
                        <a:t>Authentic Recipes</a:t>
                      </a:r>
                    </a:p>
                    <a:p>
                      <a:pPr algn="ctr" fontAlgn="ctr"/>
                      <a:r>
                        <a:rPr lang="en-CA" sz="900" b="0" i="0">
                          <a:solidFill>
                            <a:srgbClr val="FFFFFF"/>
                          </a:solidFill>
                          <a:effectLst/>
                          <a:latin typeface="Arial"/>
                          <a:ea typeface="Times New Roman" panose="02020603050405020304" pitchFamily="18" charset="0"/>
                          <a:cs typeface="Times New Roman"/>
                        </a:rPr>
                        <a:t>High Potency Hash</a:t>
                      </a:r>
                      <a:endParaRPr lang="en-CA" sz="900" b="0" i="0">
                        <a:solidFill>
                          <a:schemeClr val="bg1"/>
                        </a:solidFill>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4547"/>
                    </a:solidFill>
                  </a:tcPr>
                </a:tc>
                <a:tc>
                  <a:txBody>
                    <a:bodyPr/>
                    <a:lstStyle/>
                    <a:p>
                      <a:pPr algn="ctr" fontAlgn="ctr"/>
                      <a:r>
                        <a:rPr lang="en-CA" sz="900" b="0" i="0" dirty="0">
                          <a:solidFill>
                            <a:srgbClr val="FFFFFF"/>
                          </a:solidFill>
                          <a:effectLst/>
                          <a:latin typeface="Arial"/>
                          <a:ea typeface="Times New Roman" panose="02020603050405020304" pitchFamily="18" charset="0"/>
                          <a:cs typeface="Times New Roman"/>
                        </a:rPr>
                        <a:t>Hand Trimmed</a:t>
                      </a:r>
                    </a:p>
                    <a:p>
                      <a:pPr algn="ctr" fontAlgn="ctr"/>
                      <a:r>
                        <a:rPr lang="en-CA" sz="900" b="0" i="0" dirty="0">
                          <a:solidFill>
                            <a:srgbClr val="FFFFFF"/>
                          </a:solidFill>
                          <a:effectLst/>
                          <a:latin typeface="Arial"/>
                          <a:ea typeface="Times New Roman" panose="02020603050405020304" pitchFamily="18" charset="0"/>
                          <a:cs typeface="Times New Roman"/>
                        </a:rPr>
                        <a:t>Hand Packed</a:t>
                      </a:r>
                    </a:p>
                    <a:p>
                      <a:pPr algn="ctr" fontAlgn="ctr"/>
                      <a:r>
                        <a:rPr lang="en-CA" sz="900" b="0" i="0" dirty="0">
                          <a:solidFill>
                            <a:srgbClr val="FFFFFF"/>
                          </a:solidFill>
                          <a:effectLst/>
                          <a:latin typeface="Arial"/>
                          <a:ea typeface="Times New Roman" panose="02020603050405020304" pitchFamily="18" charset="0"/>
                          <a:cs typeface="Times New Roman"/>
                        </a:rPr>
                        <a:t>Hang Dried</a:t>
                      </a:r>
                      <a:endParaRPr lang="en-CA" sz="900" b="0" i="0" dirty="0">
                        <a:solidFill>
                          <a:schemeClr val="bg1"/>
                        </a:solidFill>
                        <a:effectLst/>
                        <a:latin typeface="Arial"/>
                        <a:ea typeface="Times New Roman" panose="02020603050405020304" pitchFamily="18" charset="0"/>
                        <a:cs typeface="Times New Roman"/>
                      </a:endParaRPr>
                    </a:p>
                  </a:txBody>
                  <a:tcPr marL="68580" marR="68580" marT="0" marB="685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7C6C"/>
                    </a:solidFill>
                  </a:tcPr>
                </a:tc>
                <a:extLst>
                  <a:ext uri="{0D108BD9-81ED-4DB2-BD59-A6C34878D82A}">
                    <a16:rowId xmlns:a16="http://schemas.microsoft.com/office/drawing/2014/main" val="2228084969"/>
                  </a:ext>
                </a:extLst>
              </a:tr>
            </a:tbl>
          </a:graphicData>
        </a:graphic>
      </p:graphicFrame>
      <p:sp>
        <p:nvSpPr>
          <p:cNvPr id="21" name="Title 1">
            <a:extLst>
              <a:ext uri="{FF2B5EF4-FFF2-40B4-BE49-F238E27FC236}">
                <a16:creationId xmlns:a16="http://schemas.microsoft.com/office/drawing/2014/main" id="{3A887014-2412-6DF0-BBCD-51A150B2C83A}"/>
              </a:ext>
            </a:extLst>
          </p:cNvPr>
          <p:cNvSpPr txBox="1">
            <a:spLocks/>
          </p:cNvSpPr>
          <p:nvPr/>
        </p:nvSpPr>
        <p:spPr>
          <a:xfrm>
            <a:off x="685744" y="811201"/>
            <a:ext cx="10515600" cy="1325563"/>
          </a:xfrm>
          <a:prstGeom prst="rect">
            <a:avLst/>
          </a:prstGeom>
        </p:spPr>
        <p:txBody>
          <a:bodyPr vert="horz" lIns="0" tIns="0" rIns="0" bIns="0" rtlCol="0" anchor="t" anchorCtr="0">
            <a:normAutofit/>
          </a:bodyPr>
          <a:lstStyle>
            <a:lvl1pPr algn="l" defTabSz="914400" rtl="0" eaLnBrk="1" latinLnBrk="0" hangingPunct="1">
              <a:lnSpc>
                <a:spcPts val="4600"/>
              </a:lnSpc>
              <a:spcBef>
                <a:spcPct val="0"/>
              </a:spcBef>
              <a:buNone/>
              <a:defRPr sz="5000" kern="1200" cap="all" baseline="0">
                <a:solidFill>
                  <a:srgbClr val="86B9D8"/>
                </a:solidFill>
                <a:latin typeface="Impact" panose="020B0806030902050204" pitchFamily="34" charset="0"/>
                <a:ea typeface="+mj-ea"/>
                <a:cs typeface="+mj-cs"/>
              </a:defRPr>
            </a:lvl1pPr>
          </a:lstStyle>
          <a:p>
            <a:r>
              <a:rPr lang="en-CA" dirty="0">
                <a:solidFill>
                  <a:srgbClr val="1A3C5D"/>
                </a:solidFill>
              </a:rPr>
              <a:t>WELL-ROUNDED BRAND PORTFOLIO</a:t>
            </a:r>
          </a:p>
        </p:txBody>
      </p:sp>
      <p:pic>
        <p:nvPicPr>
          <p:cNvPr id="22" name="Picture 21">
            <a:extLst>
              <a:ext uri="{FF2B5EF4-FFF2-40B4-BE49-F238E27FC236}">
                <a16:creationId xmlns:a16="http://schemas.microsoft.com/office/drawing/2014/main" id="{63FEDE54-D7D0-5506-D352-7E4F680E958B}"/>
              </a:ext>
            </a:extLst>
          </p:cNvPr>
          <p:cNvPicPr/>
          <p:nvPr/>
        </p:nvPicPr>
        <p:blipFill>
          <a:blip r:embed="rId3">
            <a:extLst>
              <a:ext uri="{28A0092B-C50C-407E-A947-70E740481C1C}">
                <a14:useLocalDpi xmlns:a14="http://schemas.microsoft.com/office/drawing/2010/main"/>
              </a:ext>
            </a:extLst>
          </a:blip>
          <a:stretch>
            <a:fillRect/>
          </a:stretch>
        </p:blipFill>
        <p:spPr>
          <a:xfrm>
            <a:off x="919625" y="3544722"/>
            <a:ext cx="235837" cy="235837"/>
          </a:xfrm>
          <a:prstGeom prst="rect">
            <a:avLst/>
          </a:prstGeom>
        </p:spPr>
      </p:pic>
      <p:pic>
        <p:nvPicPr>
          <p:cNvPr id="23" name="Picture 22" descr="Text&#10;&#10;Description automatically generated">
            <a:extLst>
              <a:ext uri="{FF2B5EF4-FFF2-40B4-BE49-F238E27FC236}">
                <a16:creationId xmlns:a16="http://schemas.microsoft.com/office/drawing/2014/main" id="{BBF2BC47-0153-F76F-8C2E-2CD2A71746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56651" y="2140077"/>
            <a:ext cx="879502" cy="663714"/>
          </a:xfrm>
          <a:prstGeom prst="rect">
            <a:avLst/>
          </a:prstGeom>
        </p:spPr>
      </p:pic>
      <p:pic>
        <p:nvPicPr>
          <p:cNvPr id="24" name="Picture 23" descr="A yellow and black logo&#10;&#10;Description automatically generated with medium confidence">
            <a:extLst>
              <a:ext uri="{FF2B5EF4-FFF2-40B4-BE49-F238E27FC236}">
                <a16:creationId xmlns:a16="http://schemas.microsoft.com/office/drawing/2014/main" id="{DF08CED2-ED34-0100-5759-73897476FBE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25550" y="2162387"/>
            <a:ext cx="1379061" cy="657608"/>
          </a:xfrm>
          <a:prstGeom prst="rect">
            <a:avLst/>
          </a:prstGeom>
        </p:spPr>
      </p:pic>
      <p:pic>
        <p:nvPicPr>
          <p:cNvPr id="25" name="Picture 24" descr="Logo&#10;&#10;Description automatically generated">
            <a:extLst>
              <a:ext uri="{FF2B5EF4-FFF2-40B4-BE49-F238E27FC236}">
                <a16:creationId xmlns:a16="http://schemas.microsoft.com/office/drawing/2014/main" id="{D9F905A5-6D4E-A502-1F9E-AC856FF0B22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92301" y="1976323"/>
            <a:ext cx="941263" cy="941263"/>
          </a:xfrm>
          <a:prstGeom prst="rect">
            <a:avLst/>
          </a:prstGeom>
        </p:spPr>
      </p:pic>
      <p:pic>
        <p:nvPicPr>
          <p:cNvPr id="28" name="Picture 27" descr="Shape, circle&#10;&#10;Description automatically generated">
            <a:extLst>
              <a:ext uri="{FF2B5EF4-FFF2-40B4-BE49-F238E27FC236}">
                <a16:creationId xmlns:a16="http://schemas.microsoft.com/office/drawing/2014/main" id="{AC1AA108-A91C-8AB5-C1D1-DFC03DFA13D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00503" y="2047914"/>
            <a:ext cx="1086082" cy="752764"/>
          </a:xfrm>
          <a:prstGeom prst="rect">
            <a:avLst/>
          </a:prstGeom>
        </p:spPr>
      </p:pic>
      <p:pic>
        <p:nvPicPr>
          <p:cNvPr id="29" name="Picture 28" descr="Logo&#10;&#10;Description automatically generated">
            <a:extLst>
              <a:ext uri="{FF2B5EF4-FFF2-40B4-BE49-F238E27FC236}">
                <a16:creationId xmlns:a16="http://schemas.microsoft.com/office/drawing/2014/main" id="{FA48881C-5289-977D-E879-D8724A0A06F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822468" y="1915744"/>
            <a:ext cx="1017105" cy="1017105"/>
          </a:xfrm>
          <a:prstGeom prst="rect">
            <a:avLst/>
          </a:prstGeom>
        </p:spPr>
      </p:pic>
      <p:pic>
        <p:nvPicPr>
          <p:cNvPr id="30" name="Picture 29" descr="A red and white sign&#10;&#10;Description automatically generated with low confidence">
            <a:extLst>
              <a:ext uri="{FF2B5EF4-FFF2-40B4-BE49-F238E27FC236}">
                <a16:creationId xmlns:a16="http://schemas.microsoft.com/office/drawing/2014/main" id="{A41F3321-B2BF-AA3D-5332-72F95FC71ED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782266" y="2266683"/>
            <a:ext cx="955365" cy="533995"/>
          </a:xfrm>
          <a:prstGeom prst="rect">
            <a:avLst/>
          </a:prstGeom>
        </p:spPr>
      </p:pic>
      <p:pic>
        <p:nvPicPr>
          <p:cNvPr id="31" name="Picture 30" descr="Logo, company name&#10;&#10;Description automatically generated">
            <a:extLst>
              <a:ext uri="{FF2B5EF4-FFF2-40B4-BE49-F238E27FC236}">
                <a16:creationId xmlns:a16="http://schemas.microsoft.com/office/drawing/2014/main" id="{120C77FE-28D2-E0C9-E08B-D44BF84AA42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20943" y="2011019"/>
            <a:ext cx="1157909" cy="921830"/>
          </a:xfrm>
          <a:prstGeom prst="rect">
            <a:avLst/>
          </a:prstGeom>
        </p:spPr>
      </p:pic>
      <p:pic>
        <p:nvPicPr>
          <p:cNvPr id="32" name="Picture 31" descr="A blue text on a black background&#10;&#10;Description automatically generated">
            <a:extLst>
              <a:ext uri="{FF2B5EF4-FFF2-40B4-BE49-F238E27FC236}">
                <a16:creationId xmlns:a16="http://schemas.microsoft.com/office/drawing/2014/main" id="{BBA88AA8-E7F2-8D0E-E739-11E64F69FA3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560737" y="1976323"/>
            <a:ext cx="1500365" cy="1159373"/>
          </a:xfrm>
          <a:prstGeom prst="rect">
            <a:avLst/>
          </a:prstGeom>
        </p:spPr>
      </p:pic>
      <p:sp>
        <p:nvSpPr>
          <p:cNvPr id="33" name="TextBox 32">
            <a:extLst>
              <a:ext uri="{FF2B5EF4-FFF2-40B4-BE49-F238E27FC236}">
                <a16:creationId xmlns:a16="http://schemas.microsoft.com/office/drawing/2014/main" id="{2DFD5160-57FA-1FF5-2195-0CBD9345BC28}"/>
              </a:ext>
            </a:extLst>
          </p:cNvPr>
          <p:cNvSpPr txBox="1"/>
          <p:nvPr/>
        </p:nvSpPr>
        <p:spPr>
          <a:xfrm>
            <a:off x="4473208" y="1425845"/>
            <a:ext cx="6053663" cy="307777"/>
          </a:xfrm>
          <a:prstGeom prst="rect">
            <a:avLst/>
          </a:prstGeom>
          <a:noFill/>
        </p:spPr>
        <p:txBody>
          <a:bodyPr wrap="square" lIns="91440" tIns="45720" rIns="91440" bIns="45720" rtlCol="0" anchor="t">
            <a:spAutoFit/>
          </a:bodyPr>
          <a:lstStyle/>
          <a:p>
            <a:r>
              <a:rPr lang="en-US" sz="1400" b="1" i="1" dirty="0">
                <a:solidFill>
                  <a:srgbClr val="4D4949"/>
                </a:solidFill>
                <a:latin typeface="Arial" panose="020B0604020202020204" pitchFamily="34" charset="0"/>
                <a:cs typeface="Arial" panose="020B0604020202020204" pitchFamily="34" charset="0"/>
              </a:rPr>
              <a:t>Recently hit $200 million in annual retail sales</a:t>
            </a:r>
            <a:endParaRPr lang="en-CA" sz="1400" b="1" i="1" dirty="0">
              <a:solidFill>
                <a:srgbClr val="4D4949"/>
              </a:solidFill>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5AB74BD1-9350-8022-ED60-DA4121CDB1AE}"/>
              </a:ext>
            </a:extLst>
          </p:cNvPr>
          <p:cNvCxnSpPr/>
          <p:nvPr/>
        </p:nvCxnSpPr>
        <p:spPr>
          <a:xfrm flipV="1">
            <a:off x="4626320" y="1699108"/>
            <a:ext cx="0" cy="4223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35" name="Picture 34">
            <a:extLst>
              <a:ext uri="{FF2B5EF4-FFF2-40B4-BE49-F238E27FC236}">
                <a16:creationId xmlns:a16="http://schemas.microsoft.com/office/drawing/2014/main" id="{E0B8A7E9-8534-8E75-F11F-0ED16BAFCA31}"/>
              </a:ext>
            </a:extLst>
          </p:cNvPr>
          <p:cNvPicPr/>
          <p:nvPr/>
        </p:nvPicPr>
        <p:blipFill>
          <a:blip r:embed="rId12">
            <a:extLst>
              <a:ext uri="{28A0092B-C50C-407E-A947-70E740481C1C}">
                <a14:useLocalDpi xmlns:a14="http://schemas.microsoft.com/office/drawing/2010/main"/>
              </a:ext>
            </a:extLst>
          </a:blip>
          <a:stretch>
            <a:fillRect/>
          </a:stretch>
        </p:blipFill>
        <p:spPr>
          <a:xfrm>
            <a:off x="919625" y="4564245"/>
            <a:ext cx="235838" cy="235838"/>
          </a:xfrm>
          <a:prstGeom prst="rect">
            <a:avLst/>
          </a:prstGeom>
        </p:spPr>
      </p:pic>
      <p:pic>
        <p:nvPicPr>
          <p:cNvPr id="36" name="Picture 35">
            <a:extLst>
              <a:ext uri="{FF2B5EF4-FFF2-40B4-BE49-F238E27FC236}">
                <a16:creationId xmlns:a16="http://schemas.microsoft.com/office/drawing/2014/main" id="{4F75C054-23A5-877B-C807-A7E8F50E3CF7}"/>
              </a:ext>
            </a:extLst>
          </p:cNvPr>
          <p:cNvPicPr/>
          <p:nvPr/>
        </p:nvPicPr>
        <p:blipFill>
          <a:blip r:embed="rId13">
            <a:extLst>
              <a:ext uri="{28A0092B-C50C-407E-A947-70E740481C1C}">
                <a14:useLocalDpi xmlns:a14="http://schemas.microsoft.com/office/drawing/2010/main"/>
              </a:ext>
            </a:extLst>
          </a:blip>
          <a:stretch>
            <a:fillRect/>
          </a:stretch>
        </p:blipFill>
        <p:spPr>
          <a:xfrm>
            <a:off x="919623" y="5465850"/>
            <a:ext cx="235839" cy="235837"/>
          </a:xfrm>
          <a:prstGeom prst="rect">
            <a:avLst/>
          </a:prstGeom>
        </p:spPr>
      </p:pic>
      <p:sp>
        <p:nvSpPr>
          <p:cNvPr id="3" name="Rectangle 2">
            <a:extLst>
              <a:ext uri="{FF2B5EF4-FFF2-40B4-BE49-F238E27FC236}">
                <a16:creationId xmlns:a16="http://schemas.microsoft.com/office/drawing/2014/main" id="{04D58859-070A-0DE3-D2FB-DDE2425F891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641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9EA-F3F5-A51F-8667-CA56EC07C9C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E12195-0848-39E0-04F1-C674DD7A1D0E}"/>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3A3BA7EC-4CCC-AF31-CC98-DCD9C7DE0B56}"/>
              </a:ext>
            </a:extLst>
          </p:cNvPr>
          <p:cNvSpPr txBox="1">
            <a:spLocks/>
          </p:cNvSpPr>
          <p:nvPr/>
        </p:nvSpPr>
        <p:spPr>
          <a:xfrm>
            <a:off x="838200" y="656954"/>
            <a:ext cx="10515600" cy="1325563"/>
          </a:xfrm>
          <a:prstGeom prst="rect">
            <a:avLst/>
          </a:prstGeom>
        </p:spPr>
        <p:txBody>
          <a:bodyPr vert="horz" lIns="0" tIns="0" rIns="0" bIns="0" rtlCol="0" anchor="t" anchorCtr="0">
            <a:normAutofit/>
          </a:bodyPr>
          <a:lstStyle>
            <a:lvl1pPr algn="l" defTabSz="914400" rtl="0" eaLnBrk="1" latinLnBrk="0" hangingPunct="1">
              <a:lnSpc>
                <a:spcPts val="4600"/>
              </a:lnSpc>
              <a:spcBef>
                <a:spcPct val="0"/>
              </a:spcBef>
              <a:buNone/>
              <a:defRPr sz="5000" kern="1200" cap="all" baseline="0">
                <a:solidFill>
                  <a:srgbClr val="86B9D8"/>
                </a:solidFill>
                <a:latin typeface="Impact" panose="020B0806030902050204" pitchFamily="34" charset="0"/>
                <a:ea typeface="+mj-ea"/>
                <a:cs typeface="+mj-cs"/>
              </a:defRPr>
            </a:lvl1pPr>
          </a:lstStyle>
          <a:p>
            <a:r>
              <a:rPr lang="en-CA" dirty="0">
                <a:solidFill>
                  <a:srgbClr val="1A3C5D"/>
                </a:solidFill>
                <a:latin typeface="Impact"/>
              </a:rPr>
              <a:t>DYNAMIC BRAND PERFORMANCE</a:t>
            </a:r>
          </a:p>
        </p:txBody>
      </p:sp>
      <p:cxnSp>
        <p:nvCxnSpPr>
          <p:cNvPr id="52" name="Straight Connector 51">
            <a:extLst>
              <a:ext uri="{FF2B5EF4-FFF2-40B4-BE49-F238E27FC236}">
                <a16:creationId xmlns:a16="http://schemas.microsoft.com/office/drawing/2014/main" id="{1FD86172-85D0-1240-28B3-395769C32BE5}"/>
              </a:ext>
            </a:extLst>
          </p:cNvPr>
          <p:cNvCxnSpPr/>
          <p:nvPr/>
        </p:nvCxnSpPr>
        <p:spPr>
          <a:xfrm>
            <a:off x="4179606" y="2197916"/>
            <a:ext cx="0" cy="3536219"/>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795E695-5F37-289F-6687-87ED3C09FB49}"/>
              </a:ext>
            </a:extLst>
          </p:cNvPr>
          <p:cNvCxnSpPr/>
          <p:nvPr/>
        </p:nvCxnSpPr>
        <p:spPr>
          <a:xfrm>
            <a:off x="8054920" y="2197916"/>
            <a:ext cx="0" cy="3536219"/>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C79C688-0B78-069E-84F8-73665B80AFBE}"/>
              </a:ext>
            </a:extLst>
          </p:cNvPr>
          <p:cNvSpPr txBox="1"/>
          <p:nvPr/>
        </p:nvSpPr>
        <p:spPr>
          <a:xfrm>
            <a:off x="331708" y="4526887"/>
            <a:ext cx="356616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404040"/>
                </a:solidFill>
                <a:latin typeface="Arial"/>
                <a:cs typeface="Arial"/>
              </a:rPr>
              <a:t>Rip-Strip Hash on a Tear</a:t>
            </a:r>
          </a:p>
          <a:p>
            <a:pPr algn="ctr"/>
            <a:endParaRPr lang="en-US" sz="1600" b="1" dirty="0">
              <a:solidFill>
                <a:srgbClr val="404040"/>
              </a:solidFill>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600" dirty="0">
                <a:solidFill>
                  <a:srgbClr val="404040"/>
                </a:solidFill>
                <a:latin typeface="Arial"/>
                <a:cs typeface="Arial"/>
              </a:rPr>
              <a:t>Launched in March 2023</a:t>
            </a:r>
            <a:endParaRPr lang="en-US" sz="1600" dirty="0">
              <a:solidFill>
                <a:srgbClr val="404040"/>
              </a:solidFill>
              <a:latin typeface="Arial" panose="020B0604020202020204" pitchFamily="34" charset="0"/>
              <a:ea typeface="Calibri"/>
              <a:cs typeface="Arial" panose="020B0604020202020204" pitchFamily="34" charset="0"/>
            </a:endParaRPr>
          </a:p>
          <a:p>
            <a:pPr marL="285750" indent="-285750">
              <a:buClr>
                <a:srgbClr val="4AABE2"/>
              </a:buClr>
              <a:buFont typeface="Arial" panose="020B0604020202020204" pitchFamily="34" charset="0"/>
              <a:buChar char="•"/>
            </a:pPr>
            <a:r>
              <a:rPr lang="en-US" sz="1600" dirty="0">
                <a:solidFill>
                  <a:srgbClr val="404040"/>
                </a:solidFill>
                <a:latin typeface="Arial"/>
                <a:cs typeface="Arial"/>
              </a:rPr>
              <a:t>Over 400K units shipped approaching $12 million in retail sales as of April 30, 2024</a:t>
            </a:r>
            <a:r>
              <a:rPr lang="en-US" sz="1600" baseline="30000" dirty="0">
                <a:solidFill>
                  <a:srgbClr val="404040"/>
                </a:solidFill>
                <a:latin typeface="Arial"/>
                <a:cs typeface="Arial"/>
              </a:rPr>
              <a:t>1</a:t>
            </a:r>
            <a:endParaRPr lang="en-US" sz="1600" baseline="30000" dirty="0">
              <a:solidFill>
                <a:srgbClr val="404040"/>
              </a:solidFill>
              <a:latin typeface="Arial" panose="020B0604020202020204" pitchFamily="34" charset="0"/>
              <a:ea typeface="Calibri"/>
              <a:cs typeface="Arial" panose="020B0604020202020204" pitchFamily="34" charset="0"/>
            </a:endParaRPr>
          </a:p>
        </p:txBody>
      </p:sp>
      <p:sp>
        <p:nvSpPr>
          <p:cNvPr id="58" name="TextBox 57">
            <a:extLst>
              <a:ext uri="{FF2B5EF4-FFF2-40B4-BE49-F238E27FC236}">
                <a16:creationId xmlns:a16="http://schemas.microsoft.com/office/drawing/2014/main" id="{0FB08AAF-5056-1FD8-ABBB-A47A98A9E628}"/>
              </a:ext>
            </a:extLst>
          </p:cNvPr>
          <p:cNvSpPr txBox="1"/>
          <p:nvPr/>
        </p:nvSpPr>
        <p:spPr>
          <a:xfrm>
            <a:off x="8103367" y="4526887"/>
            <a:ext cx="392198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404040"/>
                </a:solidFill>
                <a:latin typeface="Arial"/>
                <a:cs typeface="Arial"/>
              </a:rPr>
              <a:t>Organigram is the #1 LP in Concentrates</a:t>
            </a:r>
            <a:r>
              <a:rPr lang="en-US" sz="1100" b="1" baseline="30000" dirty="0">
                <a:solidFill>
                  <a:srgbClr val="404040"/>
                </a:solidFill>
                <a:latin typeface="Arial"/>
                <a:cs typeface="Arial"/>
              </a:rPr>
              <a:t>1</a:t>
            </a:r>
            <a:endParaRPr lang="en-US" sz="1600" b="1" dirty="0">
              <a:solidFill>
                <a:srgbClr val="404040"/>
              </a:solidFill>
              <a:latin typeface="Arial"/>
              <a:cs typeface="Arial"/>
            </a:endParaRPr>
          </a:p>
          <a:p>
            <a:endParaRPr lang="en-US" sz="1600" b="1" dirty="0">
              <a:solidFill>
                <a:srgbClr val="404040"/>
              </a:solidFill>
              <a:highlight>
                <a:srgbClr val="00FF00"/>
              </a:highlight>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600" dirty="0">
                <a:solidFill>
                  <a:srgbClr val="404040"/>
                </a:solidFill>
                <a:latin typeface="Arial"/>
                <a:cs typeface="Arial"/>
              </a:rPr>
              <a:t>Organigram holds &gt;20% of national market share in hash as of Q2 Fiscal 2024</a:t>
            </a:r>
            <a:r>
              <a:rPr lang="en-US" sz="1100" baseline="30000" dirty="0">
                <a:solidFill>
                  <a:srgbClr val="404040"/>
                </a:solidFill>
                <a:latin typeface="Arial"/>
                <a:cs typeface="Arial"/>
              </a:rPr>
              <a:t>2</a:t>
            </a:r>
            <a:r>
              <a:rPr lang="en-US" sz="1600" dirty="0">
                <a:solidFill>
                  <a:srgbClr val="404040"/>
                </a:solidFill>
                <a:latin typeface="Arial"/>
                <a:cs typeface="Arial"/>
              </a:rPr>
              <a:t> and is the largest hash producer globally </a:t>
            </a:r>
            <a:endParaRPr lang="en-US" sz="1600" baseline="30000" dirty="0">
              <a:solidFill>
                <a:srgbClr val="404040"/>
              </a:solidFill>
              <a:latin typeface="Arial"/>
              <a:cs typeface="Arial"/>
            </a:endParaRPr>
          </a:p>
        </p:txBody>
      </p:sp>
      <p:sp>
        <p:nvSpPr>
          <p:cNvPr id="60" name="TextBox 59">
            <a:extLst>
              <a:ext uri="{FF2B5EF4-FFF2-40B4-BE49-F238E27FC236}">
                <a16:creationId xmlns:a16="http://schemas.microsoft.com/office/drawing/2014/main" id="{ABC4A799-6AC5-2627-AE54-F23301D517FE}"/>
              </a:ext>
            </a:extLst>
          </p:cNvPr>
          <p:cNvSpPr txBox="1"/>
          <p:nvPr/>
        </p:nvSpPr>
        <p:spPr>
          <a:xfrm>
            <a:off x="4351766" y="4526887"/>
            <a:ext cx="3703153" cy="19800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404040"/>
                </a:solidFill>
                <a:latin typeface="Arial"/>
                <a:cs typeface="Arial"/>
              </a:rPr>
              <a:t>Monjour Market Share Up by 7.4% vs. Prior Year Q2</a:t>
            </a:r>
            <a:r>
              <a:rPr lang="en-US" sz="1600" b="1" baseline="30000" dirty="0">
                <a:solidFill>
                  <a:srgbClr val="404040"/>
                </a:solidFill>
                <a:latin typeface="Arial"/>
                <a:cs typeface="Arial"/>
              </a:rPr>
              <a:t>1</a:t>
            </a:r>
          </a:p>
          <a:p>
            <a:endParaRPr lang="en-US" sz="1600" b="1" dirty="0">
              <a:solidFill>
                <a:srgbClr val="404040"/>
              </a:solidFill>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600" dirty="0">
                <a:solidFill>
                  <a:srgbClr val="404040"/>
                </a:solidFill>
                <a:latin typeface="Arial"/>
                <a:cs typeface="Arial"/>
              </a:rPr>
              <a:t>Monjour held &gt;50% of the pure-CBD national market share as of Q2 Fiscal </a:t>
            </a:r>
            <a:r>
              <a:rPr lang="en-US" sz="1600">
                <a:solidFill>
                  <a:srgbClr val="404040"/>
                </a:solidFill>
                <a:latin typeface="Arial"/>
                <a:cs typeface="Arial"/>
              </a:rPr>
              <a:t>2024</a:t>
            </a:r>
            <a:r>
              <a:rPr lang="en-US" sz="1600" baseline="30000" dirty="0">
                <a:solidFill>
                  <a:srgbClr val="404040"/>
                </a:solidFill>
                <a:latin typeface="Arial"/>
                <a:cs typeface="Arial"/>
              </a:rPr>
              <a:t>2</a:t>
            </a:r>
          </a:p>
          <a:p>
            <a:pPr marL="285750" indent="-285750">
              <a:buFont typeface="Arial" panose="020B0604020202020204" pitchFamily="34" charset="0"/>
              <a:buChar char="•"/>
            </a:pPr>
            <a:endParaRPr lang="en-US" sz="1600" baseline="30000" dirty="0">
              <a:solidFill>
                <a:srgbClr val="404040"/>
              </a:solidFill>
              <a:latin typeface="Arial"/>
              <a:cs typeface="Arial"/>
            </a:endParaRPr>
          </a:p>
          <a:p>
            <a:pPr marL="285750" indent="-285750">
              <a:buFont typeface="Arial" panose="020B0604020202020204" pitchFamily="34" charset="0"/>
              <a:buChar char="•"/>
            </a:pPr>
            <a:endParaRPr lang="en-US" sz="1600" dirty="0">
              <a:solidFill>
                <a:srgbClr val="404040"/>
              </a:solidFill>
              <a:latin typeface="Arial" panose="020B0604020202020204" pitchFamily="34" charset="0"/>
              <a:cs typeface="Arial" panose="020B0604020202020204" pitchFamily="34" charset="0"/>
            </a:endParaRPr>
          </a:p>
        </p:txBody>
      </p:sp>
      <p:pic>
        <p:nvPicPr>
          <p:cNvPr id="62" name="Picture 6" descr="monjour bare | Monjour Wellness">
            <a:extLst>
              <a:ext uri="{FF2B5EF4-FFF2-40B4-BE49-F238E27FC236}">
                <a16:creationId xmlns:a16="http://schemas.microsoft.com/office/drawing/2014/main" id="{9CB815B3-925C-4A22-8C78-E1C6E5CE17A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b="19091"/>
          <a:stretch/>
        </p:blipFill>
        <p:spPr bwMode="auto">
          <a:xfrm>
            <a:off x="4945846" y="1645879"/>
            <a:ext cx="2461832" cy="242435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 green bag with white text&#10;&#10;Description automatically generated">
            <a:extLst>
              <a:ext uri="{FF2B5EF4-FFF2-40B4-BE49-F238E27FC236}">
                <a16:creationId xmlns:a16="http://schemas.microsoft.com/office/drawing/2014/main" id="{5BF40BD4-BC65-9187-9166-8AB09E73B5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370986" y="1601517"/>
            <a:ext cx="3264553" cy="2833788"/>
          </a:xfrm>
          <a:prstGeom prst="rect">
            <a:avLst/>
          </a:prstGeom>
        </p:spPr>
      </p:pic>
      <p:sp>
        <p:nvSpPr>
          <p:cNvPr id="68" name="TextBox 67">
            <a:extLst>
              <a:ext uri="{FF2B5EF4-FFF2-40B4-BE49-F238E27FC236}">
                <a16:creationId xmlns:a16="http://schemas.microsoft.com/office/drawing/2014/main" id="{18B9B058-9FAC-F674-6541-6BD78B17BA23}"/>
              </a:ext>
            </a:extLst>
          </p:cNvPr>
          <p:cNvSpPr txBox="1"/>
          <p:nvPr/>
        </p:nvSpPr>
        <p:spPr>
          <a:xfrm>
            <a:off x="7774433" y="6485213"/>
            <a:ext cx="425091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rgbClr val="78777A"/>
                </a:solidFill>
                <a:latin typeface="Arial"/>
                <a:cs typeface="Arial"/>
              </a:rPr>
              <a:t>1.As of April 30, 2024 – Multiple Sources (Hifyre, </a:t>
            </a:r>
            <a:r>
              <a:rPr lang="en-US" sz="700" dirty="0" err="1">
                <a:solidFill>
                  <a:srgbClr val="78777A"/>
                </a:solidFill>
                <a:latin typeface="Arial"/>
                <a:cs typeface="Arial"/>
              </a:rPr>
              <a:t>Weedcrawler</a:t>
            </a:r>
            <a:r>
              <a:rPr lang="en-US" sz="700" dirty="0">
                <a:solidFill>
                  <a:srgbClr val="78777A"/>
                </a:solidFill>
                <a:latin typeface="Arial"/>
                <a:cs typeface="Arial"/>
              </a:rPr>
              <a:t>, provincial boards, internal modelling).</a:t>
            </a:r>
          </a:p>
          <a:p>
            <a:r>
              <a:rPr lang="en-US" sz="700">
                <a:solidFill>
                  <a:srgbClr val="78777A"/>
                </a:solidFill>
                <a:latin typeface="Arial"/>
                <a:cs typeface="Arial"/>
              </a:rPr>
              <a:t>2. As of March 31, 2024 Multiple Sources  (</a:t>
            </a:r>
            <a:r>
              <a:rPr lang="en-US" sz="700" dirty="0" err="1">
                <a:solidFill>
                  <a:srgbClr val="78777A"/>
                </a:solidFill>
                <a:latin typeface="Arial"/>
                <a:cs typeface="Arial"/>
              </a:rPr>
              <a:t>Hifyre</a:t>
            </a:r>
            <a:r>
              <a:rPr lang="en-US" sz="700">
                <a:solidFill>
                  <a:srgbClr val="78777A"/>
                </a:solidFill>
                <a:latin typeface="Arial"/>
                <a:cs typeface="Arial"/>
              </a:rPr>
              <a:t>, </a:t>
            </a:r>
            <a:r>
              <a:rPr lang="en-US" sz="700" dirty="0" err="1">
                <a:solidFill>
                  <a:srgbClr val="78777A"/>
                </a:solidFill>
                <a:latin typeface="Arial"/>
                <a:cs typeface="Arial"/>
              </a:rPr>
              <a:t>Weedcrawler</a:t>
            </a:r>
            <a:r>
              <a:rPr lang="en-US" sz="700">
                <a:solidFill>
                  <a:srgbClr val="78777A"/>
                </a:solidFill>
                <a:latin typeface="Arial"/>
                <a:cs typeface="Arial"/>
              </a:rPr>
              <a:t>, provincial boards, internal modelling).</a:t>
            </a:r>
            <a:endParaRPr lang="en-US" sz="700">
              <a:solidFill>
                <a:srgbClr val="000000"/>
              </a:solidFill>
              <a:latin typeface="Arial"/>
              <a:cs typeface="Arial"/>
            </a:endParaRPr>
          </a:p>
          <a:p>
            <a:endParaRPr lang="en-US" sz="700">
              <a:solidFill>
                <a:srgbClr val="78777A"/>
              </a:solidFill>
              <a:latin typeface="Arial"/>
              <a:cs typeface="Arial"/>
            </a:endParaRPr>
          </a:p>
        </p:txBody>
      </p:sp>
      <p:pic>
        <p:nvPicPr>
          <p:cNvPr id="3" name="Picture 2">
            <a:extLst>
              <a:ext uri="{FF2B5EF4-FFF2-40B4-BE49-F238E27FC236}">
                <a16:creationId xmlns:a16="http://schemas.microsoft.com/office/drawing/2014/main" id="{F1AACA44-D4E4-2BE0-0321-0E5820FEE7BA}"/>
              </a:ext>
            </a:extLst>
          </p:cNvPr>
          <p:cNvPicPr>
            <a:picLocks noChangeAspect="1"/>
          </p:cNvPicPr>
          <p:nvPr/>
        </p:nvPicPr>
        <p:blipFill>
          <a:blip r:embed="rId6"/>
          <a:stretch>
            <a:fillRect/>
          </a:stretch>
        </p:blipFill>
        <p:spPr>
          <a:xfrm>
            <a:off x="331708" y="1645879"/>
            <a:ext cx="3566159" cy="2724149"/>
          </a:xfrm>
          <a:prstGeom prst="rect">
            <a:avLst/>
          </a:prstGeom>
          <a:ln>
            <a:solidFill>
              <a:schemeClr val="bg1"/>
            </a:solidFill>
          </a:ln>
        </p:spPr>
      </p:pic>
      <p:pic>
        <p:nvPicPr>
          <p:cNvPr id="4" name="Picture 3">
            <a:extLst>
              <a:ext uri="{FF2B5EF4-FFF2-40B4-BE49-F238E27FC236}">
                <a16:creationId xmlns:a16="http://schemas.microsoft.com/office/drawing/2014/main" id="{7ED4084D-3FD6-4931-889A-4750EAE6135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95573" y="1319735"/>
            <a:ext cx="3659345" cy="3109013"/>
          </a:xfrm>
          <a:prstGeom prst="rect">
            <a:avLst/>
          </a:prstGeom>
        </p:spPr>
      </p:pic>
    </p:spTree>
    <p:extLst>
      <p:ext uri="{BB962C8B-B14F-4D97-AF65-F5344CB8AC3E}">
        <p14:creationId xmlns:p14="http://schemas.microsoft.com/office/powerpoint/2010/main" val="89119798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9EA-F3F5-A51F-8667-CA56EC07C9C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E12195-0848-39E0-04F1-C674DD7A1D0E}"/>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4B543D5-55AF-0059-F3CB-6DC0F192B57A}"/>
              </a:ext>
            </a:extLst>
          </p:cNvPr>
          <p:cNvSpPr txBox="1">
            <a:spLocks/>
          </p:cNvSpPr>
          <p:nvPr/>
        </p:nvSpPr>
        <p:spPr>
          <a:xfrm>
            <a:off x="737506" y="694348"/>
            <a:ext cx="10515600" cy="1325563"/>
          </a:xfrm>
          <a:prstGeom prst="rect">
            <a:avLst/>
          </a:prstGeom>
        </p:spPr>
        <p:txBody>
          <a:bodyPr vert="horz" lIns="0" tIns="0" rIns="0" bIns="0" rtlCol="0" anchor="t" anchorCtr="0">
            <a:normAutofit/>
          </a:bodyPr>
          <a:lstStyle>
            <a:lvl1pPr algn="l" defTabSz="914400" rtl="0" eaLnBrk="1" latinLnBrk="0" hangingPunct="1">
              <a:lnSpc>
                <a:spcPts val="4600"/>
              </a:lnSpc>
              <a:spcBef>
                <a:spcPct val="0"/>
              </a:spcBef>
              <a:buNone/>
              <a:defRPr sz="5000" kern="1200" cap="all" baseline="0">
                <a:solidFill>
                  <a:srgbClr val="86B9D8"/>
                </a:solidFill>
                <a:latin typeface="Impact" panose="020B0806030902050204" pitchFamily="34" charset="0"/>
                <a:ea typeface="+mj-ea"/>
                <a:cs typeface="+mj-cs"/>
              </a:defRPr>
            </a:lvl1pPr>
          </a:lstStyle>
          <a:p>
            <a:r>
              <a:rPr lang="en-CA" dirty="0">
                <a:solidFill>
                  <a:srgbClr val="1A3C5D"/>
                </a:solidFill>
                <a:latin typeface="Impact"/>
              </a:rPr>
              <a:t>DYNAMIC BRAND PERFORMANCE</a:t>
            </a:r>
          </a:p>
        </p:txBody>
      </p:sp>
      <p:cxnSp>
        <p:nvCxnSpPr>
          <p:cNvPr id="5" name="Straight Connector 4">
            <a:extLst>
              <a:ext uri="{FF2B5EF4-FFF2-40B4-BE49-F238E27FC236}">
                <a16:creationId xmlns:a16="http://schemas.microsoft.com/office/drawing/2014/main" id="{FDE2BBB2-92CC-67D0-DC41-883C887C6332}"/>
              </a:ext>
            </a:extLst>
          </p:cNvPr>
          <p:cNvCxnSpPr>
            <a:cxnSpLocks/>
          </p:cNvCxnSpPr>
          <p:nvPr/>
        </p:nvCxnSpPr>
        <p:spPr>
          <a:xfrm>
            <a:off x="6125838" y="1543370"/>
            <a:ext cx="0" cy="4854359"/>
          </a:xfrm>
          <a:prstGeom prst="line">
            <a:avLst/>
          </a:prstGeom>
          <a:ln w="6350">
            <a:solidFill>
              <a:srgbClr val="F0B14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0BE584-7112-A5AC-9ED7-9257FD7300EE}"/>
              </a:ext>
            </a:extLst>
          </p:cNvPr>
          <p:cNvSpPr txBox="1"/>
          <p:nvPr/>
        </p:nvSpPr>
        <p:spPr>
          <a:xfrm>
            <a:off x="6621672" y="4547745"/>
            <a:ext cx="510203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4D4949"/>
                </a:solidFill>
                <a:latin typeface="Arial"/>
                <a:cs typeface="Arial"/>
              </a:rPr>
              <a:t>Tube Style Pre-Rolls</a:t>
            </a:r>
            <a:endParaRPr lang="en-US" dirty="0">
              <a:solidFill>
                <a:srgbClr val="4D4949"/>
              </a:solidFill>
              <a:latin typeface="Arial"/>
              <a:cs typeface="Arial"/>
            </a:endParaRPr>
          </a:p>
          <a:p>
            <a:pPr marL="285750" indent="-285750">
              <a:buClr>
                <a:srgbClr val="4AABE2"/>
              </a:buClr>
              <a:buFont typeface="Arial" panose="020B0604020202020204" pitchFamily="34" charset="0"/>
              <a:buChar char="•"/>
            </a:pPr>
            <a:endParaRPr lang="en-US" sz="1600" b="1" dirty="0">
              <a:solidFill>
                <a:srgbClr val="4D4949"/>
              </a:solidFill>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600" dirty="0">
                <a:solidFill>
                  <a:srgbClr val="4D4949"/>
                </a:solidFill>
                <a:latin typeface="Arial"/>
                <a:cs typeface="Arial"/>
              </a:rPr>
              <a:t>Tube style pre roll segment growing at 2X rate of Market &amp; nearly 4x Cone Pre-Rolls </a:t>
            </a:r>
          </a:p>
          <a:p>
            <a:pPr marL="285750" indent="-285750">
              <a:buClr>
                <a:srgbClr val="4AABE2"/>
              </a:buClr>
              <a:buFont typeface="Arial" panose="020B0604020202020204" pitchFamily="34" charset="0"/>
              <a:buChar char="•"/>
            </a:pPr>
            <a:endParaRPr lang="en-US" sz="1600" dirty="0">
              <a:solidFill>
                <a:srgbClr val="4D4949"/>
              </a:solidFill>
              <a:latin typeface="Arial"/>
              <a:cs typeface="Arial"/>
            </a:endParaRPr>
          </a:p>
          <a:p>
            <a:pPr marL="285750" indent="-285750">
              <a:buClr>
                <a:srgbClr val="4AABE2"/>
              </a:buClr>
              <a:buFont typeface="Arial" panose="020B0604020202020204" pitchFamily="34" charset="0"/>
              <a:buChar char="•"/>
            </a:pPr>
            <a:r>
              <a:rPr lang="en-US" sz="1600" dirty="0">
                <a:solidFill>
                  <a:srgbClr val="4D4949"/>
                </a:solidFill>
                <a:latin typeface="Arial"/>
                <a:cs typeface="Arial"/>
              </a:rPr>
              <a:t>In Q2 Fiscal 2024 Organigram gained #3 spot in pre-rolls</a:t>
            </a:r>
            <a:r>
              <a:rPr lang="en-US" sz="1200" baseline="30000" dirty="0">
                <a:solidFill>
                  <a:srgbClr val="4D4949"/>
                </a:solidFill>
                <a:latin typeface="Arial"/>
                <a:cs typeface="Arial"/>
              </a:rPr>
              <a:t>1</a:t>
            </a:r>
          </a:p>
        </p:txBody>
      </p:sp>
      <p:sp>
        <p:nvSpPr>
          <p:cNvPr id="9" name="TextBox 8">
            <a:extLst>
              <a:ext uri="{FF2B5EF4-FFF2-40B4-BE49-F238E27FC236}">
                <a16:creationId xmlns:a16="http://schemas.microsoft.com/office/drawing/2014/main" id="{F84441A9-2CA4-2C76-4837-271EC0930BB3}"/>
              </a:ext>
            </a:extLst>
          </p:cNvPr>
          <p:cNvSpPr txBox="1"/>
          <p:nvPr/>
        </p:nvSpPr>
        <p:spPr>
          <a:xfrm>
            <a:off x="349375" y="4547745"/>
            <a:ext cx="5527206"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4D4949"/>
                </a:solidFill>
                <a:latin typeface="Arial"/>
                <a:cs typeface="Arial"/>
              </a:rPr>
              <a:t>SHRED X Heavies – 40%+ THC Infused Pre-Rolls (IPRs)</a:t>
            </a:r>
          </a:p>
          <a:p>
            <a:pPr marL="285750" indent="-285750">
              <a:buClr>
                <a:srgbClr val="4AABE2"/>
              </a:buClr>
              <a:buFont typeface="Arial" panose="020B0604020202020204" pitchFamily="34" charset="0"/>
              <a:buChar char="•"/>
            </a:pPr>
            <a:endParaRPr lang="en-US" sz="1600" b="1" dirty="0">
              <a:solidFill>
                <a:srgbClr val="4D4949"/>
              </a:solidFill>
              <a:latin typeface="Arial" panose="020B0604020202020204" pitchFamily="34" charset="0"/>
              <a:cs typeface="Arial" panose="020B0604020202020204" pitchFamily="34" charset="0"/>
            </a:endParaRPr>
          </a:p>
          <a:p>
            <a:pPr marL="285750" indent="-285750">
              <a:buClr>
                <a:srgbClr val="4AABE2"/>
              </a:buClr>
              <a:buFont typeface="Arial" panose="020B0604020202020204" pitchFamily="34" charset="0"/>
              <a:buChar char="•"/>
            </a:pPr>
            <a:r>
              <a:rPr lang="en-US" sz="1600" dirty="0">
                <a:solidFill>
                  <a:srgbClr val="4D4949"/>
                </a:solidFill>
                <a:latin typeface="Arial"/>
                <a:cs typeface="Arial"/>
              </a:rPr>
              <a:t>IPR’s are the biggest contributor for growth in Canada (46% of overall growth came from IPRs vs LY)</a:t>
            </a:r>
            <a:r>
              <a:rPr lang="en-US" sz="1600" baseline="30000" dirty="0">
                <a:solidFill>
                  <a:srgbClr val="4D4949"/>
                </a:solidFill>
                <a:latin typeface="Arial"/>
                <a:cs typeface="Arial"/>
              </a:rPr>
              <a:t>1</a:t>
            </a:r>
          </a:p>
          <a:p>
            <a:pPr marL="285750" indent="-285750">
              <a:buClr>
                <a:srgbClr val="4AABE2"/>
              </a:buClr>
              <a:buFont typeface="Arial" panose="020B0604020202020204" pitchFamily="34" charset="0"/>
              <a:buChar char="•"/>
            </a:pPr>
            <a:endParaRPr lang="en-US" sz="1600" dirty="0">
              <a:solidFill>
                <a:srgbClr val="4D4949"/>
              </a:solidFill>
              <a:latin typeface="Arial"/>
              <a:cs typeface="Arial"/>
            </a:endParaRPr>
          </a:p>
          <a:p>
            <a:pPr marL="285750" indent="-285750">
              <a:buClr>
                <a:srgbClr val="4AABE2"/>
              </a:buClr>
              <a:buFont typeface="Arial" panose="020B0604020202020204" pitchFamily="34" charset="0"/>
              <a:buChar char="•"/>
            </a:pPr>
            <a:r>
              <a:rPr lang="en-US" sz="1600" dirty="0">
                <a:solidFill>
                  <a:srgbClr val="4D4949"/>
                </a:solidFill>
                <a:latin typeface="Arial"/>
                <a:cs typeface="Arial"/>
              </a:rPr>
              <a:t>In Q2 Fiscal 2024 Organigram was #2 in infused pre-rolls</a:t>
            </a:r>
            <a:r>
              <a:rPr lang="en-US" sz="1600" baseline="30000" dirty="0">
                <a:solidFill>
                  <a:srgbClr val="4D4949"/>
                </a:solidFill>
                <a:latin typeface="Arial"/>
                <a:cs typeface="Arial"/>
              </a:rPr>
              <a:t>1</a:t>
            </a:r>
          </a:p>
        </p:txBody>
      </p:sp>
      <p:sp>
        <p:nvSpPr>
          <p:cNvPr id="16" name="TextBox 15">
            <a:extLst>
              <a:ext uri="{FF2B5EF4-FFF2-40B4-BE49-F238E27FC236}">
                <a16:creationId xmlns:a16="http://schemas.microsoft.com/office/drawing/2014/main" id="{42150545-1CEA-2275-D5B3-04CB62BE446D}"/>
              </a:ext>
            </a:extLst>
          </p:cNvPr>
          <p:cNvSpPr txBox="1"/>
          <p:nvPr/>
        </p:nvSpPr>
        <p:spPr>
          <a:xfrm>
            <a:off x="8670471" y="6457042"/>
            <a:ext cx="325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78777A"/>
                </a:solidFill>
                <a:latin typeface="Arial"/>
                <a:cs typeface="Arial"/>
              </a:rPr>
              <a:t>1.As of </a:t>
            </a:r>
            <a:r>
              <a:rPr lang="en-US" sz="600">
                <a:solidFill>
                  <a:srgbClr val="78777A"/>
                </a:solidFill>
                <a:latin typeface="Arial"/>
                <a:cs typeface="Arial"/>
              </a:rPr>
              <a:t>March 31</a:t>
            </a:r>
            <a:r>
              <a:rPr lang="en-US" sz="600" dirty="0">
                <a:solidFill>
                  <a:srgbClr val="78777A"/>
                </a:solidFill>
                <a:latin typeface="Arial"/>
                <a:cs typeface="Arial"/>
              </a:rPr>
              <a:t>, 2024 – Multiple Sources (</a:t>
            </a:r>
            <a:r>
              <a:rPr lang="en-US" sz="600" dirty="0" err="1">
                <a:solidFill>
                  <a:srgbClr val="78777A"/>
                </a:solidFill>
                <a:latin typeface="Arial"/>
                <a:cs typeface="Arial"/>
              </a:rPr>
              <a:t>Hifyre</a:t>
            </a:r>
            <a:r>
              <a:rPr lang="en-US" sz="600" dirty="0">
                <a:solidFill>
                  <a:srgbClr val="78777A"/>
                </a:solidFill>
                <a:latin typeface="Arial"/>
                <a:cs typeface="Arial"/>
              </a:rPr>
              <a:t>, </a:t>
            </a:r>
            <a:r>
              <a:rPr lang="en-US" sz="600" dirty="0" err="1">
                <a:solidFill>
                  <a:srgbClr val="78777A"/>
                </a:solidFill>
                <a:latin typeface="Arial"/>
                <a:cs typeface="Arial"/>
              </a:rPr>
              <a:t>Weedcrawler</a:t>
            </a:r>
            <a:r>
              <a:rPr lang="en-US" sz="600" dirty="0">
                <a:solidFill>
                  <a:srgbClr val="78777A"/>
                </a:solidFill>
                <a:latin typeface="Arial"/>
                <a:cs typeface="Arial"/>
              </a:rPr>
              <a:t>, provincial boards, internal modelling).</a:t>
            </a:r>
            <a:endParaRPr lang="en-US" sz="600" dirty="0">
              <a:solidFill>
                <a:srgbClr val="000000"/>
              </a:solidFill>
              <a:latin typeface="Arial"/>
              <a:cs typeface="Arial"/>
            </a:endParaRPr>
          </a:p>
          <a:p>
            <a:endParaRPr lang="en-US" sz="600" dirty="0">
              <a:solidFill>
                <a:srgbClr val="78777A"/>
              </a:solidFill>
              <a:latin typeface="Arial"/>
              <a:cs typeface="Arial"/>
            </a:endParaRPr>
          </a:p>
        </p:txBody>
      </p:sp>
      <p:pic>
        <p:nvPicPr>
          <p:cNvPr id="2" name="Picture 1">
            <a:extLst>
              <a:ext uri="{FF2B5EF4-FFF2-40B4-BE49-F238E27FC236}">
                <a16:creationId xmlns:a16="http://schemas.microsoft.com/office/drawing/2014/main" id="{F62AC3B0-3BF6-DB08-0E7E-F9AD47B2AC3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57994" y="1222258"/>
            <a:ext cx="3329715" cy="3329715"/>
          </a:xfrm>
          <a:prstGeom prst="rect">
            <a:avLst/>
          </a:prstGeom>
        </p:spPr>
      </p:pic>
      <p:pic>
        <p:nvPicPr>
          <p:cNvPr id="4" name="Picture 3" descr="A blue box with colorful strips&#10;&#10;Description automatically generated">
            <a:extLst>
              <a:ext uri="{FF2B5EF4-FFF2-40B4-BE49-F238E27FC236}">
                <a16:creationId xmlns:a16="http://schemas.microsoft.com/office/drawing/2014/main" id="{859E21E9-70E6-FDDF-AD03-7FC815440704}"/>
              </a:ext>
            </a:extLst>
          </p:cNvPr>
          <p:cNvPicPr>
            <a:picLocks noChangeAspect="1"/>
          </p:cNvPicPr>
          <p:nvPr/>
        </p:nvPicPr>
        <p:blipFill>
          <a:blip r:embed="rId5"/>
          <a:stretch>
            <a:fillRect/>
          </a:stretch>
        </p:blipFill>
        <p:spPr>
          <a:xfrm>
            <a:off x="6851650" y="942356"/>
            <a:ext cx="4622800" cy="3606800"/>
          </a:xfrm>
          <a:prstGeom prst="rect">
            <a:avLst/>
          </a:prstGeom>
        </p:spPr>
      </p:pic>
      <p:pic>
        <p:nvPicPr>
          <p:cNvPr id="6" name="Picture 5" descr="A group of cigarettes in different colors&#10;&#10;Description automatically generated">
            <a:extLst>
              <a:ext uri="{FF2B5EF4-FFF2-40B4-BE49-F238E27FC236}">
                <a16:creationId xmlns:a16="http://schemas.microsoft.com/office/drawing/2014/main" id="{C50817F6-3821-30F0-1116-15A4AD4457D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16383" y="2362200"/>
            <a:ext cx="2248535" cy="1841500"/>
          </a:xfrm>
          <a:prstGeom prst="rect">
            <a:avLst/>
          </a:prstGeom>
        </p:spPr>
      </p:pic>
    </p:spTree>
    <p:extLst>
      <p:ext uri="{BB962C8B-B14F-4D97-AF65-F5344CB8AC3E}">
        <p14:creationId xmlns:p14="http://schemas.microsoft.com/office/powerpoint/2010/main" val="35326766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30AC-8B11-6084-923E-D3E573F0D12E}"/>
              </a:ext>
            </a:extLst>
          </p:cNvPr>
          <p:cNvSpPr>
            <a:spLocks noGrp="1"/>
          </p:cNvSpPr>
          <p:nvPr>
            <p:ph type="title"/>
          </p:nvPr>
        </p:nvSpPr>
        <p:spPr/>
        <p:txBody>
          <a:bodyPr/>
          <a:lstStyle/>
          <a:p>
            <a:r>
              <a:rPr lang="en-US">
                <a:latin typeface="Impact"/>
              </a:rPr>
              <a:t>Strategic investments</a:t>
            </a:r>
            <a:endParaRPr lang="en-US"/>
          </a:p>
        </p:txBody>
      </p:sp>
      <p:pic>
        <p:nvPicPr>
          <p:cNvPr id="5" name="Picture Placeholder 4" descr="A picture containing plant, palm, flower&#10;&#10;Description automatically generated">
            <a:extLst>
              <a:ext uri="{FF2B5EF4-FFF2-40B4-BE49-F238E27FC236}">
                <a16:creationId xmlns:a16="http://schemas.microsoft.com/office/drawing/2014/main" id="{D3A3D01F-B49F-49A5-1DD2-65B4D356497C}"/>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b="-3249"/>
          <a:stretch/>
        </p:blipFill>
        <p:spPr>
          <a:xfrm>
            <a:off x="-5446166" y="-2295337"/>
            <a:ext cx="10772588" cy="10772588"/>
          </a:xfrm>
        </p:spPr>
      </p:pic>
      <p:sp>
        <p:nvSpPr>
          <p:cNvPr id="8" name="Rounded Rectangle 7">
            <a:extLst>
              <a:ext uri="{FF2B5EF4-FFF2-40B4-BE49-F238E27FC236}">
                <a16:creationId xmlns:a16="http://schemas.microsoft.com/office/drawing/2014/main" id="{6904570D-DA28-834C-4876-A488DDF92DAD}"/>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84836C9-3CBD-0944-D2D4-9410C54ABB20}"/>
              </a:ext>
            </a:extLst>
          </p:cNvPr>
          <p:cNvGrpSpPr/>
          <p:nvPr/>
        </p:nvGrpSpPr>
        <p:grpSpPr>
          <a:xfrm>
            <a:off x="6748756" y="4180829"/>
            <a:ext cx="792136" cy="45719"/>
            <a:chOff x="801532" y="1726587"/>
            <a:chExt cx="1783917" cy="60521"/>
          </a:xfrm>
        </p:grpSpPr>
        <p:sp>
          <p:nvSpPr>
            <p:cNvPr id="12" name="Rectangle 11">
              <a:extLst>
                <a:ext uri="{FF2B5EF4-FFF2-40B4-BE49-F238E27FC236}">
                  <a16:creationId xmlns:a16="http://schemas.microsoft.com/office/drawing/2014/main" id="{6E8BF29F-C272-B7BB-7791-9C42C9E58A8D}"/>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6EE515-EE2D-D468-EF48-8B8053F8B067}"/>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BAD2C-8130-6C50-ECFE-86EC3FB84E5C}"/>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54EC45-761F-D591-F57D-C1E63240C8D3}"/>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722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F0C3B-DA7E-4E34-99C0-7C048F9D2C9A}"/>
              </a:ext>
            </a:extLst>
          </p:cNvPr>
          <p:cNvSpPr>
            <a:spLocks noGrp="1"/>
          </p:cNvSpPr>
          <p:nvPr>
            <p:ph type="ctrTitle"/>
          </p:nvPr>
        </p:nvSpPr>
        <p:spPr>
          <a:xfrm>
            <a:off x="619123" y="549440"/>
            <a:ext cx="6302671" cy="1654716"/>
          </a:xfrm>
        </p:spPr>
        <p:txBody>
          <a:bodyPr>
            <a:normAutofit fontScale="90000"/>
          </a:bodyPr>
          <a:lstStyle/>
          <a:p>
            <a:r>
              <a:rPr lang="en-CA" dirty="0">
                <a:solidFill>
                  <a:srgbClr val="1A3C5D"/>
                </a:solidFill>
                <a:latin typeface="Impact"/>
              </a:rPr>
              <a:t>INVESTMENT IN DISRUPTIVE </a:t>
            </a:r>
            <a:br>
              <a:rPr lang="en-CA" dirty="0">
                <a:solidFill>
                  <a:srgbClr val="1A3C5D"/>
                </a:solidFill>
              </a:rPr>
            </a:br>
            <a:r>
              <a:rPr lang="en-CA" dirty="0">
                <a:solidFill>
                  <a:srgbClr val="1A3C5D"/>
                </a:solidFill>
                <a:latin typeface="Impact"/>
              </a:rPr>
              <a:t>Vaping Technology</a:t>
            </a:r>
          </a:p>
        </p:txBody>
      </p:sp>
      <p:sp>
        <p:nvSpPr>
          <p:cNvPr id="4" name="Text Placeholder 3">
            <a:extLst>
              <a:ext uri="{FF2B5EF4-FFF2-40B4-BE49-F238E27FC236}">
                <a16:creationId xmlns:a16="http://schemas.microsoft.com/office/drawing/2014/main" id="{991B3969-76FE-BB5A-E30C-AA9CABA5AFC0}"/>
              </a:ext>
            </a:extLst>
          </p:cNvPr>
          <p:cNvSpPr>
            <a:spLocks noGrp="1"/>
          </p:cNvSpPr>
          <p:nvPr>
            <p:ph type="body" sz="quarter" idx="13"/>
          </p:nvPr>
        </p:nvSpPr>
        <p:spPr>
          <a:xfrm>
            <a:off x="585544" y="2092826"/>
            <a:ext cx="5972733" cy="3993296"/>
          </a:xfrm>
        </p:spPr>
        <p:txBody>
          <a:bodyPr vert="horz" lIns="0" tIns="0" rIns="0" bIns="0" rtlCol="0" anchor="t">
            <a:noAutofit/>
          </a:bodyPr>
          <a:lstStyle/>
          <a:p>
            <a:r>
              <a:rPr lang="en-CA" dirty="0">
                <a:latin typeface="Arial"/>
                <a:cs typeface="Arial"/>
              </a:rPr>
              <a:t>In March of 2023, Organigram invested $5.5 million into Green Tank Technologies Corp. ("</a:t>
            </a:r>
            <a:r>
              <a:rPr lang="en-CA" dirty="0" err="1">
                <a:latin typeface="Arial"/>
                <a:cs typeface="Arial"/>
              </a:rPr>
              <a:t>Greentank</a:t>
            </a:r>
            <a:r>
              <a:rPr lang="en-CA" dirty="0">
                <a:latin typeface="Arial"/>
                <a:cs typeface="Arial"/>
              </a:rPr>
              <a:t>"), a vape R&amp;D firm and hardware manufacturer</a:t>
            </a:r>
          </a:p>
          <a:p>
            <a:endParaRPr lang="en-CA" dirty="0">
              <a:latin typeface="Arial"/>
              <a:cs typeface="Arial"/>
            </a:endParaRPr>
          </a:p>
          <a:p>
            <a:r>
              <a:rPr lang="en-CA" dirty="0" err="1">
                <a:latin typeface="Arial"/>
                <a:cs typeface="Arial"/>
              </a:rPr>
              <a:t>Greentank's</a:t>
            </a:r>
            <a:r>
              <a:rPr lang="en-CA" dirty="0">
                <a:latin typeface="Arial"/>
                <a:cs typeface="Arial"/>
              </a:rPr>
              <a:t> heating technology is the first meaningful innovation in the vape space in almost a decade</a:t>
            </a:r>
          </a:p>
          <a:p>
            <a:endParaRPr lang="en-CA" dirty="0">
              <a:latin typeface="Arial"/>
              <a:cs typeface="Arial"/>
            </a:endParaRPr>
          </a:p>
          <a:p>
            <a:r>
              <a:rPr lang="en-CA" dirty="0">
                <a:latin typeface="Arial"/>
                <a:cs typeface="Arial"/>
              </a:rPr>
              <a:t>Invented a novel heating element which replaces ceramic which will produce more consistent flavour, reduce clogging and produce smaller particle size which may increase potency </a:t>
            </a:r>
          </a:p>
          <a:p>
            <a:endParaRPr lang="en-CA" dirty="0">
              <a:latin typeface="Arial"/>
              <a:cs typeface="Arial"/>
            </a:endParaRPr>
          </a:p>
          <a:p>
            <a:r>
              <a:rPr lang="en-CA" dirty="0">
                <a:latin typeface="Arial"/>
                <a:cs typeface="Arial"/>
              </a:rPr>
              <a:t>With an 18-month exclusivity period, the Company believes it will transform its vape hardware line-up and enhance market position</a:t>
            </a:r>
          </a:p>
          <a:p>
            <a:endParaRPr lang="en-CA" dirty="0">
              <a:latin typeface="Arial"/>
              <a:cs typeface="Arial"/>
            </a:endParaRPr>
          </a:p>
          <a:p>
            <a:r>
              <a:rPr lang="en-CA" dirty="0">
                <a:latin typeface="Arial"/>
                <a:cs typeface="Arial"/>
              </a:rPr>
              <a:t>Test launch completed in Q2 Fiscal 2024. Full market launch expected in near term. </a:t>
            </a:r>
            <a:endParaRPr lang="en-CA" dirty="0">
              <a:highlight>
                <a:srgbClr val="FFFF00"/>
              </a:highlight>
              <a:cs typeface="Arial" panose="020B0604020202020204" pitchFamily="34" charset="0"/>
            </a:endParaRPr>
          </a:p>
        </p:txBody>
      </p:sp>
      <p:sp>
        <p:nvSpPr>
          <p:cNvPr id="2" name="Rectangle 1">
            <a:extLst>
              <a:ext uri="{FF2B5EF4-FFF2-40B4-BE49-F238E27FC236}">
                <a16:creationId xmlns:a16="http://schemas.microsoft.com/office/drawing/2014/main" id="{D0E36C70-4429-9B6C-4B75-E93119D979CC}"/>
              </a:ext>
            </a:extLst>
          </p:cNvPr>
          <p:cNvSpPr/>
          <p:nvPr/>
        </p:nvSpPr>
        <p:spPr>
          <a:xfrm>
            <a:off x="7791450" y="0"/>
            <a:ext cx="4400550" cy="6858000"/>
          </a:xfrm>
          <a:prstGeom prst="rect">
            <a:avLst/>
          </a:prstGeom>
          <a:gradFill flip="none" rotWithShape="1">
            <a:gsLst>
              <a:gs pos="0">
                <a:schemeClr val="bg1"/>
              </a:gs>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pic>
        <p:nvPicPr>
          <p:cNvPr id="1026" name="Picture 2" descr="A close up of smoke&#10;&#10;Description automatically generated">
            <a:extLst>
              <a:ext uri="{FF2B5EF4-FFF2-40B4-BE49-F238E27FC236}">
                <a16:creationId xmlns:a16="http://schemas.microsoft.com/office/drawing/2014/main" id="{E65069F7-D3FF-3395-D2E7-3D26A09FB479}"/>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7377361" y="0"/>
            <a:ext cx="481463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rectangles with white text&#10;&#10;Description automatically generated">
            <a:extLst>
              <a:ext uri="{FF2B5EF4-FFF2-40B4-BE49-F238E27FC236}">
                <a16:creationId xmlns:a16="http://schemas.microsoft.com/office/drawing/2014/main" id="{4598BB68-80F1-3E5B-BC9D-4BC3E76384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29668" y="1320948"/>
            <a:ext cx="4814639" cy="5537052"/>
          </a:xfrm>
          <a:prstGeom prst="rect">
            <a:avLst/>
          </a:prstGeom>
        </p:spPr>
      </p:pic>
      <p:pic>
        <p:nvPicPr>
          <p:cNvPr id="1028" name="Picture 4" descr="A logo with text on it&#10;&#10;Description automatically generated">
            <a:extLst>
              <a:ext uri="{FF2B5EF4-FFF2-40B4-BE49-F238E27FC236}">
                <a16:creationId xmlns:a16="http://schemas.microsoft.com/office/drawing/2014/main" id="{F604EB8F-9C02-04FC-ADAD-E835F5AC84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35883" y="-41577"/>
            <a:ext cx="3858859" cy="16878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black and white logo&#10;&#10;Description automatically generated">
            <a:extLst>
              <a:ext uri="{FF2B5EF4-FFF2-40B4-BE49-F238E27FC236}">
                <a16:creationId xmlns:a16="http://schemas.microsoft.com/office/drawing/2014/main" id="{B8C2233E-F92D-4AB3-76DE-0A90417EBF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11010" y="770278"/>
            <a:ext cx="13811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F6104CE-733A-6DA3-30AC-FB074527C8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20" b="91583" l="9824" r="89924">
                        <a14:foregroundMark x1="34257" y1="86774" x2="33249" y2="85772"/>
                        <a14:foregroundMark x1="51637" y1="91583" x2="49370" y2="89379"/>
                        <a14:foregroundMark x1="66499" y1="86573" x2="63476" y2="87976"/>
                        <a14:foregroundMark x1="30730" y1="85170" x2="35516" y2="83968"/>
                        <a14:foregroundMark x1="35516" y1="85772" x2="35516" y2="85371"/>
                        <a14:foregroundMark x1="32494" y1="86573" x2="30982" y2="84369"/>
                        <a14:foregroundMark x1="35264" y1="86373" x2="34761" y2="84369"/>
                        <a14:foregroundMark x1="29723" y1="85772" x2="36020" y2="85170"/>
                        <a14:foregroundMark x1="31234" y1="85972" x2="39547" y2="86373"/>
                        <a14:foregroundMark x1="28967" y1="85972" x2="31234" y2="88778"/>
                        <a14:foregroundMark x1="27960" y1="77956" x2="29471" y2="87976"/>
                        <a14:foregroundMark x1="29471" y1="87976" x2="32242" y2="88577"/>
                        <a14:backgroundMark x1="58690" y1="37876" x2="58690" y2="55511"/>
                        <a14:backgroundMark x1="59194" y1="83166" x2="59950" y2="86974"/>
                        <a14:backgroundMark x1="39547" y1="88577" x2="39798" y2="87174"/>
                      </a14:backgroundRemoval>
                    </a14:imgEffect>
                  </a14:imgLayer>
                </a14:imgProps>
              </a:ext>
              <a:ext uri="{28A0092B-C50C-407E-A947-70E740481C1C}">
                <a14:useLocalDpi xmlns:a14="http://schemas.microsoft.com/office/drawing/2010/main"/>
              </a:ext>
            </a:extLst>
          </a:blip>
          <a:srcRect/>
          <a:stretch>
            <a:fillRect/>
          </a:stretch>
        </p:blipFill>
        <p:spPr bwMode="auto">
          <a:xfrm>
            <a:off x="5979013" y="2839973"/>
            <a:ext cx="2870987" cy="3993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8BB8F60-24E0-3C1E-5ADB-D53C68284E5A}"/>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569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F0C3B-DA7E-4E34-99C0-7C048F9D2C9A}"/>
              </a:ext>
            </a:extLst>
          </p:cNvPr>
          <p:cNvSpPr>
            <a:spLocks noGrp="1"/>
          </p:cNvSpPr>
          <p:nvPr>
            <p:ph type="ctrTitle"/>
          </p:nvPr>
        </p:nvSpPr>
        <p:spPr>
          <a:xfrm>
            <a:off x="562389" y="548165"/>
            <a:ext cx="7117965" cy="1654716"/>
          </a:xfrm>
        </p:spPr>
        <p:txBody>
          <a:bodyPr>
            <a:normAutofit/>
          </a:bodyPr>
          <a:lstStyle/>
          <a:p>
            <a:r>
              <a:rPr lang="en-CA" dirty="0">
                <a:solidFill>
                  <a:srgbClr val="1A3C5D"/>
                </a:solidFill>
                <a:latin typeface="Impact"/>
              </a:rPr>
              <a:t>INVESTMENT IN Seed genetics &amp; </a:t>
            </a:r>
            <a:r>
              <a:rPr lang="en-CA" dirty="0" err="1">
                <a:solidFill>
                  <a:srgbClr val="1A3C5D"/>
                </a:solidFill>
                <a:latin typeface="Impact"/>
              </a:rPr>
              <a:t>thcv</a:t>
            </a:r>
            <a:endParaRPr lang="en-CA" dirty="0">
              <a:solidFill>
                <a:srgbClr val="1A3C5D"/>
              </a:solidFill>
              <a:latin typeface="Impact"/>
            </a:endParaRPr>
          </a:p>
        </p:txBody>
      </p:sp>
      <p:sp>
        <p:nvSpPr>
          <p:cNvPr id="4" name="Text Placeholder 3">
            <a:extLst>
              <a:ext uri="{FF2B5EF4-FFF2-40B4-BE49-F238E27FC236}">
                <a16:creationId xmlns:a16="http://schemas.microsoft.com/office/drawing/2014/main" id="{991B3969-76FE-BB5A-E30C-AA9CABA5AFC0}"/>
              </a:ext>
            </a:extLst>
          </p:cNvPr>
          <p:cNvSpPr>
            <a:spLocks noGrp="1"/>
          </p:cNvSpPr>
          <p:nvPr>
            <p:ph type="body" sz="quarter" idx="13"/>
          </p:nvPr>
        </p:nvSpPr>
        <p:spPr>
          <a:xfrm>
            <a:off x="558431" y="1921770"/>
            <a:ext cx="6767679" cy="4725482"/>
          </a:xfrm>
        </p:spPr>
        <p:txBody>
          <a:bodyPr vert="horz" lIns="0" tIns="0" rIns="0" bIns="0" rtlCol="0" anchor="t">
            <a:noAutofit/>
          </a:bodyPr>
          <a:lstStyle/>
          <a:p>
            <a:pPr>
              <a:lnSpc>
                <a:spcPct val="100000"/>
              </a:lnSpc>
              <a:spcAft>
                <a:spcPts val="0"/>
              </a:spcAft>
            </a:pPr>
            <a:r>
              <a:rPr lang="en-CA" sz="1100" dirty="0">
                <a:latin typeface="Arial"/>
                <a:cs typeface="Arial"/>
              </a:rPr>
              <a:t>In May of 2023, Organigram made its first investment into the U.S cannabis market by issuing a strategic convertible loan to Phylos Bioscience Inc. ("Phylos") </a:t>
            </a:r>
            <a:endParaRPr lang="en-US" dirty="0">
              <a:cs typeface="Arial" panose="020B0604020202020204" pitchFamily="34" charset="0"/>
            </a:endParaRPr>
          </a:p>
          <a:p>
            <a:pPr>
              <a:lnSpc>
                <a:spcPct val="100000"/>
              </a:lnSpc>
              <a:spcAft>
                <a:spcPts val="0"/>
              </a:spcAft>
            </a:pPr>
            <a:endParaRPr lang="en-CA" sz="1100" dirty="0">
              <a:latin typeface="Arial"/>
              <a:cs typeface="Arial"/>
            </a:endParaRPr>
          </a:p>
          <a:p>
            <a:pPr>
              <a:lnSpc>
                <a:spcPct val="100000"/>
              </a:lnSpc>
              <a:spcAft>
                <a:spcPts val="0"/>
              </a:spcAft>
            </a:pPr>
            <a:endParaRPr lang="en-CA" sz="1100" dirty="0">
              <a:latin typeface="Arial"/>
              <a:cs typeface="Arial"/>
            </a:endParaRPr>
          </a:p>
          <a:p>
            <a:pPr>
              <a:lnSpc>
                <a:spcPct val="100000"/>
              </a:lnSpc>
              <a:spcAft>
                <a:spcPts val="0"/>
              </a:spcAft>
            </a:pPr>
            <a:r>
              <a:rPr lang="en-CA" sz="1100" dirty="0">
                <a:latin typeface="Arial"/>
                <a:cs typeface="Arial"/>
              </a:rPr>
              <a:t>Phylos will enable Organigram to accelerate the launch of products containing THCV in the Canadian market – THCV provides consumer with a differentiated experience compared to THC (appetite suppression, no cognitive impairment, energizing and focusing effect)</a:t>
            </a:r>
          </a:p>
          <a:p>
            <a:pPr>
              <a:lnSpc>
                <a:spcPct val="100000"/>
              </a:lnSpc>
              <a:spcAft>
                <a:spcPts val="0"/>
              </a:spcAft>
            </a:pPr>
            <a:endParaRPr lang="en-CA" sz="1100" dirty="0">
              <a:latin typeface="Arial"/>
              <a:cs typeface="Arial"/>
            </a:endParaRPr>
          </a:p>
          <a:p>
            <a:pPr>
              <a:lnSpc>
                <a:spcPct val="100000"/>
              </a:lnSpc>
              <a:spcAft>
                <a:spcPts val="0"/>
              </a:spcAft>
            </a:pPr>
            <a:endParaRPr lang="en-CA" sz="1100" dirty="0">
              <a:latin typeface="Arial"/>
              <a:cs typeface="Arial"/>
            </a:endParaRPr>
          </a:p>
          <a:p>
            <a:pPr>
              <a:lnSpc>
                <a:spcPct val="100000"/>
              </a:lnSpc>
              <a:spcAft>
                <a:spcPts val="0"/>
              </a:spcAft>
            </a:pPr>
            <a:r>
              <a:rPr lang="en-CA" sz="1100" dirty="0">
                <a:latin typeface="Arial"/>
                <a:cs typeface="Arial"/>
              </a:rPr>
              <a:t>Organigram will significantly reduce operating costs by transitioning its flower production from cloning to seed which reduces the need for cloning, propagation, and pre-vegetation</a:t>
            </a:r>
          </a:p>
          <a:p>
            <a:pPr>
              <a:lnSpc>
                <a:spcPct val="100000"/>
              </a:lnSpc>
              <a:spcAft>
                <a:spcPts val="0"/>
              </a:spcAft>
            </a:pPr>
            <a:endParaRPr lang="en-CA" sz="1100" dirty="0">
              <a:cs typeface="Arial" panose="020B0604020202020204" pitchFamily="34" charset="0"/>
            </a:endParaRPr>
          </a:p>
          <a:p>
            <a:pPr>
              <a:lnSpc>
                <a:spcPct val="100000"/>
              </a:lnSpc>
              <a:spcAft>
                <a:spcPts val="0"/>
              </a:spcAft>
            </a:pPr>
            <a:endParaRPr lang="en-CA" sz="1100" dirty="0">
              <a:latin typeface="Arial"/>
              <a:cs typeface="Arial"/>
            </a:endParaRPr>
          </a:p>
          <a:p>
            <a:pPr>
              <a:lnSpc>
                <a:spcPct val="100000"/>
              </a:lnSpc>
              <a:spcAft>
                <a:spcPts val="0"/>
              </a:spcAft>
            </a:pPr>
            <a:r>
              <a:rPr lang="en-CA" sz="1100" dirty="0">
                <a:latin typeface="Arial"/>
                <a:cs typeface="Arial"/>
              </a:rPr>
              <a:t>Seed-based cultivation using "F1" seeds produces more robust and consistent plants, yielding consistent cannabinoid and terpene profiles, uniform size, and other desirous qualities. </a:t>
            </a:r>
          </a:p>
          <a:p>
            <a:pPr>
              <a:lnSpc>
                <a:spcPct val="100000"/>
              </a:lnSpc>
              <a:spcAft>
                <a:spcPts val="0"/>
              </a:spcAft>
            </a:pPr>
            <a:endParaRPr lang="en-CA" sz="1100" dirty="0">
              <a:latin typeface="Arial"/>
              <a:cs typeface="Arial"/>
            </a:endParaRPr>
          </a:p>
          <a:p>
            <a:pPr>
              <a:lnSpc>
                <a:spcPct val="100000"/>
              </a:lnSpc>
              <a:spcAft>
                <a:spcPts val="0"/>
              </a:spcAft>
            </a:pPr>
            <a:endParaRPr lang="en-CA" sz="1100" dirty="0">
              <a:latin typeface="Arial"/>
              <a:cs typeface="Arial"/>
            </a:endParaRPr>
          </a:p>
          <a:p>
            <a:pPr>
              <a:lnSpc>
                <a:spcPct val="100000"/>
              </a:lnSpc>
              <a:spcAft>
                <a:spcPts val="0"/>
              </a:spcAft>
            </a:pPr>
            <a:r>
              <a:rPr lang="en-CA" sz="1100" dirty="0">
                <a:latin typeface="Arial"/>
                <a:cs typeface="Arial"/>
              </a:rPr>
              <a:t>In Q1 Fiscal 2024, due to the achievement of THCV concentration and aroma specific milestones from F1 seeds, Organigram advanced the second tranche of US$2.75 million to Phylos for a total current investment of US$6.0 million in senior secured convertible loans</a:t>
            </a:r>
          </a:p>
          <a:p>
            <a:pPr>
              <a:lnSpc>
                <a:spcPct val="100000"/>
              </a:lnSpc>
              <a:spcAft>
                <a:spcPts val="0"/>
              </a:spcAft>
            </a:pPr>
            <a:endParaRPr lang="en-CA" sz="1100" dirty="0">
              <a:latin typeface="Arial"/>
              <a:cs typeface="Arial"/>
            </a:endParaRPr>
          </a:p>
          <a:p>
            <a:pPr marL="0" indent="0">
              <a:lnSpc>
                <a:spcPct val="100000"/>
              </a:lnSpc>
              <a:spcAft>
                <a:spcPts val="0"/>
              </a:spcAft>
              <a:buNone/>
            </a:pPr>
            <a:endParaRPr lang="en-CA" sz="1100" dirty="0">
              <a:latin typeface="Arial"/>
              <a:cs typeface="Arial"/>
            </a:endParaRPr>
          </a:p>
          <a:p>
            <a:pPr>
              <a:lnSpc>
                <a:spcPct val="100000"/>
              </a:lnSpc>
              <a:spcAft>
                <a:spcPts val="0"/>
              </a:spcAft>
            </a:pPr>
            <a:r>
              <a:rPr lang="en-CA" sz="1100" dirty="0">
                <a:latin typeface="Arial"/>
                <a:cs typeface="Arial"/>
              </a:rPr>
              <a:t>First seed-based room harvested in Q2 Fiscal 2024 with three additional rooms planted, moving toward goal of 30% seed-based production by end of calendar 2024</a:t>
            </a:r>
          </a:p>
          <a:p>
            <a:endParaRPr lang="en-CA" sz="1600" dirty="0">
              <a:cs typeface="Arial" panose="020B0604020202020204" pitchFamily="34" charset="0"/>
            </a:endParaRPr>
          </a:p>
          <a:p>
            <a:pPr marL="0" indent="0">
              <a:buNone/>
            </a:pPr>
            <a:endParaRPr lang="en-CA" sz="1600" dirty="0">
              <a:cs typeface="Arial" panose="020B0604020202020204" pitchFamily="34" charset="0"/>
            </a:endParaRPr>
          </a:p>
          <a:p>
            <a:endParaRPr lang="en-CA" sz="1400" dirty="0">
              <a:cs typeface="Arial" panose="020B0604020202020204" pitchFamily="34" charset="0"/>
            </a:endParaRPr>
          </a:p>
          <a:p>
            <a:endParaRPr lang="en-CA" sz="1400" dirty="0">
              <a:cs typeface="Arial" panose="020B0604020202020204" pitchFamily="34" charset="0"/>
            </a:endParaRPr>
          </a:p>
        </p:txBody>
      </p:sp>
      <p:sp>
        <p:nvSpPr>
          <p:cNvPr id="2" name="Rectangle 1">
            <a:extLst>
              <a:ext uri="{FF2B5EF4-FFF2-40B4-BE49-F238E27FC236}">
                <a16:creationId xmlns:a16="http://schemas.microsoft.com/office/drawing/2014/main" id="{D0E36C70-4429-9B6C-4B75-E93119D979CC}"/>
              </a:ext>
            </a:extLst>
          </p:cNvPr>
          <p:cNvSpPr/>
          <p:nvPr/>
        </p:nvSpPr>
        <p:spPr>
          <a:xfrm>
            <a:off x="7791450" y="0"/>
            <a:ext cx="4400550" cy="6858000"/>
          </a:xfrm>
          <a:prstGeom prst="rect">
            <a:avLst/>
          </a:prstGeom>
          <a:solidFill>
            <a:srgbClr val="B5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pic>
        <p:nvPicPr>
          <p:cNvPr id="5" name="Picture 6">
            <a:extLst>
              <a:ext uri="{FF2B5EF4-FFF2-40B4-BE49-F238E27FC236}">
                <a16:creationId xmlns:a16="http://schemas.microsoft.com/office/drawing/2014/main" id="{74456FB4-2E08-7744-63FF-BA7EC1FECF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57618" y="67484"/>
            <a:ext cx="2743200" cy="2615184"/>
          </a:xfrm>
          <a:prstGeom prst="rect">
            <a:avLst/>
          </a:prstGeom>
        </p:spPr>
      </p:pic>
      <p:pic>
        <p:nvPicPr>
          <p:cNvPr id="6" name="Picture 6" descr="A picture containing device, scale&#10;&#10;Description automatically generated">
            <a:extLst>
              <a:ext uri="{FF2B5EF4-FFF2-40B4-BE49-F238E27FC236}">
                <a16:creationId xmlns:a16="http://schemas.microsoft.com/office/drawing/2014/main" id="{1A906311-E3DE-A161-146C-7127DDFB7803}"/>
              </a:ext>
            </a:extLst>
          </p:cNvPr>
          <p:cNvPicPr>
            <a:picLocks noChangeAspect="1"/>
          </p:cNvPicPr>
          <p:nvPr/>
        </p:nvPicPr>
        <p:blipFill>
          <a:blip r:embed="rId4"/>
          <a:stretch>
            <a:fillRect/>
          </a:stretch>
        </p:blipFill>
        <p:spPr>
          <a:xfrm>
            <a:off x="7792193" y="2740231"/>
            <a:ext cx="4395849" cy="4122716"/>
          </a:xfrm>
          <a:prstGeom prst="rect">
            <a:avLst/>
          </a:prstGeom>
        </p:spPr>
      </p:pic>
      <p:sp>
        <p:nvSpPr>
          <p:cNvPr id="8" name="Rectangle 7">
            <a:extLst>
              <a:ext uri="{FF2B5EF4-FFF2-40B4-BE49-F238E27FC236}">
                <a16:creationId xmlns:a16="http://schemas.microsoft.com/office/drawing/2014/main" id="{C406DD86-1EC7-0EA4-653A-42411FF108D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89906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D6B8A2-FE2A-BB75-E466-004FF2AFF698}"/>
              </a:ext>
            </a:extLst>
          </p:cNvPr>
          <p:cNvSpPr>
            <a:spLocks noGrp="1"/>
          </p:cNvSpPr>
          <p:nvPr>
            <p:ph type="ctrTitle"/>
          </p:nvPr>
        </p:nvSpPr>
        <p:spPr/>
        <p:txBody>
          <a:bodyPr/>
          <a:lstStyle/>
          <a:p>
            <a:r>
              <a:rPr lang="en-US" dirty="0">
                <a:solidFill>
                  <a:srgbClr val="1A3C5D"/>
                </a:solidFill>
                <a:latin typeface="Impact"/>
              </a:rPr>
              <a:t>Cautionary Statement</a:t>
            </a:r>
          </a:p>
        </p:txBody>
      </p:sp>
      <p:sp>
        <p:nvSpPr>
          <p:cNvPr id="11" name="Text Placeholder 10">
            <a:extLst>
              <a:ext uri="{FF2B5EF4-FFF2-40B4-BE49-F238E27FC236}">
                <a16:creationId xmlns:a16="http://schemas.microsoft.com/office/drawing/2014/main" id="{1B7B4029-3C56-0B5D-EAD6-BF1D78BD5B1F}"/>
              </a:ext>
            </a:extLst>
          </p:cNvPr>
          <p:cNvSpPr>
            <a:spLocks noGrp="1"/>
          </p:cNvSpPr>
          <p:nvPr>
            <p:ph type="body" sz="quarter" idx="13"/>
          </p:nvPr>
        </p:nvSpPr>
        <p:spPr>
          <a:xfrm>
            <a:off x="838198" y="2073518"/>
            <a:ext cx="11067109" cy="3946280"/>
          </a:xfrm>
        </p:spPr>
        <p:txBody>
          <a:bodyPr vert="horz" lIns="0" tIns="0" rIns="0" bIns="0" numCol="3" spcCol="360000" rtlCol="0" anchor="t">
            <a:noAutofit/>
          </a:bodyPr>
          <a:lstStyle/>
          <a:p>
            <a:pPr indent="0" algn="just">
              <a:lnSpc>
                <a:spcPct val="100000"/>
              </a:lnSpc>
              <a:buNone/>
            </a:pPr>
            <a:r>
              <a:rPr lang="en-US" sz="750" dirty="0">
                <a:solidFill>
                  <a:schemeClr val="tx1"/>
                </a:solidFill>
                <a:latin typeface="Arial"/>
                <a:cs typeface="Arial"/>
              </a:rPr>
              <a:t>This document is current as of March 31, 2024, except where otherwise stated. The information contained in this presentation is provided by Organigram Holdings Inc. (“Organigram” or the “Company”) for informational purposes only and does not constitute an offer to issue or arrange to issue, or the solicitation of an offer to issue, securities of Organigram or other financial products. No part of this presentation shall form the basis or be relied upon in connection with any contract, commitment or investment decisions in relation thereto. The information contained herein is not investment or financial product advice and is not intended to be used as the basis for making an investment decision. No securities commission or similar regulatory authority in Canada or the United States has reviewed this presentation. </a:t>
            </a:r>
          </a:p>
          <a:p>
            <a:pPr marL="0" indent="0" algn="just">
              <a:lnSpc>
                <a:spcPct val="100000"/>
              </a:lnSpc>
              <a:buFont typeface="Arial" panose="020B0604020202020204" pitchFamily="34" charset="0"/>
              <a:buNone/>
            </a:pPr>
            <a:r>
              <a:rPr lang="en-US" sz="750" dirty="0">
                <a:solidFill>
                  <a:schemeClr val="tx1"/>
                </a:solidFill>
                <a:latin typeface="Arial"/>
                <a:cs typeface="Arial"/>
              </a:rPr>
              <a:t>No representation or warranty, express or implied, is made as to the fairness, accuracy, completeness or correctness of the information, opinions and conclusions contained in this presentation. This presentation is not meant to provide a complete or comprehensive analysis of Organigram’s financial or business prospects. To the maximum extent permitted by law, none of Organigram nor its directors, officers, employees or agents, nor any other person accepts any liability, including, without limitation, any liability arising out of fault or negligence, for any loss arising from the use of the information contained in this presentation.</a:t>
            </a:r>
          </a:p>
          <a:p>
            <a:pPr marL="0" indent="0" algn="just">
              <a:lnSpc>
                <a:spcPct val="100000"/>
              </a:lnSpc>
              <a:buFont typeface="Arial" panose="020B0604020202020204" pitchFamily="34" charset="0"/>
              <a:buNone/>
            </a:pPr>
            <a:r>
              <a:rPr lang="en-US" sz="750" dirty="0">
                <a:solidFill>
                  <a:schemeClr val="tx1"/>
                </a:solidFill>
                <a:latin typeface="Arial"/>
                <a:cs typeface="Arial"/>
              </a:rPr>
              <a:t>This presentation contains forward-looking information. Often, but not always, forward-looking information can be identified by the use of words such as “plans”, “expects”, “estimates”, “intends”, “anticipates”, “believes” or variations of such words and phrases or state that certain actions, events, or results “may”, “could”, “would”, “might” or “will” be taken, occur or be achieved. Forward-looking information involves known and unknown risks, uncertainties and other factors that may cause actual results, events, performance or achievements of Organigram to differ materially from current expectations or future results, performance or achievements expressed or implied by the forward-looking information contained in this presentation. Risks, uncertainties and other factors involved with forward-looking information could cause actual events, results, performance, prospects and opportunities to differ materially from those expressed or implied by such forward-looking information include factors and risks as disclosed in the Company’s most recent annual information form, management’s discussion and analysis and other Company documents filed from time to time on SEDAR+ (see </a:t>
            </a:r>
            <a:r>
              <a:rPr lang="en-US" sz="750" dirty="0">
                <a:solidFill>
                  <a:schemeClr val="tx1"/>
                </a:solidFill>
                <a:latin typeface="Arial"/>
                <a:cs typeface="Arial"/>
                <a:hlinkClick r:id="rId3">
                  <a:extLst>
                    <a:ext uri="{A12FA001-AC4F-418D-AE19-62706E023703}">
                      <ahyp:hlinkClr xmlns:ahyp="http://schemas.microsoft.com/office/drawing/2018/hyperlinkcolor" val="tx"/>
                    </a:ext>
                  </a:extLst>
                </a:hlinkClick>
              </a:rPr>
              <a:t>www.sedarplus.c</a:t>
            </a:r>
            <a:r>
              <a:rPr lang="en-US" sz="750" dirty="0">
                <a:solidFill>
                  <a:schemeClr val="tx1"/>
                </a:solidFill>
                <a:latin typeface="Arial"/>
                <a:cs typeface="Arial"/>
              </a:rPr>
              <a:t>om) and filed or furnished to the Securities and Exchange Commission on EDGAR (see </a:t>
            </a:r>
            <a:r>
              <a:rPr lang="en-US" sz="750" dirty="0">
                <a:solidFill>
                  <a:schemeClr val="tx1"/>
                </a:solidFill>
                <a:latin typeface="Arial"/>
                <a:cs typeface="Arial"/>
                <a:hlinkClick r:id="rId4">
                  <a:extLst>
                    <a:ext uri="{A12FA001-AC4F-418D-AE19-62706E023703}">
                      <ahyp:hlinkClr xmlns:ahyp="http://schemas.microsoft.com/office/drawing/2018/hyperlinkcolor" val="tx"/>
                    </a:ext>
                  </a:extLst>
                </a:hlinkClick>
              </a:rPr>
              <a:t>www.sec.gov</a:t>
            </a:r>
            <a:r>
              <a:rPr lang="en-US" sz="750" dirty="0">
                <a:solidFill>
                  <a:schemeClr val="tx1"/>
                </a:solidFill>
                <a:latin typeface="Arial"/>
                <a:cs typeface="Arial"/>
              </a:rPr>
              <a:t>). Readers are cautioned not to place undue reliance on these forward-looking statements, which speak only as of the date of this presentation. </a:t>
            </a:r>
          </a:p>
          <a:p>
            <a:pPr marL="0" indent="0" algn="just">
              <a:lnSpc>
                <a:spcPct val="100000"/>
              </a:lnSpc>
              <a:buNone/>
            </a:pPr>
            <a:r>
              <a:rPr lang="en-US" sz="750" dirty="0">
                <a:solidFill>
                  <a:schemeClr val="tx1"/>
                </a:solidFill>
                <a:latin typeface="Arial"/>
                <a:cs typeface="Arial"/>
              </a:rPr>
              <a:t>Although the Company believes that the assumptions and factors used in preparing the forward-looking information in this presentation are reasonable, undue reliance should not be placed on such information and no assurance can be given that such events will occur in the disclosed time frames or at all. The forward-looking information included in this presentation is made as of the date of this presentation and the Company disclaims any intention or obligation, except to the extent required by law, to update or revise any forward-looking information, whether as a result of new information, future events or otherwise. The descriptions of the terms of the agreements referenced in this release are qualified by the terms of the agreements themselves, copies of which shall be filed under Organigram’s profile on SEDAR+ (see </a:t>
            </a:r>
            <a:r>
              <a:rPr lang="en-US" sz="750" dirty="0">
                <a:solidFill>
                  <a:schemeClr val="tx1"/>
                </a:solidFill>
                <a:latin typeface="Arial"/>
                <a:cs typeface="Arial"/>
                <a:hlinkClick r:id="rId3">
                  <a:extLst>
                    <a:ext uri="{A12FA001-AC4F-418D-AE19-62706E023703}">
                      <ahyp:hlinkClr xmlns:ahyp="http://schemas.microsoft.com/office/drawing/2018/hyperlinkcolor" val="tx"/>
                    </a:ext>
                  </a:extLst>
                </a:hlinkClick>
              </a:rPr>
              <a:t>www.sedarplus</a:t>
            </a:r>
            <a:r>
              <a:rPr lang="en-US" sz="750" dirty="0">
                <a:solidFill>
                  <a:schemeClr val="tx1"/>
                </a:solidFill>
                <a:latin typeface="Arial"/>
                <a:cs typeface="Arial"/>
              </a:rPr>
              <a:t>.com) and filed or furnished to the Securities and Exchange Commission on EDGAR (see </a:t>
            </a:r>
            <a:r>
              <a:rPr lang="en-US" sz="750" dirty="0">
                <a:solidFill>
                  <a:schemeClr val="tx1"/>
                </a:solidFill>
                <a:latin typeface="Arial"/>
                <a:cs typeface="Arial"/>
                <a:hlinkClick r:id="rId4">
                  <a:extLst>
                    <a:ext uri="{A12FA001-AC4F-418D-AE19-62706E023703}">
                      <ahyp:hlinkClr xmlns:ahyp="http://schemas.microsoft.com/office/drawing/2018/hyperlinkcolor" val="tx"/>
                    </a:ext>
                  </a:extLst>
                </a:hlinkClick>
              </a:rPr>
              <a:t>www.sec.gov</a:t>
            </a:r>
            <a:r>
              <a:rPr lang="en-US" sz="750" dirty="0">
                <a:solidFill>
                  <a:schemeClr val="tx1"/>
                </a:solidFill>
                <a:latin typeface="Arial"/>
                <a:cs typeface="Arial"/>
              </a:rPr>
              <a:t>). </a:t>
            </a:r>
          </a:p>
          <a:p>
            <a:pPr indent="0" algn="just">
              <a:lnSpc>
                <a:spcPct val="100000"/>
              </a:lnSpc>
              <a:buNone/>
            </a:pPr>
            <a:r>
              <a:rPr lang="en-CA" sz="750" dirty="0">
                <a:solidFill>
                  <a:schemeClr val="tx1"/>
                </a:solidFill>
                <a:latin typeface="Arial"/>
                <a:cs typeface="Arial"/>
              </a:rPr>
              <a:t>The financial information in this document contains certain financial performance measures that are not defined by and do not have any standardized meaning under IFRS and are used by management to assess the financial and operational performance of the Company.  These include adjusted EBITDA and adjusted gross margin (adjusted gross margin %). The Company believes that these non-IFRS financial measures, in addition to conventional measures prepared in accordance with IFRS, enable investors to evaluate the Company’s operating results, underlying performance and prospects in a similar manner to the Company’s management.  As there are no standardized methods of calculating these non-IFRS measures, the Company’s approach may differ from those used by other issuers, and accordingly, the use of these measures may not be directly comparable.  Accordingly, these non-IFRS measures are intended to provide additional information and should not be considered in isolation or as a substitute for measures of performance prepared in accordance with IFRS. For further information regarding these non-IFRS measures, including definitions, and a quantitative reconciliation to the most directly comparable IFRS measure, see the information under the heading "Cautionary Statement Regarding Certain Non-IFRS Measures" and the reconciliation to IFRS measures under the heading "Financial Results and Review of Operations" in the Company's management discussion and analysis of financial conditions and results of operations for the three months ended March 31, 2024 and February 28, 2023 (the "Q2 Fiscal 2024 MD&amp;A") incorporated by reference in this presentation and filed under Organigram's profile of SEDAR+ (see www.sedarplus.com) and filed or furnished to the Securities and Exchange Commission on EDGAR (see www.sec.gov).</a:t>
            </a:r>
          </a:p>
          <a:p>
            <a:pPr marL="0" indent="0" algn="just">
              <a:lnSpc>
                <a:spcPct val="100000"/>
              </a:lnSpc>
              <a:buNone/>
            </a:pPr>
            <a:r>
              <a:rPr lang="en-US" sz="750" dirty="0">
                <a:solidFill>
                  <a:schemeClr val="tx1"/>
                </a:solidFill>
                <a:latin typeface="Arial"/>
                <a:cs typeface="Arial"/>
              </a:rPr>
              <a:t>This presentation does not constitute an offer of shares for sale in the United States or to any person that is, or is acting for the account or benefit of, any U.S. person as defined in Regulation S under the United States Securities Act of 1933, as amended (the “Securities Act”) (“U.S. Person”), or in any other jurisdiction in which such an offer would be illegal. Organigram’s shares have not been and will not be registered under the Securities Act. We seek safe </a:t>
            </a:r>
            <a:r>
              <a:rPr lang="en-US" sz="750" dirty="0" err="1">
                <a:solidFill>
                  <a:schemeClr val="tx1"/>
                </a:solidFill>
                <a:latin typeface="Arial"/>
                <a:cs typeface="Arial"/>
              </a:rPr>
              <a:t>harbour</a:t>
            </a:r>
            <a:r>
              <a:rPr lang="en-US" sz="750" dirty="0">
                <a:solidFill>
                  <a:schemeClr val="tx1"/>
                </a:solidFill>
                <a:latin typeface="Arial"/>
                <a:cs typeface="Arial"/>
              </a:rPr>
              <a:t>. This document may not be reproduced, further distributed or published in whole or in part by any other person. This document may only be disseminated or transmitted into any jurisdiction in compliance with, and subject to, applicable securities laws. Readers are required to ensure their compliance with applicable securities laws.</a:t>
            </a:r>
          </a:p>
          <a:p>
            <a:pPr indent="0" algn="just">
              <a:lnSpc>
                <a:spcPct val="100000"/>
              </a:lnSpc>
              <a:buNone/>
            </a:pPr>
            <a:r>
              <a:rPr lang="en-US" sz="750" dirty="0">
                <a:solidFill>
                  <a:schemeClr val="tx1"/>
                </a:solidFill>
                <a:latin typeface="Arial"/>
                <a:cs typeface="Arial"/>
              </a:rPr>
              <a:t>This investor presentation contains information concerning our industry and the markets in which we operate, including our market position and market share, which is based on information from independent third-party sources. Although we believe these sources to be generally reliable, market and industry data is inherently imprecise, subject to interpretation and cannot be verified with complete certainty due to limits on the availability and reliability of raw data, the voluntary nature of the data gathering process, and other limitations and uncertainties inherent in any statistical survey or data collection process. We have not independently verified any third-party information contained herein.</a:t>
            </a:r>
            <a:endParaRPr lang="en-US" sz="750">
              <a:solidFill>
                <a:schemeClr val="tx1"/>
              </a:solidFill>
              <a:latin typeface="Arial"/>
            </a:endParaRPr>
          </a:p>
          <a:p>
            <a:pPr indent="0">
              <a:buNone/>
            </a:pPr>
            <a:endParaRPr lang="en-US" sz="750">
              <a:cs typeface="Arial" panose="020B0604020202020204" pitchFamily="34" charset="0"/>
            </a:endParaRPr>
          </a:p>
        </p:txBody>
      </p:sp>
      <p:sp>
        <p:nvSpPr>
          <p:cNvPr id="26" name="TextBox 25">
            <a:extLst>
              <a:ext uri="{FF2B5EF4-FFF2-40B4-BE49-F238E27FC236}">
                <a16:creationId xmlns:a16="http://schemas.microsoft.com/office/drawing/2014/main" id="{F3358443-CA66-8D25-F407-666D28EF8E9A}"/>
              </a:ext>
            </a:extLst>
          </p:cNvPr>
          <p:cNvSpPr txBox="1"/>
          <p:nvPr/>
        </p:nvSpPr>
        <p:spPr>
          <a:xfrm>
            <a:off x="11565467" y="42333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64297"/>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F0C3B-DA7E-4E34-99C0-7C048F9D2C9A}"/>
              </a:ext>
            </a:extLst>
          </p:cNvPr>
          <p:cNvSpPr>
            <a:spLocks noGrp="1"/>
          </p:cNvSpPr>
          <p:nvPr>
            <p:ph type="ctrTitle"/>
          </p:nvPr>
        </p:nvSpPr>
        <p:spPr>
          <a:xfrm>
            <a:off x="562389" y="357665"/>
            <a:ext cx="7117965" cy="1654716"/>
          </a:xfrm>
        </p:spPr>
        <p:txBody>
          <a:bodyPr>
            <a:normAutofit/>
          </a:bodyPr>
          <a:lstStyle/>
          <a:p>
            <a:r>
              <a:rPr lang="en-CA" dirty="0">
                <a:solidFill>
                  <a:srgbClr val="1A3C5D"/>
                </a:solidFill>
                <a:latin typeface="Impact"/>
              </a:rPr>
              <a:t>INVESTMENT US Hemp-derived cannabinoids</a:t>
            </a:r>
          </a:p>
        </p:txBody>
      </p:sp>
      <p:sp>
        <p:nvSpPr>
          <p:cNvPr id="4" name="Text Placeholder 3">
            <a:extLst>
              <a:ext uri="{FF2B5EF4-FFF2-40B4-BE49-F238E27FC236}">
                <a16:creationId xmlns:a16="http://schemas.microsoft.com/office/drawing/2014/main" id="{991B3969-76FE-BB5A-E30C-AA9CABA5AFC0}"/>
              </a:ext>
            </a:extLst>
          </p:cNvPr>
          <p:cNvSpPr>
            <a:spLocks noGrp="1"/>
          </p:cNvSpPr>
          <p:nvPr>
            <p:ph type="body" sz="quarter" idx="13"/>
          </p:nvPr>
        </p:nvSpPr>
        <p:spPr>
          <a:xfrm>
            <a:off x="560967" y="1736099"/>
            <a:ext cx="6767679" cy="4725482"/>
          </a:xfrm>
        </p:spPr>
        <p:txBody>
          <a:bodyPr vert="horz" lIns="0" tIns="0" rIns="0" bIns="0" rtlCol="0" anchor="t">
            <a:noAutofit/>
          </a:bodyPr>
          <a:lstStyle/>
          <a:p>
            <a:r>
              <a:rPr lang="en-CA" sz="1100" dirty="0">
                <a:latin typeface="Arial"/>
                <a:cs typeface="Arial"/>
              </a:rPr>
              <a:t>In March 2024, Organigram made its first Jupiter investment into US-based Steady State LLC (d/b/a Open Book Extracts) ("OBX") as a convertible note for US$2 million </a:t>
            </a:r>
          </a:p>
          <a:p>
            <a:endParaRPr lang="en-CA" sz="1100" dirty="0">
              <a:latin typeface="Arial"/>
              <a:cs typeface="Arial"/>
            </a:endParaRPr>
          </a:p>
          <a:p>
            <a:r>
              <a:rPr lang="en-CA" sz="1100" dirty="0">
                <a:latin typeface="Arial"/>
                <a:cs typeface="Arial"/>
              </a:rPr>
              <a:t>The investment in OBX provides a further footprint in the U.S, which was a strategic priority set out in the Jupiter investment strategy</a:t>
            </a:r>
          </a:p>
          <a:p>
            <a:endParaRPr lang="en-CA" sz="1100" dirty="0">
              <a:latin typeface="Arial"/>
              <a:cs typeface="Arial"/>
            </a:endParaRPr>
          </a:p>
          <a:p>
            <a:r>
              <a:rPr lang="en-CA" sz="1100" dirty="0">
                <a:latin typeface="Arial"/>
                <a:cs typeface="Arial"/>
              </a:rPr>
              <a:t>OBX is a professional, quality-led company that is growing quickly and is uniquely positioned to leverage the expanding legal hemp derivatives market</a:t>
            </a:r>
            <a:endParaRPr lang="en-CA" sz="1100" dirty="0">
              <a:cs typeface="Arial"/>
            </a:endParaRPr>
          </a:p>
          <a:p>
            <a:endParaRPr lang="en-CA" sz="1100" dirty="0">
              <a:latin typeface="Arial"/>
              <a:cs typeface="Arial"/>
            </a:endParaRPr>
          </a:p>
          <a:p>
            <a:r>
              <a:rPr lang="en-CA" sz="1100" dirty="0">
                <a:latin typeface="Arial"/>
                <a:cs typeface="Arial"/>
              </a:rPr>
              <a:t>Through its investment in OBX, Organigram will gain valuable insights into the U.S. market and its consumers. In time, Organigram plans to work with OBX to explore potential product launches in the U.S.</a:t>
            </a:r>
            <a:endParaRPr lang="en-CA" sz="1100" dirty="0">
              <a:cs typeface="Arial"/>
            </a:endParaRPr>
          </a:p>
          <a:p>
            <a:endParaRPr lang="en-CA" sz="1100" dirty="0">
              <a:latin typeface="Arial"/>
              <a:cs typeface="Arial"/>
            </a:endParaRPr>
          </a:p>
          <a:p>
            <a:r>
              <a:rPr lang="en-CA" sz="1100" dirty="0">
                <a:latin typeface="Arial"/>
                <a:cs typeface="Arial"/>
              </a:rPr>
              <a:t>OBX and Organigram are currently discussing an opportunity for OBX to serve as a collaborative research partner for efficacy testing, technology development, and formulation sciences</a:t>
            </a:r>
            <a:endParaRPr lang="en-CA" sz="1100" dirty="0">
              <a:cs typeface="Arial"/>
            </a:endParaRPr>
          </a:p>
          <a:p>
            <a:endParaRPr lang="en-CA" sz="1100" dirty="0">
              <a:latin typeface="Arial"/>
              <a:cs typeface="Arial"/>
            </a:endParaRPr>
          </a:p>
          <a:p>
            <a:r>
              <a:rPr lang="en-CA" sz="1100" dirty="0">
                <a:latin typeface="Arial"/>
                <a:cs typeface="Arial"/>
              </a:rPr>
              <a:t>OBX is nearing completion of its EU GMP certification, which will create further international collaboration opportunities between OBX and Organigram</a:t>
            </a:r>
            <a:endParaRPr lang="en-CA" sz="1100" dirty="0">
              <a:cs typeface="Arial" panose="020B0604020202020204" pitchFamily="34" charset="0"/>
            </a:endParaRPr>
          </a:p>
          <a:p>
            <a:endParaRPr lang="en-CA" sz="1100" dirty="0">
              <a:latin typeface="Arial"/>
              <a:cs typeface="Arial"/>
            </a:endParaRPr>
          </a:p>
          <a:p>
            <a:endParaRPr lang="en-CA" sz="1600" dirty="0">
              <a:cs typeface="Arial" panose="020B0604020202020204" pitchFamily="34" charset="0"/>
            </a:endParaRPr>
          </a:p>
          <a:p>
            <a:pPr marL="0" indent="0">
              <a:buNone/>
            </a:pPr>
            <a:endParaRPr lang="en-CA" sz="1600" dirty="0">
              <a:cs typeface="Arial" panose="020B0604020202020204" pitchFamily="34" charset="0"/>
            </a:endParaRPr>
          </a:p>
          <a:p>
            <a:endParaRPr lang="en-CA" sz="1400" dirty="0">
              <a:cs typeface="Arial" panose="020B0604020202020204" pitchFamily="34" charset="0"/>
            </a:endParaRPr>
          </a:p>
          <a:p>
            <a:endParaRPr lang="en-CA" sz="1400" dirty="0">
              <a:cs typeface="Arial" panose="020B0604020202020204" pitchFamily="34" charset="0"/>
            </a:endParaRPr>
          </a:p>
        </p:txBody>
      </p:sp>
      <p:sp>
        <p:nvSpPr>
          <p:cNvPr id="2" name="Rectangle 1">
            <a:extLst>
              <a:ext uri="{FF2B5EF4-FFF2-40B4-BE49-F238E27FC236}">
                <a16:creationId xmlns:a16="http://schemas.microsoft.com/office/drawing/2014/main" id="{D0E36C70-4429-9B6C-4B75-E93119D979CC}"/>
              </a:ext>
            </a:extLst>
          </p:cNvPr>
          <p:cNvSpPr/>
          <p:nvPr/>
        </p:nvSpPr>
        <p:spPr>
          <a:xfrm>
            <a:off x="10623180" y="-4916"/>
            <a:ext cx="1588323" cy="2492477"/>
          </a:xfrm>
          <a:prstGeom prst="rect">
            <a:avLst/>
          </a:prstGeom>
          <a:solidFill>
            <a:srgbClr val="1491D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8" name="Rectangle 7">
            <a:extLst>
              <a:ext uri="{FF2B5EF4-FFF2-40B4-BE49-F238E27FC236}">
                <a16:creationId xmlns:a16="http://schemas.microsoft.com/office/drawing/2014/main" id="{C406DD86-1EC7-0EA4-653A-42411FF108D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flag with text overlay&#10;&#10;Description automatically generated">
            <a:extLst>
              <a:ext uri="{FF2B5EF4-FFF2-40B4-BE49-F238E27FC236}">
                <a16:creationId xmlns:a16="http://schemas.microsoft.com/office/drawing/2014/main" id="{FE654313-ADA2-A446-C17B-352166AAA9B0}"/>
              </a:ext>
            </a:extLst>
          </p:cNvPr>
          <p:cNvPicPr>
            <a:picLocks noChangeAspect="1"/>
          </p:cNvPicPr>
          <p:nvPr/>
        </p:nvPicPr>
        <p:blipFill>
          <a:blip r:embed="rId2"/>
          <a:stretch>
            <a:fillRect/>
          </a:stretch>
        </p:blipFill>
        <p:spPr>
          <a:xfrm>
            <a:off x="7791450" y="2487561"/>
            <a:ext cx="4400550" cy="4370439"/>
          </a:xfrm>
          <a:prstGeom prst="rect">
            <a:avLst/>
          </a:prstGeom>
          <a:solidFill>
            <a:srgbClr val="B5D6EF"/>
          </a:solidFill>
        </p:spPr>
      </p:pic>
      <p:pic>
        <p:nvPicPr>
          <p:cNvPr id="1026" name="Picture 2">
            <a:extLst>
              <a:ext uri="{FF2B5EF4-FFF2-40B4-BE49-F238E27FC236}">
                <a16:creationId xmlns:a16="http://schemas.microsoft.com/office/drawing/2014/main" id="{75D9842A-8026-E3F5-1A89-12B5E8F8DED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791449" y="-4916"/>
            <a:ext cx="4420053" cy="249247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2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2F3236-276E-4A02-BB58-8CE1FC1C347D}"/>
              </a:ext>
            </a:extLst>
          </p:cNvPr>
          <p:cNvSpPr/>
          <p:nvPr/>
        </p:nvSpPr>
        <p:spPr>
          <a:xfrm>
            <a:off x="7902359" y="-2643"/>
            <a:ext cx="4325502" cy="6864017"/>
          </a:xfrm>
          <a:prstGeom prst="rect">
            <a:avLst/>
          </a:prstGeom>
          <a:solidFill>
            <a:srgbClr val="B5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D2F0C3B-DA7E-4E34-99C0-7C048F9D2C9A}"/>
              </a:ext>
            </a:extLst>
          </p:cNvPr>
          <p:cNvSpPr>
            <a:spLocks noGrp="1"/>
          </p:cNvSpPr>
          <p:nvPr>
            <p:ph type="ctrTitle"/>
          </p:nvPr>
        </p:nvSpPr>
        <p:spPr>
          <a:xfrm>
            <a:off x="560411" y="578975"/>
            <a:ext cx="7128948" cy="1355893"/>
          </a:xfrm>
        </p:spPr>
        <p:txBody>
          <a:bodyPr>
            <a:normAutofit/>
          </a:bodyPr>
          <a:lstStyle/>
          <a:p>
            <a:r>
              <a:rPr lang="en-CA" sz="4400" dirty="0">
                <a:solidFill>
                  <a:srgbClr val="1A3C5D"/>
                </a:solidFill>
                <a:latin typeface="Impact"/>
              </a:rPr>
              <a:t>INVESTMENT IN DISRUPTIVE </a:t>
            </a:r>
            <a:br>
              <a:rPr lang="en-CA" sz="4400" dirty="0">
                <a:solidFill>
                  <a:srgbClr val="1A3C5D"/>
                </a:solidFill>
              </a:rPr>
            </a:br>
            <a:r>
              <a:rPr lang="en-CA" sz="4400" dirty="0">
                <a:solidFill>
                  <a:srgbClr val="1A3C5D"/>
                </a:solidFill>
                <a:latin typeface="Impact"/>
              </a:rPr>
              <a:t>TECHNOLOGY-BIOSYNTHESIS</a:t>
            </a:r>
          </a:p>
        </p:txBody>
      </p:sp>
      <p:sp>
        <p:nvSpPr>
          <p:cNvPr id="8" name="Text Placeholder 7">
            <a:extLst>
              <a:ext uri="{FF2B5EF4-FFF2-40B4-BE49-F238E27FC236}">
                <a16:creationId xmlns:a16="http://schemas.microsoft.com/office/drawing/2014/main" id="{125131B0-559D-9D88-536F-8FBA802CE7DD}"/>
              </a:ext>
            </a:extLst>
          </p:cNvPr>
          <p:cNvSpPr>
            <a:spLocks noGrp="1"/>
          </p:cNvSpPr>
          <p:nvPr>
            <p:ph type="body" sz="quarter" idx="13"/>
          </p:nvPr>
        </p:nvSpPr>
        <p:spPr>
          <a:xfrm>
            <a:off x="761318" y="1934868"/>
            <a:ext cx="6677483" cy="3682539"/>
          </a:xfrm>
        </p:spPr>
        <p:txBody>
          <a:bodyPr anchor="ctr"/>
          <a:lstStyle/>
          <a:p>
            <a:pPr>
              <a:spcAft>
                <a:spcPts val="1200"/>
              </a:spcAft>
            </a:pPr>
            <a:r>
              <a:rPr lang="en-US" dirty="0">
                <a:latin typeface="Arial"/>
                <a:cs typeface="Arial"/>
              </a:rPr>
              <a:t>49% ownership (if convertible debt converted) of </a:t>
            </a:r>
            <a:r>
              <a:rPr lang="en-US" dirty="0" err="1">
                <a:latin typeface="Arial"/>
                <a:cs typeface="Arial"/>
              </a:rPr>
              <a:t>Hyasynth</a:t>
            </a:r>
            <a:r>
              <a:rPr lang="en-US" dirty="0">
                <a:latin typeface="Arial"/>
                <a:cs typeface="Arial"/>
              </a:rPr>
              <a:t> Biologicals Inc., a pioneer in cannabinoid science</a:t>
            </a:r>
          </a:p>
          <a:p>
            <a:pPr>
              <a:spcAft>
                <a:spcPts val="1200"/>
              </a:spcAft>
            </a:pPr>
            <a:endParaRPr lang="en-US" dirty="0">
              <a:latin typeface="Arial"/>
              <a:cs typeface="Arial"/>
            </a:endParaRPr>
          </a:p>
          <a:p>
            <a:pPr>
              <a:spcAft>
                <a:spcPts val="1200"/>
              </a:spcAft>
            </a:pPr>
            <a:r>
              <a:rPr lang="en-US" dirty="0">
                <a:latin typeface="Arial"/>
                <a:cs typeface="Arial"/>
              </a:rPr>
              <a:t>Biosynthesis process uses patent-pending yeast strains and enzymes to produce pure cannabinoids (not synthetic) without growing cannabis plants</a:t>
            </a:r>
          </a:p>
          <a:p>
            <a:pPr>
              <a:spcAft>
                <a:spcPts val="1200"/>
              </a:spcAft>
            </a:pPr>
            <a:endParaRPr lang="en-US" dirty="0">
              <a:latin typeface="Arial"/>
              <a:cs typeface="Arial"/>
            </a:endParaRPr>
          </a:p>
          <a:p>
            <a:pPr>
              <a:spcAft>
                <a:spcPts val="1200"/>
              </a:spcAft>
            </a:pPr>
            <a:r>
              <a:rPr lang="en-US" dirty="0">
                <a:latin typeface="Arial"/>
                <a:cs typeface="Arial"/>
              </a:rPr>
              <a:t>Potential to create a scalable supply of pure cannabinoids at a fraction of the cost and time of traditional cultivation using smaller environmental footprint</a:t>
            </a:r>
          </a:p>
        </p:txBody>
      </p:sp>
      <p:pic>
        <p:nvPicPr>
          <p:cNvPr id="5" name="Picture 4">
            <a:extLst>
              <a:ext uri="{FF2B5EF4-FFF2-40B4-BE49-F238E27FC236}">
                <a16:creationId xmlns:a16="http://schemas.microsoft.com/office/drawing/2014/main" id="{5E6B97D3-4432-48F0-B1F3-6730764F9ADD}"/>
              </a:ext>
            </a:extLst>
          </p:cNvPr>
          <p:cNvPicPr>
            <a:picLocks noChangeAspect="1"/>
          </p:cNvPicPr>
          <p:nvPr/>
        </p:nvPicPr>
        <p:blipFill>
          <a:blip r:embed="rId2"/>
          <a:stretch>
            <a:fillRect/>
          </a:stretch>
        </p:blipFill>
        <p:spPr>
          <a:xfrm>
            <a:off x="10315881" y="137193"/>
            <a:ext cx="1773819" cy="1272844"/>
          </a:xfrm>
          <a:prstGeom prst="rect">
            <a:avLst/>
          </a:prstGeom>
        </p:spPr>
      </p:pic>
      <p:sp>
        <p:nvSpPr>
          <p:cNvPr id="7" name="TextBox 6">
            <a:extLst>
              <a:ext uri="{FF2B5EF4-FFF2-40B4-BE49-F238E27FC236}">
                <a16:creationId xmlns:a16="http://schemas.microsoft.com/office/drawing/2014/main" id="{77C0CC90-B40D-4327-BD8D-EECA8A4E63A8}"/>
              </a:ext>
            </a:extLst>
          </p:cNvPr>
          <p:cNvSpPr txBox="1"/>
          <p:nvPr/>
        </p:nvSpPr>
        <p:spPr>
          <a:xfrm>
            <a:off x="7902359" y="4030625"/>
            <a:ext cx="2301787" cy="1015663"/>
          </a:xfrm>
          <a:prstGeom prst="rect">
            <a:avLst/>
          </a:prstGeom>
          <a:noFill/>
        </p:spPr>
        <p:txBody>
          <a:bodyPr wrap="square" rtlCol="0">
            <a:spAutoFit/>
          </a:bodyPr>
          <a:lstStyle/>
          <a:p>
            <a:pPr algn="r">
              <a:spcAft>
                <a:spcPts val="600"/>
              </a:spcAft>
            </a:pPr>
            <a:br>
              <a:rPr lang="en-US" sz="1000">
                <a:latin typeface="Arial" panose="020B0604020202020204" pitchFamily="34" charset="0"/>
                <a:cs typeface="Arial" panose="020B0604020202020204" pitchFamily="34" charset="0"/>
              </a:rPr>
            </a:br>
            <a:r>
              <a:rPr lang="en-US" sz="1000">
                <a:solidFill>
                  <a:srgbClr val="0E3859"/>
                </a:solidFill>
                <a:latin typeface="Arial" panose="020B0604020202020204" pitchFamily="34" charset="0"/>
                <a:cs typeface="Arial" panose="020B0604020202020204" pitchFamily="34" charset="0"/>
              </a:rPr>
              <a:t>Yeast fermentation and purification: New yeast strains are grown in fermentation over a few days and pure cannabinoids are extracted at the end of the process.</a:t>
            </a:r>
          </a:p>
        </p:txBody>
      </p:sp>
      <p:grpSp>
        <p:nvGrpSpPr>
          <p:cNvPr id="9" name="Group 8">
            <a:extLst>
              <a:ext uri="{FF2B5EF4-FFF2-40B4-BE49-F238E27FC236}">
                <a16:creationId xmlns:a16="http://schemas.microsoft.com/office/drawing/2014/main" id="{C349A5D8-396C-4413-AC90-63B83036EBA3}"/>
              </a:ext>
            </a:extLst>
          </p:cNvPr>
          <p:cNvGrpSpPr/>
          <p:nvPr/>
        </p:nvGrpSpPr>
        <p:grpSpPr>
          <a:xfrm>
            <a:off x="9167656" y="3105281"/>
            <a:ext cx="609791" cy="769441"/>
            <a:chOff x="9571749" y="1689633"/>
            <a:chExt cx="689865" cy="870479"/>
          </a:xfrm>
        </p:grpSpPr>
        <p:sp>
          <p:nvSpPr>
            <p:cNvPr id="10" name="Hexagon 9">
              <a:extLst>
                <a:ext uri="{FF2B5EF4-FFF2-40B4-BE49-F238E27FC236}">
                  <a16:creationId xmlns:a16="http://schemas.microsoft.com/office/drawing/2014/main" id="{F98832F3-85EC-465E-91B4-6A087D160C8D}"/>
                </a:ext>
              </a:extLst>
            </p:cNvPr>
            <p:cNvSpPr/>
            <p:nvPr/>
          </p:nvSpPr>
          <p:spPr>
            <a:xfrm rot="16200000">
              <a:off x="9516560" y="1815050"/>
              <a:ext cx="800244" cy="689865"/>
            </a:xfrm>
            <a:prstGeom prst="hexagon">
              <a:avLst/>
            </a:prstGeom>
            <a:solidFill>
              <a:srgbClr val="0E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A47C35A-F2E4-4E7C-A28A-47E230F57622}"/>
                </a:ext>
              </a:extLst>
            </p:cNvPr>
            <p:cNvSpPr txBox="1"/>
            <p:nvPr/>
          </p:nvSpPr>
          <p:spPr>
            <a:xfrm>
              <a:off x="9716192" y="1689633"/>
              <a:ext cx="395999" cy="870479"/>
            </a:xfrm>
            <a:prstGeom prst="rect">
              <a:avLst/>
            </a:prstGeom>
            <a:noFill/>
          </p:spPr>
          <p:txBody>
            <a:bodyPr wrap="square" rtlCol="0">
              <a:spAutoFit/>
            </a:bodyPr>
            <a:lstStyle/>
            <a:p>
              <a:pPr algn="ctr"/>
              <a:r>
                <a:rPr lang="en-US" sz="4400">
                  <a:solidFill>
                    <a:schemeClr val="bg1"/>
                  </a:solidFill>
                  <a:latin typeface="Arial" panose="020B0604020202020204" pitchFamily="34" charset="0"/>
                  <a:cs typeface="Arial" panose="020B0604020202020204" pitchFamily="34" charset="0"/>
                </a:rPr>
                <a:t>1</a:t>
              </a:r>
            </a:p>
          </p:txBody>
        </p:sp>
      </p:grpSp>
      <p:grpSp>
        <p:nvGrpSpPr>
          <p:cNvPr id="12" name="Group 11">
            <a:extLst>
              <a:ext uri="{FF2B5EF4-FFF2-40B4-BE49-F238E27FC236}">
                <a16:creationId xmlns:a16="http://schemas.microsoft.com/office/drawing/2014/main" id="{28CAAF76-319D-455C-9EBE-75ADD06FC989}"/>
              </a:ext>
            </a:extLst>
          </p:cNvPr>
          <p:cNvGrpSpPr/>
          <p:nvPr/>
        </p:nvGrpSpPr>
        <p:grpSpPr>
          <a:xfrm>
            <a:off x="10204146" y="4196126"/>
            <a:ext cx="609791" cy="769441"/>
            <a:chOff x="10165428" y="4619109"/>
            <a:chExt cx="609791" cy="769441"/>
          </a:xfrm>
        </p:grpSpPr>
        <p:sp>
          <p:nvSpPr>
            <p:cNvPr id="13" name="Hexagon 12">
              <a:extLst>
                <a:ext uri="{FF2B5EF4-FFF2-40B4-BE49-F238E27FC236}">
                  <a16:creationId xmlns:a16="http://schemas.microsoft.com/office/drawing/2014/main" id="{8157B353-4814-4928-82AC-2F28E0FF7BA3}"/>
                </a:ext>
              </a:extLst>
            </p:cNvPr>
            <p:cNvSpPr/>
            <p:nvPr/>
          </p:nvSpPr>
          <p:spPr>
            <a:xfrm rot="16200000">
              <a:off x="10116645" y="4727099"/>
              <a:ext cx="707358" cy="609791"/>
            </a:xfrm>
            <a:prstGeom prst="hexagon">
              <a:avLst/>
            </a:prstGeom>
            <a:solidFill>
              <a:srgbClr val="0E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AFAF020-6190-4732-870F-699F03F26CFF}"/>
                </a:ext>
              </a:extLst>
            </p:cNvPr>
            <p:cNvSpPr txBox="1"/>
            <p:nvPr/>
          </p:nvSpPr>
          <p:spPr>
            <a:xfrm>
              <a:off x="10295306" y="4619109"/>
              <a:ext cx="350035" cy="769441"/>
            </a:xfrm>
            <a:prstGeom prst="rect">
              <a:avLst/>
            </a:prstGeom>
            <a:noFill/>
            <a:ln>
              <a:noFill/>
            </a:ln>
          </p:spPr>
          <p:txBody>
            <a:bodyPr wrap="square" rtlCol="0">
              <a:spAutoFit/>
            </a:bodyPr>
            <a:lstStyle/>
            <a:p>
              <a:pPr algn="ctr"/>
              <a:r>
                <a:rPr lang="en-US" sz="4400">
                  <a:solidFill>
                    <a:schemeClr val="bg1"/>
                  </a:solidFill>
                  <a:latin typeface="Arial" panose="020B0604020202020204" pitchFamily="34" charset="0"/>
                  <a:cs typeface="Arial" panose="020B0604020202020204" pitchFamily="34" charset="0"/>
                </a:rPr>
                <a:t>2</a:t>
              </a:r>
            </a:p>
          </p:txBody>
        </p:sp>
      </p:grpSp>
      <p:grpSp>
        <p:nvGrpSpPr>
          <p:cNvPr id="15" name="Group 14">
            <a:extLst>
              <a:ext uri="{FF2B5EF4-FFF2-40B4-BE49-F238E27FC236}">
                <a16:creationId xmlns:a16="http://schemas.microsoft.com/office/drawing/2014/main" id="{6F75526E-022D-47A7-8DE7-7B56259C1F1D}"/>
              </a:ext>
            </a:extLst>
          </p:cNvPr>
          <p:cNvGrpSpPr/>
          <p:nvPr/>
        </p:nvGrpSpPr>
        <p:grpSpPr>
          <a:xfrm>
            <a:off x="9174077" y="5142296"/>
            <a:ext cx="609791" cy="769441"/>
            <a:chOff x="9891514" y="3746168"/>
            <a:chExt cx="689865" cy="870478"/>
          </a:xfrm>
        </p:grpSpPr>
        <p:sp>
          <p:nvSpPr>
            <p:cNvPr id="16" name="Hexagon 15">
              <a:extLst>
                <a:ext uri="{FF2B5EF4-FFF2-40B4-BE49-F238E27FC236}">
                  <a16:creationId xmlns:a16="http://schemas.microsoft.com/office/drawing/2014/main" id="{8C04091C-1C36-4FC1-AFCF-73C8FCD00C15}"/>
                </a:ext>
              </a:extLst>
            </p:cNvPr>
            <p:cNvSpPr/>
            <p:nvPr/>
          </p:nvSpPr>
          <p:spPr>
            <a:xfrm rot="16200000">
              <a:off x="9836325" y="3867477"/>
              <a:ext cx="800243" cy="689865"/>
            </a:xfrm>
            <a:prstGeom prst="hexagon">
              <a:avLst/>
            </a:prstGeom>
            <a:solidFill>
              <a:srgbClr val="0E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F691DF5-855F-4D17-BFA9-FAAB5A8CF00A}"/>
                </a:ext>
              </a:extLst>
            </p:cNvPr>
            <p:cNvSpPr txBox="1"/>
            <p:nvPr/>
          </p:nvSpPr>
          <p:spPr>
            <a:xfrm>
              <a:off x="10052230" y="3746168"/>
              <a:ext cx="395999" cy="870478"/>
            </a:xfrm>
            <a:prstGeom prst="rect">
              <a:avLst/>
            </a:prstGeom>
            <a:noFill/>
          </p:spPr>
          <p:txBody>
            <a:bodyPr wrap="square" rtlCol="0">
              <a:spAutoFit/>
            </a:bodyPr>
            <a:lstStyle/>
            <a:p>
              <a:pPr algn="ctr"/>
              <a:r>
                <a:rPr lang="en-US" sz="4400">
                  <a:solidFill>
                    <a:schemeClr val="bg1"/>
                  </a:solidFill>
                  <a:latin typeface="Arial" panose="020B0604020202020204" pitchFamily="34" charset="0"/>
                  <a:cs typeface="Arial" panose="020B0604020202020204" pitchFamily="34" charset="0"/>
                </a:rPr>
                <a:t>3</a:t>
              </a:r>
            </a:p>
          </p:txBody>
        </p:sp>
      </p:grpSp>
      <p:sp>
        <p:nvSpPr>
          <p:cNvPr id="18" name="TextBox 17">
            <a:extLst>
              <a:ext uri="{FF2B5EF4-FFF2-40B4-BE49-F238E27FC236}">
                <a16:creationId xmlns:a16="http://schemas.microsoft.com/office/drawing/2014/main" id="{4138D8DC-BABA-478C-9F13-E0A6E26AB4E8}"/>
              </a:ext>
            </a:extLst>
          </p:cNvPr>
          <p:cNvSpPr txBox="1"/>
          <p:nvPr/>
        </p:nvSpPr>
        <p:spPr>
          <a:xfrm>
            <a:off x="9801814" y="5214681"/>
            <a:ext cx="2241861" cy="707886"/>
          </a:xfrm>
          <a:prstGeom prst="rect">
            <a:avLst/>
          </a:prstGeom>
          <a:noFill/>
        </p:spPr>
        <p:txBody>
          <a:bodyPr wrap="square" rtlCol="0">
            <a:spAutoFit/>
          </a:bodyPr>
          <a:lstStyle/>
          <a:p>
            <a:r>
              <a:rPr lang="en-US" sz="1000">
                <a:solidFill>
                  <a:srgbClr val="0E3859"/>
                </a:solidFill>
                <a:latin typeface="Arial" panose="020B0604020202020204" pitchFamily="34" charset="0"/>
                <a:cs typeface="Arial" panose="020B0604020202020204" pitchFamily="34" charset="0"/>
              </a:rPr>
              <a:t>The process is conducted at large scale, resulting in pure cannabinoids that can be used as ingredients in other products.</a:t>
            </a:r>
          </a:p>
        </p:txBody>
      </p:sp>
      <p:sp>
        <p:nvSpPr>
          <p:cNvPr id="19" name="TextBox 18">
            <a:extLst>
              <a:ext uri="{FF2B5EF4-FFF2-40B4-BE49-F238E27FC236}">
                <a16:creationId xmlns:a16="http://schemas.microsoft.com/office/drawing/2014/main" id="{EC92AEBD-A1A2-4EB3-95BE-EC2BEFD2AEC0}"/>
              </a:ext>
            </a:extLst>
          </p:cNvPr>
          <p:cNvSpPr txBox="1"/>
          <p:nvPr/>
        </p:nvSpPr>
        <p:spPr>
          <a:xfrm>
            <a:off x="9851488" y="2928329"/>
            <a:ext cx="2157957" cy="1015663"/>
          </a:xfrm>
          <a:prstGeom prst="rect">
            <a:avLst/>
          </a:prstGeom>
          <a:noFill/>
        </p:spPr>
        <p:txBody>
          <a:bodyPr wrap="square" rtlCol="0">
            <a:spAutoFit/>
          </a:bodyPr>
          <a:lstStyle/>
          <a:p>
            <a:pPr>
              <a:spcAft>
                <a:spcPts val="600"/>
              </a:spcAft>
            </a:pPr>
            <a:r>
              <a:rPr lang="en-US" sz="1000">
                <a:solidFill>
                  <a:srgbClr val="0E3859"/>
                </a:solidFill>
                <a:latin typeface="Arial" panose="020B0604020202020204" pitchFamily="34" charset="0"/>
                <a:cs typeface="Arial" panose="020B0604020202020204" pitchFamily="34" charset="0"/>
              </a:rPr>
              <a:t>Genome engineering of yeast:  A group of genes for cannabinoid production are added to the yeast genome of a yeast strain, where it provides instructions to produce cannabinoid compounds</a:t>
            </a:r>
            <a:r>
              <a:rPr lang="en-US" sz="100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25D7EB31-F461-4F1A-8D56-41100CE31402}"/>
              </a:ext>
            </a:extLst>
          </p:cNvPr>
          <p:cNvSpPr txBox="1"/>
          <p:nvPr/>
        </p:nvSpPr>
        <p:spPr>
          <a:xfrm>
            <a:off x="9637610" y="1860471"/>
            <a:ext cx="2371836" cy="784830"/>
          </a:xfrm>
          <a:prstGeom prst="rect">
            <a:avLst/>
          </a:prstGeom>
          <a:noFill/>
        </p:spPr>
        <p:txBody>
          <a:bodyPr wrap="square" rtlCol="0">
            <a:spAutoFit/>
          </a:bodyPr>
          <a:lstStyle/>
          <a:p>
            <a:pPr>
              <a:spcAft>
                <a:spcPts val="600"/>
              </a:spcAft>
            </a:pPr>
            <a:r>
              <a:rPr lang="en-US" sz="1000">
                <a:solidFill>
                  <a:srgbClr val="0E3859"/>
                </a:solidFill>
                <a:latin typeface="Arial" panose="020B0604020202020204" pitchFamily="34" charset="0"/>
                <a:cs typeface="Arial" panose="020B0604020202020204" pitchFamily="34" charset="0"/>
              </a:rPr>
              <a:t>How it works?</a:t>
            </a:r>
          </a:p>
          <a:p>
            <a:r>
              <a:rPr lang="en-US" sz="1000">
                <a:solidFill>
                  <a:srgbClr val="0E3859"/>
                </a:solidFill>
                <a:latin typeface="Arial" panose="020B0604020202020204" pitchFamily="34" charset="0"/>
                <a:cs typeface="Arial" panose="020B0604020202020204" pitchFamily="34" charset="0"/>
              </a:rPr>
              <a:t>Biosynthesis can be used to produce cannabinoids that are identical to those produced by the plant itself.</a:t>
            </a:r>
          </a:p>
        </p:txBody>
      </p:sp>
      <p:grpSp>
        <p:nvGrpSpPr>
          <p:cNvPr id="21" name="Group 20">
            <a:extLst>
              <a:ext uri="{FF2B5EF4-FFF2-40B4-BE49-F238E27FC236}">
                <a16:creationId xmlns:a16="http://schemas.microsoft.com/office/drawing/2014/main" id="{39BAC0B7-D37C-44CB-B81D-F12044E921A1}"/>
              </a:ext>
            </a:extLst>
          </p:cNvPr>
          <p:cNvGrpSpPr/>
          <p:nvPr/>
        </p:nvGrpSpPr>
        <p:grpSpPr>
          <a:xfrm>
            <a:off x="8023636" y="1653408"/>
            <a:ext cx="1652893" cy="1714338"/>
            <a:chOff x="8000991" y="-174422"/>
            <a:chExt cx="1869940" cy="1939454"/>
          </a:xfrm>
        </p:grpSpPr>
        <p:grpSp>
          <p:nvGrpSpPr>
            <p:cNvPr id="22" name="Group 21">
              <a:extLst>
                <a:ext uri="{FF2B5EF4-FFF2-40B4-BE49-F238E27FC236}">
                  <a16:creationId xmlns:a16="http://schemas.microsoft.com/office/drawing/2014/main" id="{BD0F8516-E084-46E0-9149-BB4F2CDE24DE}"/>
                </a:ext>
              </a:extLst>
            </p:cNvPr>
            <p:cNvGrpSpPr/>
            <p:nvPr/>
          </p:nvGrpSpPr>
          <p:grpSpPr>
            <a:xfrm>
              <a:off x="8000991" y="-174422"/>
              <a:ext cx="1869940" cy="1939454"/>
              <a:chOff x="9357830" y="311683"/>
              <a:chExt cx="932310" cy="966970"/>
            </a:xfrm>
          </p:grpSpPr>
          <p:sp>
            <p:nvSpPr>
              <p:cNvPr id="24" name="Hexagon 23">
                <a:extLst>
                  <a:ext uri="{FF2B5EF4-FFF2-40B4-BE49-F238E27FC236}">
                    <a16:creationId xmlns:a16="http://schemas.microsoft.com/office/drawing/2014/main" id="{6E760876-F216-4971-9AC6-A80CFB0C6732}"/>
                  </a:ext>
                </a:extLst>
              </p:cNvPr>
              <p:cNvSpPr/>
              <p:nvPr/>
            </p:nvSpPr>
            <p:spPr>
              <a:xfrm rot="5400000">
                <a:off x="9348690" y="378371"/>
                <a:ext cx="966970" cy="833593"/>
              </a:xfrm>
              <a:prstGeom prst="hexagon">
                <a:avLst/>
              </a:prstGeom>
              <a:solidFill>
                <a:srgbClr val="0E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68DBA9A-9BBE-4842-B58C-A3F20CD92752}"/>
                  </a:ext>
                </a:extLst>
              </p:cNvPr>
              <p:cNvSpPr txBox="1"/>
              <p:nvPr/>
            </p:nvSpPr>
            <p:spPr>
              <a:xfrm>
                <a:off x="9357830" y="439421"/>
                <a:ext cx="932310" cy="156241"/>
              </a:xfrm>
              <a:prstGeom prst="rect">
                <a:avLst/>
              </a:prstGeom>
              <a:noFill/>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BIOSYNTHESIS</a:t>
                </a:r>
              </a:p>
            </p:txBody>
          </p:sp>
        </p:grpSp>
        <p:sp>
          <p:nvSpPr>
            <p:cNvPr id="23" name="TextBox 22">
              <a:extLst>
                <a:ext uri="{FF2B5EF4-FFF2-40B4-BE49-F238E27FC236}">
                  <a16:creationId xmlns:a16="http://schemas.microsoft.com/office/drawing/2014/main" id="{9FA11336-EB01-4D9F-8B8B-CE3482EA9BB7}"/>
                </a:ext>
              </a:extLst>
            </p:cNvPr>
            <p:cNvSpPr txBox="1"/>
            <p:nvPr/>
          </p:nvSpPr>
          <p:spPr>
            <a:xfrm>
              <a:off x="8177508" y="354659"/>
              <a:ext cx="1536639" cy="1149033"/>
            </a:xfrm>
            <a:prstGeom prst="rect">
              <a:avLst/>
            </a:prstGeom>
            <a:noFill/>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A proprietary cannabinoid manufacturing system that can product rare cannabinoids.</a:t>
              </a:r>
            </a:p>
          </p:txBody>
        </p:sp>
      </p:grpSp>
      <p:sp>
        <p:nvSpPr>
          <p:cNvPr id="4" name="Rectangle 3">
            <a:extLst>
              <a:ext uri="{FF2B5EF4-FFF2-40B4-BE49-F238E27FC236}">
                <a16:creationId xmlns:a16="http://schemas.microsoft.com/office/drawing/2014/main" id="{370B1B75-FDDD-908D-2CEE-6273366230A1}"/>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802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30AC-8B11-6084-923E-D3E573F0D12E}"/>
              </a:ext>
            </a:extLst>
          </p:cNvPr>
          <p:cNvSpPr>
            <a:spLocks noGrp="1"/>
          </p:cNvSpPr>
          <p:nvPr>
            <p:ph type="title"/>
          </p:nvPr>
        </p:nvSpPr>
        <p:spPr>
          <a:xfrm>
            <a:off x="6748756" y="3454564"/>
            <a:ext cx="5443244" cy="726265"/>
          </a:xfrm>
        </p:spPr>
        <p:txBody>
          <a:bodyPr/>
          <a:lstStyle/>
          <a:p>
            <a:r>
              <a:rPr lang="en-US" dirty="0"/>
              <a:t>international</a:t>
            </a:r>
          </a:p>
        </p:txBody>
      </p:sp>
      <p:pic>
        <p:nvPicPr>
          <p:cNvPr id="5" name="Picture Placeholder 4" descr="A picture containing sweet&#10;&#10;Description automatically generated">
            <a:extLst>
              <a:ext uri="{FF2B5EF4-FFF2-40B4-BE49-F238E27FC236}">
                <a16:creationId xmlns:a16="http://schemas.microsoft.com/office/drawing/2014/main" id="{AD583DC3-A451-7CFB-8CCC-C6276EFD7B63}"/>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t="-1706"/>
          <a:stretch/>
        </p:blipFill>
        <p:spPr>
          <a:xfrm>
            <a:off x="-5446166" y="-2295337"/>
            <a:ext cx="10772588" cy="10772588"/>
          </a:xfrm>
        </p:spPr>
      </p:pic>
      <p:sp>
        <p:nvSpPr>
          <p:cNvPr id="8" name="Rounded Rectangle 7">
            <a:extLst>
              <a:ext uri="{FF2B5EF4-FFF2-40B4-BE49-F238E27FC236}">
                <a16:creationId xmlns:a16="http://schemas.microsoft.com/office/drawing/2014/main" id="{6904570D-DA28-834C-4876-A488DDF92DAD}"/>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840AA6A-2F16-D965-A413-DC6BFFE14F3C}"/>
              </a:ext>
            </a:extLst>
          </p:cNvPr>
          <p:cNvGrpSpPr/>
          <p:nvPr/>
        </p:nvGrpSpPr>
        <p:grpSpPr>
          <a:xfrm>
            <a:off x="6748756" y="4180829"/>
            <a:ext cx="792136" cy="45719"/>
            <a:chOff x="801532" y="1726587"/>
            <a:chExt cx="1783917" cy="60521"/>
          </a:xfrm>
        </p:grpSpPr>
        <p:sp>
          <p:nvSpPr>
            <p:cNvPr id="6" name="Rectangle 5">
              <a:extLst>
                <a:ext uri="{FF2B5EF4-FFF2-40B4-BE49-F238E27FC236}">
                  <a16:creationId xmlns:a16="http://schemas.microsoft.com/office/drawing/2014/main" id="{5577E35D-1505-C439-44D5-C0E44CE1C9FB}"/>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0C0ABE-D3DE-5544-C9B9-FB6E1215AA4B}"/>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DF182D-3376-62EB-10E2-8D73B302CFC6}"/>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E1F573-41B6-66F4-A5B0-D3236B914C91}"/>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9342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76B0045-FEE4-8118-14B0-A9F51D72D9D4}"/>
              </a:ext>
            </a:extLst>
          </p:cNvPr>
          <p:cNvSpPr>
            <a:spLocks noGrp="1"/>
          </p:cNvSpPr>
          <p:nvPr>
            <p:ph type="ctrTitle"/>
          </p:nvPr>
        </p:nvSpPr>
        <p:spPr>
          <a:xfrm>
            <a:off x="838200" y="841765"/>
            <a:ext cx="7466814" cy="1654716"/>
          </a:xfrm>
        </p:spPr>
        <p:txBody>
          <a:bodyPr/>
          <a:lstStyle/>
          <a:p>
            <a:r>
              <a:rPr lang="en-CA" dirty="0">
                <a:solidFill>
                  <a:srgbClr val="1A3C5D"/>
                </a:solidFill>
                <a:latin typeface="Impact"/>
              </a:rPr>
              <a:t>Significant INTERNATIONAL sales GROWTH</a:t>
            </a:r>
            <a:endParaRPr lang="en-US">
              <a:solidFill>
                <a:srgbClr val="1A3C5D"/>
              </a:solidFill>
              <a:latin typeface="Impact"/>
            </a:endParaRPr>
          </a:p>
        </p:txBody>
      </p:sp>
      <p:pic>
        <p:nvPicPr>
          <p:cNvPr id="2" name="Picture 1" descr="Icon&#10;&#10;Description automatically generated">
            <a:extLst>
              <a:ext uri="{FF2B5EF4-FFF2-40B4-BE49-F238E27FC236}">
                <a16:creationId xmlns:a16="http://schemas.microsoft.com/office/drawing/2014/main" id="{B64441A7-C2B2-7A32-8C60-FCFAD77FF3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29598" y="857945"/>
            <a:ext cx="720453" cy="389344"/>
          </a:xfrm>
          <a:prstGeom prst="rect">
            <a:avLst/>
          </a:prstGeom>
        </p:spPr>
      </p:pic>
      <p:sp>
        <p:nvSpPr>
          <p:cNvPr id="7" name="Text Placeholder 42">
            <a:extLst>
              <a:ext uri="{FF2B5EF4-FFF2-40B4-BE49-F238E27FC236}">
                <a16:creationId xmlns:a16="http://schemas.microsoft.com/office/drawing/2014/main" id="{1C3C104B-843A-B595-BB4B-0E8DE064E8D3}"/>
              </a:ext>
            </a:extLst>
          </p:cNvPr>
          <p:cNvSpPr txBox="1">
            <a:spLocks/>
          </p:cNvSpPr>
          <p:nvPr/>
        </p:nvSpPr>
        <p:spPr>
          <a:xfrm>
            <a:off x="838200" y="2699792"/>
            <a:ext cx="2130706" cy="492488"/>
          </a:xfrm>
          <a:prstGeom prst="rect">
            <a:avLst/>
          </a:prstGeom>
        </p:spPr>
        <p:txBody>
          <a:bodyPr vert="horz" lIns="0" tIns="0" rIns="0" bIns="0" rtlCol="0" anchor="t">
            <a:noAutofit/>
          </a:bodyPr>
          <a:lstStyle>
            <a:lvl1pPr marL="0" indent="0" algn="l" defTabSz="914400" rtl="0" eaLnBrk="1" latinLnBrk="0" hangingPunct="1">
              <a:lnSpc>
                <a:spcPts val="1800"/>
              </a:lnSpc>
              <a:spcBef>
                <a:spcPts val="0"/>
              </a:spcBef>
              <a:buFontTx/>
              <a:buNone/>
              <a:defRPr sz="1800" kern="900" cap="none" spc="0" baseline="0">
                <a:ln>
                  <a:noFill/>
                </a:ln>
                <a:solidFill>
                  <a:srgbClr val="1A3C5D"/>
                </a:solidFill>
                <a:latin typeface="Arial" panose="020B0604020202020204" pitchFamily="34" charset="0"/>
                <a:ea typeface="+mn-ea"/>
                <a:cs typeface="+mn-cs"/>
              </a:defRPr>
            </a:lvl1pPr>
            <a:lvl2pPr marL="4572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2pPr>
            <a:lvl3pPr marL="9144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3pPr>
            <a:lvl4pPr marL="13716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4pPr>
            <a:lvl5pPr marL="18288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Arial"/>
                <a:cs typeface="Arial"/>
              </a:rPr>
              <a:t>INTERNATIONAL NET REVENUE</a:t>
            </a:r>
            <a:r>
              <a:rPr lang="en-US" sz="1400" baseline="30000" dirty="0">
                <a:latin typeface="Arial"/>
                <a:cs typeface="Arial"/>
              </a:rPr>
              <a:t>1</a:t>
            </a:r>
            <a:endParaRPr lang="en-US" sz="1400" baseline="30000" dirty="0"/>
          </a:p>
          <a:p>
            <a:r>
              <a:rPr lang="en-US" sz="1400" dirty="0">
                <a:latin typeface="Arial"/>
                <a:cs typeface="Arial"/>
              </a:rPr>
              <a:t>$ millions</a:t>
            </a:r>
          </a:p>
        </p:txBody>
      </p:sp>
      <p:sp>
        <p:nvSpPr>
          <p:cNvPr id="8" name="Text Placeholder 41">
            <a:extLst>
              <a:ext uri="{FF2B5EF4-FFF2-40B4-BE49-F238E27FC236}">
                <a16:creationId xmlns:a16="http://schemas.microsoft.com/office/drawing/2014/main" id="{1C892D95-87C6-AA03-AF36-0BBA99D164FA}"/>
              </a:ext>
            </a:extLst>
          </p:cNvPr>
          <p:cNvSpPr>
            <a:spLocks noGrp="1"/>
          </p:cNvSpPr>
          <p:nvPr>
            <p:ph type="body" sz="quarter" idx="15"/>
          </p:nvPr>
        </p:nvSpPr>
        <p:spPr>
          <a:xfrm>
            <a:off x="274924" y="5682822"/>
            <a:ext cx="2510270" cy="486624"/>
          </a:xfrm>
        </p:spPr>
        <p:txBody>
          <a:bodyPr vert="horz" lIns="0" tIns="0" rIns="0" bIns="0" rtlCol="0" anchor="t">
            <a:noAutofit/>
          </a:bodyPr>
          <a:lstStyle/>
          <a:p>
            <a:pPr marL="86995" indent="-86995">
              <a:buAutoNum type="arabicPeriod"/>
            </a:pPr>
            <a:r>
              <a:rPr lang="en-US" dirty="0">
                <a:latin typeface="Arial"/>
                <a:cs typeface="Arial"/>
              </a:rPr>
              <a:t>International shipments do not attract Canadian Federal excise taxes and therefore gross, and net revenues are equal.</a:t>
            </a:r>
          </a:p>
          <a:p>
            <a:pPr marL="86995" indent="-86995">
              <a:buAutoNum type="arabicPeriod"/>
            </a:pPr>
            <a:r>
              <a:rPr lang="en-US" dirty="0">
                <a:latin typeface="Arial"/>
                <a:cs typeface="Arial"/>
              </a:rPr>
              <a:t>F2023 represents 13 months due to a change in Organigram's year end.</a:t>
            </a:r>
          </a:p>
        </p:txBody>
      </p:sp>
      <p:sp>
        <p:nvSpPr>
          <p:cNvPr id="5" name="TextBox 4">
            <a:extLst>
              <a:ext uri="{FF2B5EF4-FFF2-40B4-BE49-F238E27FC236}">
                <a16:creationId xmlns:a16="http://schemas.microsoft.com/office/drawing/2014/main" id="{9CCE1EE7-B16E-1583-DB54-3BCAE885BE30}"/>
              </a:ext>
            </a:extLst>
          </p:cNvPr>
          <p:cNvSpPr txBox="1"/>
          <p:nvPr/>
        </p:nvSpPr>
        <p:spPr>
          <a:xfrm>
            <a:off x="10204014" y="6032163"/>
            <a:ext cx="329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cs typeface="Calibri"/>
              </a:rPr>
              <a:t>2</a:t>
            </a:r>
          </a:p>
        </p:txBody>
      </p:sp>
      <p:graphicFrame>
        <p:nvGraphicFramePr>
          <p:cNvPr id="4" name="Chart 3">
            <a:extLst>
              <a:ext uri="{FF2B5EF4-FFF2-40B4-BE49-F238E27FC236}">
                <a16:creationId xmlns:a16="http://schemas.microsoft.com/office/drawing/2014/main" id="{67F1C2DF-EBDB-07C0-A10A-1B587B65E639}"/>
              </a:ext>
            </a:extLst>
          </p:cNvPr>
          <p:cNvGraphicFramePr/>
          <p:nvPr>
            <p:extLst>
              <p:ext uri="{D42A27DB-BD31-4B8C-83A1-F6EECF244321}">
                <p14:modId xmlns:p14="http://schemas.microsoft.com/office/powerpoint/2010/main" val="2088144298"/>
              </p:ext>
            </p:extLst>
          </p:nvPr>
        </p:nvGraphicFramePr>
        <p:xfrm>
          <a:off x="2753075" y="1401859"/>
          <a:ext cx="8842577" cy="529004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7433DD0B-5B9B-DF1C-E225-148FFBB289F5}"/>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97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581A2F1-D2E9-ADE6-72BA-F9B861B5D48A}"/>
              </a:ext>
            </a:extLst>
          </p:cNvPr>
          <p:cNvSpPr/>
          <p:nvPr/>
        </p:nvSpPr>
        <p:spPr>
          <a:xfrm>
            <a:off x="7866498" y="-6017"/>
            <a:ext cx="4325502" cy="6864017"/>
          </a:xfrm>
          <a:prstGeom prst="rect">
            <a:avLst/>
          </a:prstGeom>
          <a:solidFill>
            <a:srgbClr val="B5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433DD0B-5B9B-DF1C-E225-148FFBB289F5}"/>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7CAAD6B-D0FF-FBA2-B20A-65B4ABF4E886}"/>
              </a:ext>
            </a:extLst>
          </p:cNvPr>
          <p:cNvSpPr>
            <a:spLocks noGrp="1"/>
          </p:cNvSpPr>
          <p:nvPr>
            <p:ph type="ctrTitle"/>
          </p:nvPr>
        </p:nvSpPr>
        <p:spPr>
          <a:xfrm>
            <a:off x="763370" y="693255"/>
            <a:ext cx="7093121" cy="1654716"/>
          </a:xfrm>
        </p:spPr>
        <p:txBody>
          <a:bodyPr/>
          <a:lstStyle/>
          <a:p>
            <a:r>
              <a:rPr lang="en-CA" dirty="0">
                <a:solidFill>
                  <a:srgbClr val="1A3C5D"/>
                </a:solidFill>
                <a:latin typeface="Impact"/>
              </a:rPr>
              <a:t>INTERNATIONAL business</a:t>
            </a:r>
          </a:p>
        </p:txBody>
      </p:sp>
      <p:pic>
        <p:nvPicPr>
          <p:cNvPr id="13" name="Picture 2" descr="Medcan Australia – MedCan Australia">
            <a:extLst>
              <a:ext uri="{FF2B5EF4-FFF2-40B4-BE49-F238E27FC236}">
                <a16:creationId xmlns:a16="http://schemas.microsoft.com/office/drawing/2014/main" id="{7549297B-3F9D-CAFE-67AF-CDEBF1945A2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185752" y="3531356"/>
            <a:ext cx="1810698" cy="13930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A black background with a black square&#10;&#10;Description automatically generated with medium confidence">
            <a:extLst>
              <a:ext uri="{FF2B5EF4-FFF2-40B4-BE49-F238E27FC236}">
                <a16:creationId xmlns:a16="http://schemas.microsoft.com/office/drawing/2014/main" id="{54F6225C-7290-B21F-A1B1-463CD0238738}"/>
              </a:ext>
            </a:extLst>
          </p:cNvPr>
          <p:cNvPicPr>
            <a:picLocks noChangeAspect="1"/>
          </p:cNvPicPr>
          <p:nvPr/>
        </p:nvPicPr>
        <p:blipFill>
          <a:blip r:embed="rId5"/>
          <a:stretch>
            <a:fillRect/>
          </a:stretch>
        </p:blipFill>
        <p:spPr>
          <a:xfrm>
            <a:off x="7952314" y="1362899"/>
            <a:ext cx="2106461" cy="2106461"/>
          </a:xfrm>
          <a:prstGeom prst="rect">
            <a:avLst/>
          </a:prstGeom>
        </p:spPr>
      </p:pic>
      <p:pic>
        <p:nvPicPr>
          <p:cNvPr id="15" name="Picture 3" descr="Text&#10;&#10;Description automatically generated">
            <a:extLst>
              <a:ext uri="{FF2B5EF4-FFF2-40B4-BE49-F238E27FC236}">
                <a16:creationId xmlns:a16="http://schemas.microsoft.com/office/drawing/2014/main" id="{9970C305-AB7E-DCC4-87B2-AFDCDFE12B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30632" y="752146"/>
            <a:ext cx="2743200" cy="329639"/>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289A16C7-7DE2-CC6B-E860-BEC92C5BF5B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101109" y="1572790"/>
            <a:ext cx="1847819" cy="1550362"/>
          </a:xfrm>
          <a:prstGeom prst="rect">
            <a:avLst/>
          </a:prstGeom>
        </p:spPr>
      </p:pic>
      <p:pic>
        <p:nvPicPr>
          <p:cNvPr id="4098" name="Picture 2" descr="Text&#10;&#10;Description automatically generated">
            <a:extLst>
              <a:ext uri="{FF2B5EF4-FFF2-40B4-BE49-F238E27FC236}">
                <a16:creationId xmlns:a16="http://schemas.microsoft.com/office/drawing/2014/main" id="{3509D731-EB24-72FF-9462-ECE128D2A2C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62351" y="5353606"/>
            <a:ext cx="2857500" cy="9620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6">
            <a:extLst>
              <a:ext uri="{FF2B5EF4-FFF2-40B4-BE49-F238E27FC236}">
                <a16:creationId xmlns:a16="http://schemas.microsoft.com/office/drawing/2014/main" id="{5E2E229B-4426-AEF2-C5C6-08540C8F878A}"/>
              </a:ext>
            </a:extLst>
          </p:cNvPr>
          <p:cNvSpPr>
            <a:spLocks noGrp="1"/>
          </p:cNvSpPr>
          <p:nvPr/>
        </p:nvSpPr>
        <p:spPr>
          <a:xfrm>
            <a:off x="763370" y="3298855"/>
            <a:ext cx="6551158" cy="1883787"/>
          </a:xfrm>
          <a:prstGeom prst="rect">
            <a:avLst/>
          </a:prstGeom>
        </p:spPr>
        <p:txBody>
          <a:bodyPr vert="horz" lIns="0" tIns="0" rIns="0" bIns="0" rtlCol="0" anchor="ctr">
            <a:noAutofit/>
          </a:bodyPr>
          <a:lstStyle>
            <a:lvl1pPr marL="120650" indent="-120650" algn="l" defTabSz="914400" rtl="0" eaLnBrk="1" latinLnBrk="0" hangingPunct="1">
              <a:lnSpc>
                <a:spcPts val="1600"/>
              </a:lnSpc>
              <a:spcBef>
                <a:spcPts val="0"/>
              </a:spcBef>
              <a:spcAft>
                <a:spcPts val="600"/>
              </a:spcAft>
              <a:buClr>
                <a:srgbClr val="91B8D5"/>
              </a:buClr>
              <a:buFont typeface="Arial" panose="020B0604020202020204" pitchFamily="34" charset="0"/>
              <a:buChar char="•"/>
              <a:tabLst/>
              <a:defRPr sz="1200" kern="1200" baseline="0">
                <a:solidFill>
                  <a:srgbClr val="78777A"/>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sz="1400" dirty="0">
              <a:latin typeface="Arial"/>
              <a:cs typeface="Arial"/>
            </a:endParaRPr>
          </a:p>
          <a:p>
            <a:pPr>
              <a:lnSpc>
                <a:spcPct val="150000"/>
              </a:lnSpc>
              <a:spcAft>
                <a:spcPts val="0"/>
              </a:spcAft>
            </a:pPr>
            <a:r>
              <a:rPr lang="en-US" sz="1400" dirty="0">
                <a:latin typeface="Arial"/>
                <a:cs typeface="Arial"/>
              </a:rPr>
              <a:t>In Fiscal 2023 Organigram shipped $18.9 million in flower to Israel and Australia vs. $15.1 million in Fiscal 2022 </a:t>
            </a:r>
          </a:p>
          <a:p>
            <a:pPr>
              <a:lnSpc>
                <a:spcPct val="150000"/>
              </a:lnSpc>
              <a:spcAft>
                <a:spcPts val="0"/>
              </a:spcAft>
            </a:pPr>
            <a:endParaRPr lang="en-US" sz="1400" dirty="0">
              <a:cs typeface="Arial"/>
            </a:endParaRPr>
          </a:p>
          <a:p>
            <a:pPr>
              <a:lnSpc>
                <a:spcPct val="150000"/>
              </a:lnSpc>
              <a:spcAft>
                <a:spcPts val="0"/>
              </a:spcAft>
            </a:pPr>
            <a:r>
              <a:rPr lang="en-US" sz="1400" dirty="0">
                <a:latin typeface="Arial"/>
                <a:cs typeface="Arial"/>
              </a:rPr>
              <a:t>In Q2 Fiscal 2024, Organigram shipped first flower to Sanity Group in Germany and 4C Labs for first UK distribution</a:t>
            </a:r>
          </a:p>
          <a:p>
            <a:pPr>
              <a:lnSpc>
                <a:spcPct val="150000"/>
              </a:lnSpc>
              <a:spcAft>
                <a:spcPts val="0"/>
              </a:spcAft>
            </a:pPr>
            <a:endParaRPr lang="en-US" sz="1400" dirty="0">
              <a:latin typeface="Arial"/>
              <a:cs typeface="Arial"/>
            </a:endParaRPr>
          </a:p>
          <a:p>
            <a:pPr>
              <a:lnSpc>
                <a:spcPct val="150000"/>
              </a:lnSpc>
              <a:spcAft>
                <a:spcPts val="0"/>
              </a:spcAft>
            </a:pPr>
            <a:r>
              <a:rPr lang="en-US" sz="1400" dirty="0">
                <a:latin typeface="Arial"/>
                <a:cs typeface="Arial"/>
              </a:rPr>
              <a:t>Expecting first shipments to new supply partners in Australia and the UK in Q3 Fiscal 2024</a:t>
            </a:r>
          </a:p>
          <a:p>
            <a:pPr>
              <a:lnSpc>
                <a:spcPct val="150000"/>
              </a:lnSpc>
              <a:spcAft>
                <a:spcPts val="0"/>
              </a:spcAft>
            </a:pPr>
            <a:endParaRPr lang="en-US" sz="1400" dirty="0">
              <a:latin typeface="Arial"/>
              <a:cs typeface="Arial"/>
            </a:endParaRPr>
          </a:p>
          <a:p>
            <a:pPr>
              <a:lnSpc>
                <a:spcPct val="150000"/>
              </a:lnSpc>
              <a:spcAft>
                <a:spcPts val="0"/>
              </a:spcAft>
            </a:pPr>
            <a:r>
              <a:rPr lang="en-US" sz="1400" dirty="0">
                <a:latin typeface="Arial"/>
                <a:cs typeface="Arial"/>
              </a:rPr>
              <a:t>Organigram currently has 7 distribution partners in four countries (Israel, Australia, UK, and Germany) </a:t>
            </a:r>
          </a:p>
          <a:p>
            <a:pPr>
              <a:lnSpc>
                <a:spcPct val="100000"/>
              </a:lnSpc>
              <a:spcAft>
                <a:spcPts val="1200"/>
              </a:spcAft>
            </a:pPr>
            <a:endParaRPr lang="en-US" sz="1400" dirty="0">
              <a:latin typeface="Arial"/>
              <a:cs typeface="Arial"/>
            </a:endParaRPr>
          </a:p>
          <a:p>
            <a:pPr marL="0" indent="0">
              <a:lnSpc>
                <a:spcPct val="100000"/>
              </a:lnSpc>
              <a:spcAft>
                <a:spcPts val="1200"/>
              </a:spcAft>
              <a:buNone/>
            </a:pPr>
            <a:endParaRPr lang="en-US" sz="1400" b="1" dirty="0">
              <a:latin typeface="Arial"/>
              <a:cs typeface="Arial"/>
            </a:endParaRPr>
          </a:p>
          <a:p>
            <a:pPr marL="0" indent="0">
              <a:lnSpc>
                <a:spcPct val="100000"/>
              </a:lnSpc>
              <a:spcAft>
                <a:spcPts val="1200"/>
              </a:spcAft>
              <a:buNone/>
            </a:pPr>
            <a:endParaRPr lang="en-US" sz="1400" b="1" dirty="0">
              <a:solidFill>
                <a:srgbClr val="4D4949"/>
              </a:solidFill>
              <a:latin typeface="Arial"/>
              <a:cs typeface="Arial"/>
            </a:endParaRPr>
          </a:p>
          <a:p>
            <a:pPr>
              <a:spcAft>
                <a:spcPts val="1200"/>
              </a:spcAft>
            </a:pPr>
            <a:endParaRPr lang="en-US" sz="1800" dirty="0">
              <a:solidFill>
                <a:srgbClr val="4D4949"/>
              </a:solidFill>
              <a:latin typeface="Arial"/>
              <a:cs typeface="Arial"/>
            </a:endParaRPr>
          </a:p>
        </p:txBody>
      </p:sp>
      <p:sp>
        <p:nvSpPr>
          <p:cNvPr id="22" name="Content Placeholder 2">
            <a:extLst>
              <a:ext uri="{FF2B5EF4-FFF2-40B4-BE49-F238E27FC236}">
                <a16:creationId xmlns:a16="http://schemas.microsoft.com/office/drawing/2014/main" id="{A07DDE3F-B93D-4F3D-98F5-08017919453F}"/>
              </a:ext>
            </a:extLst>
          </p:cNvPr>
          <p:cNvSpPr txBox="1">
            <a:spLocks/>
          </p:cNvSpPr>
          <p:nvPr/>
        </p:nvSpPr>
        <p:spPr>
          <a:xfrm>
            <a:off x="7856491" y="6603727"/>
            <a:ext cx="4439009" cy="287579"/>
          </a:xfrm>
          <a:prstGeom prst="rect">
            <a:avLst/>
          </a:prstGeom>
        </p:spPr>
        <p:txBody>
          <a:bodyPr vert="horz"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10000"/>
              </a:lnSpc>
              <a:spcBef>
                <a:spcPts val="0"/>
              </a:spcBef>
              <a:buNone/>
            </a:pPr>
            <a:r>
              <a:rPr lang="en-US" sz="600" dirty="0">
                <a:solidFill>
                  <a:srgbClr val="78777A"/>
                </a:solidFill>
                <a:latin typeface="Arial"/>
                <a:cs typeface="Arial"/>
              </a:rPr>
              <a:t>Activities are subject to compliance with all applicable laws, including receipt of all requisite approvals from Health Canada, the Israeli Ministry of Health, and any other applicable regulatory authorities and changing regulatory landscape.</a:t>
            </a:r>
            <a:endParaRPr lang="en-CA" sz="600" dirty="0">
              <a:solidFill>
                <a:srgbClr val="7877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35556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30AC-8B11-6084-923E-D3E573F0D12E}"/>
              </a:ext>
            </a:extLst>
          </p:cNvPr>
          <p:cNvSpPr>
            <a:spLocks noGrp="1"/>
          </p:cNvSpPr>
          <p:nvPr>
            <p:ph type="title"/>
          </p:nvPr>
        </p:nvSpPr>
        <p:spPr>
          <a:xfrm>
            <a:off x="5962176" y="2751913"/>
            <a:ext cx="6229824" cy="718072"/>
          </a:xfrm>
        </p:spPr>
        <p:txBody>
          <a:bodyPr/>
          <a:lstStyle/>
          <a:p>
            <a:r>
              <a:rPr lang="en-US">
                <a:latin typeface="Impact"/>
              </a:rPr>
              <a:t>Quarterly</a:t>
            </a:r>
            <a:br>
              <a:rPr lang="en-US"/>
            </a:br>
            <a:r>
              <a:rPr lang="en-US">
                <a:latin typeface="Impact"/>
              </a:rPr>
              <a:t>updates &amp; Highlights</a:t>
            </a:r>
            <a:endParaRPr lang="en-US"/>
          </a:p>
        </p:txBody>
      </p:sp>
      <p:sp>
        <p:nvSpPr>
          <p:cNvPr id="3" name="Subtitle 2">
            <a:extLst>
              <a:ext uri="{FF2B5EF4-FFF2-40B4-BE49-F238E27FC236}">
                <a16:creationId xmlns:a16="http://schemas.microsoft.com/office/drawing/2014/main" id="{0770336A-D193-5D4E-6A1E-68F4EB29FA95}"/>
              </a:ext>
            </a:extLst>
          </p:cNvPr>
          <p:cNvSpPr>
            <a:spLocks noGrp="1"/>
          </p:cNvSpPr>
          <p:nvPr>
            <p:ph type="subTitle" idx="1"/>
          </p:nvPr>
        </p:nvSpPr>
        <p:spPr/>
        <p:txBody>
          <a:bodyPr vert="horz" lIns="0" tIns="0" rIns="0" bIns="0" rtlCol="0" anchor="t">
            <a:noAutofit/>
          </a:bodyPr>
          <a:lstStyle/>
          <a:p>
            <a:r>
              <a:rPr lang="en-US" dirty="0">
                <a:latin typeface="Arial"/>
                <a:cs typeface="Arial"/>
              </a:rPr>
              <a:t>Q2 F2024</a:t>
            </a:r>
          </a:p>
        </p:txBody>
      </p:sp>
      <p:pic>
        <p:nvPicPr>
          <p:cNvPr id="5" name="Picture Placeholder 4" descr="A picture containing indoor, orange&#10;&#10;Description automatically generated">
            <a:extLst>
              <a:ext uri="{FF2B5EF4-FFF2-40B4-BE49-F238E27FC236}">
                <a16:creationId xmlns:a16="http://schemas.microsoft.com/office/drawing/2014/main" id="{44D13EC2-E44D-1EBC-7862-A1D9CB60B508}"/>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p:pic>
      <p:sp>
        <p:nvSpPr>
          <p:cNvPr id="8" name="Rounded Rectangle 7">
            <a:extLst>
              <a:ext uri="{FF2B5EF4-FFF2-40B4-BE49-F238E27FC236}">
                <a16:creationId xmlns:a16="http://schemas.microsoft.com/office/drawing/2014/main" id="{6904570D-DA28-834C-4876-A488DDF92DAD}"/>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41BB731-4827-97ED-F4A4-D521D16BAA01}"/>
              </a:ext>
            </a:extLst>
          </p:cNvPr>
          <p:cNvGrpSpPr/>
          <p:nvPr/>
        </p:nvGrpSpPr>
        <p:grpSpPr>
          <a:xfrm>
            <a:off x="6748756" y="4180829"/>
            <a:ext cx="792136" cy="45719"/>
            <a:chOff x="801532" y="1726587"/>
            <a:chExt cx="1783917" cy="60521"/>
          </a:xfrm>
        </p:grpSpPr>
        <p:sp>
          <p:nvSpPr>
            <p:cNvPr id="6" name="Rectangle 5">
              <a:extLst>
                <a:ext uri="{FF2B5EF4-FFF2-40B4-BE49-F238E27FC236}">
                  <a16:creationId xmlns:a16="http://schemas.microsoft.com/office/drawing/2014/main" id="{FF46FC14-AD86-FAB7-17BB-139FA0085F1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1B819B-0E46-8529-F9E1-0CB2E911832A}"/>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475E91-35A8-9E7A-38C8-C8686985C22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379A463-CEE2-FEF3-74B4-E1BB786A8937}"/>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4971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AAB162E-E4A3-B0BD-EE85-D1622E6D5206}"/>
              </a:ext>
            </a:extLst>
          </p:cNvPr>
          <p:cNvSpPr/>
          <p:nvPr/>
        </p:nvSpPr>
        <p:spPr>
          <a:xfrm>
            <a:off x="5372100" y="0"/>
            <a:ext cx="6819900" cy="6858000"/>
          </a:xfrm>
          <a:prstGeom prst="rect">
            <a:avLst/>
          </a:prstGeom>
          <a:solidFill>
            <a:srgbClr val="B5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a:extLst>
              <a:ext uri="{FF2B5EF4-FFF2-40B4-BE49-F238E27FC236}">
                <a16:creationId xmlns:a16="http://schemas.microsoft.com/office/drawing/2014/main" id="{0A9587CE-E908-CB4D-F1F5-31BDDF79D1B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53965" y="1324146"/>
            <a:ext cx="2886180" cy="2889001"/>
          </a:xfrm>
          <a:prstGeom prst="rect">
            <a:avLst/>
          </a:prstGeom>
        </p:spPr>
      </p:pic>
      <p:pic>
        <p:nvPicPr>
          <p:cNvPr id="27" name="Picture 26">
            <a:extLst>
              <a:ext uri="{FF2B5EF4-FFF2-40B4-BE49-F238E27FC236}">
                <a16:creationId xmlns:a16="http://schemas.microsoft.com/office/drawing/2014/main" id="{BC56B832-CDB0-94AE-8C79-72ECA277F6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01608" y="2593927"/>
            <a:ext cx="2717064" cy="2743859"/>
          </a:xfrm>
          <a:prstGeom prst="rect">
            <a:avLst/>
          </a:prstGeom>
        </p:spPr>
      </p:pic>
      <p:pic>
        <p:nvPicPr>
          <p:cNvPr id="26" name="Picture 25">
            <a:extLst>
              <a:ext uri="{FF2B5EF4-FFF2-40B4-BE49-F238E27FC236}">
                <a16:creationId xmlns:a16="http://schemas.microsoft.com/office/drawing/2014/main" id="{89026D2E-3FDC-B68A-36C6-7C7CDF8B1F66}"/>
              </a:ext>
            </a:extLst>
          </p:cNvPr>
          <p:cNvPicPr>
            <a:picLocks noChangeAspect="1"/>
          </p:cNvPicPr>
          <p:nvPr/>
        </p:nvPicPr>
        <p:blipFill>
          <a:blip r:embed="rId4" cstate="hq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555500" y="1469794"/>
            <a:ext cx="3489510" cy="2790927"/>
          </a:xfrm>
          <a:prstGeom prst="rect">
            <a:avLst/>
          </a:prstGeom>
        </p:spPr>
      </p:pic>
      <p:pic>
        <p:nvPicPr>
          <p:cNvPr id="23" name="Picture 14" descr="A picture containing calendar&#10;&#10;Description automatically generated">
            <a:extLst>
              <a:ext uri="{FF2B5EF4-FFF2-40B4-BE49-F238E27FC236}">
                <a16:creationId xmlns:a16="http://schemas.microsoft.com/office/drawing/2014/main" id="{8655EAAB-0ED6-6176-2CF0-7F60C041C3C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04539" y="2928906"/>
            <a:ext cx="1765887" cy="1461904"/>
          </a:xfrm>
          <a:prstGeom prst="rect">
            <a:avLst/>
          </a:prstGeom>
        </p:spPr>
      </p:pic>
      <p:pic>
        <p:nvPicPr>
          <p:cNvPr id="22" name="Picture 21">
            <a:extLst>
              <a:ext uri="{FF2B5EF4-FFF2-40B4-BE49-F238E27FC236}">
                <a16:creationId xmlns:a16="http://schemas.microsoft.com/office/drawing/2014/main" id="{5A7DB839-154A-39F4-3D38-2EBF7078394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62155" y="2744598"/>
            <a:ext cx="2766774" cy="2766774"/>
          </a:xfrm>
          <a:prstGeom prst="rect">
            <a:avLst/>
          </a:prstGeom>
        </p:spPr>
      </p:pic>
      <p:sp>
        <p:nvSpPr>
          <p:cNvPr id="25" name="Title 24">
            <a:extLst>
              <a:ext uri="{FF2B5EF4-FFF2-40B4-BE49-F238E27FC236}">
                <a16:creationId xmlns:a16="http://schemas.microsoft.com/office/drawing/2014/main" id="{F76B0045-FEE4-8118-14B0-A9F51D72D9D4}"/>
              </a:ext>
            </a:extLst>
          </p:cNvPr>
          <p:cNvSpPr>
            <a:spLocks noGrp="1"/>
          </p:cNvSpPr>
          <p:nvPr>
            <p:ph type="ctrTitle"/>
          </p:nvPr>
        </p:nvSpPr>
        <p:spPr>
          <a:xfrm>
            <a:off x="643338" y="539707"/>
            <a:ext cx="5039873" cy="1918151"/>
          </a:xfrm>
        </p:spPr>
        <p:txBody>
          <a:bodyPr/>
          <a:lstStyle/>
          <a:p>
            <a:r>
              <a:rPr lang="en-CA" dirty="0">
                <a:solidFill>
                  <a:srgbClr val="1A3C5D"/>
                </a:solidFill>
                <a:latin typeface="Impact"/>
              </a:rPr>
              <a:t>A leading Canadian </a:t>
            </a:r>
            <a:r>
              <a:rPr lang="en-CA" dirty="0" err="1">
                <a:solidFill>
                  <a:srgbClr val="1A3C5D"/>
                </a:solidFill>
                <a:latin typeface="Impact"/>
              </a:rPr>
              <a:t>lp</a:t>
            </a:r>
            <a:endParaRPr lang="en-US" dirty="0"/>
          </a:p>
        </p:txBody>
      </p:sp>
      <p:sp>
        <p:nvSpPr>
          <p:cNvPr id="10" name="Text Placeholder 34">
            <a:extLst>
              <a:ext uri="{FF2B5EF4-FFF2-40B4-BE49-F238E27FC236}">
                <a16:creationId xmlns:a16="http://schemas.microsoft.com/office/drawing/2014/main" id="{0F470F84-435D-0DA6-63D3-E648DF673508}"/>
              </a:ext>
            </a:extLst>
          </p:cNvPr>
          <p:cNvSpPr txBox="1">
            <a:spLocks/>
          </p:cNvSpPr>
          <p:nvPr/>
        </p:nvSpPr>
        <p:spPr>
          <a:xfrm>
            <a:off x="186401" y="5821960"/>
            <a:ext cx="2888103"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00"/>
              </a:lnSpc>
              <a:spcBef>
                <a:spcPts val="0"/>
              </a:spcBef>
              <a:buNone/>
            </a:pPr>
            <a:endParaRPr lang="en-US" sz="700" dirty="0">
              <a:solidFill>
                <a:srgbClr val="78777A"/>
              </a:solidFill>
              <a:latin typeface="Arial"/>
              <a:cs typeface="Arial"/>
            </a:endParaRPr>
          </a:p>
          <a:p>
            <a:pPr marL="0" indent="0">
              <a:lnSpc>
                <a:spcPts val="800"/>
              </a:lnSpc>
              <a:spcBef>
                <a:spcPts val="0"/>
              </a:spcBef>
              <a:buNone/>
            </a:pPr>
            <a:r>
              <a:rPr lang="en-US" sz="700" dirty="0">
                <a:solidFill>
                  <a:srgbClr val="78777A"/>
                </a:solidFill>
                <a:latin typeface="Arial"/>
                <a:cs typeface="Arial"/>
              </a:rPr>
              <a:t>1.  As of March 31, 2024 – Multiple Sources (</a:t>
            </a:r>
            <a:r>
              <a:rPr lang="en-US" sz="700" dirty="0" err="1">
                <a:solidFill>
                  <a:srgbClr val="78777A"/>
                </a:solidFill>
                <a:latin typeface="Arial"/>
                <a:cs typeface="Arial"/>
              </a:rPr>
              <a:t>Hifyre</a:t>
            </a:r>
            <a:r>
              <a:rPr lang="en-US" sz="700" dirty="0">
                <a:solidFill>
                  <a:srgbClr val="78777A"/>
                </a:solidFill>
                <a:latin typeface="Arial"/>
                <a:cs typeface="Arial"/>
              </a:rPr>
              <a:t>, </a:t>
            </a:r>
            <a:r>
              <a:rPr lang="en-US" sz="700" dirty="0" err="1">
                <a:solidFill>
                  <a:srgbClr val="78777A"/>
                </a:solidFill>
                <a:latin typeface="Arial"/>
                <a:cs typeface="Arial"/>
              </a:rPr>
              <a:t>Weedcrawler</a:t>
            </a:r>
            <a:r>
              <a:rPr lang="en-US" sz="700" dirty="0">
                <a:solidFill>
                  <a:srgbClr val="78777A"/>
                </a:solidFill>
                <a:latin typeface="Arial"/>
                <a:cs typeface="Arial"/>
              </a:rPr>
              <a:t>, provincial boards, internal modelling).    </a:t>
            </a:r>
            <a:endParaRPr lang="en-US" sz="700" dirty="0">
              <a:solidFill>
                <a:srgbClr val="78777A"/>
              </a:solidFill>
              <a:cs typeface="Arial"/>
            </a:endParaRPr>
          </a:p>
        </p:txBody>
      </p:sp>
      <p:sp>
        <p:nvSpPr>
          <p:cNvPr id="18" name="TextBox 17">
            <a:extLst>
              <a:ext uri="{FF2B5EF4-FFF2-40B4-BE49-F238E27FC236}">
                <a16:creationId xmlns:a16="http://schemas.microsoft.com/office/drawing/2014/main" id="{804B7F13-5C84-9640-ECB3-5F006629A92D}"/>
              </a:ext>
            </a:extLst>
          </p:cNvPr>
          <p:cNvSpPr txBox="1"/>
          <p:nvPr/>
        </p:nvSpPr>
        <p:spPr>
          <a:xfrm>
            <a:off x="11506200" y="6464300"/>
            <a:ext cx="419100" cy="246221"/>
          </a:xfrm>
          <a:prstGeom prst="rect">
            <a:avLst/>
          </a:prstGeom>
          <a:noFill/>
        </p:spPr>
        <p:txBody>
          <a:bodyPr wrap="square" rtlCol="0">
            <a:spAutoFit/>
          </a:bodyPr>
          <a:lstStyle/>
          <a:p>
            <a:pPr algn="ctr"/>
            <a:fld id="{D890979A-1F36-45BE-B414-3697F7CE154D}" type="slidenum">
              <a:rPr lang="en-CA" sz="1000" smtClean="0">
                <a:latin typeface="Arial" panose="020B0604020202020204" pitchFamily="34" charset="0"/>
                <a:cs typeface="Arial" panose="020B0604020202020204" pitchFamily="34" charset="0"/>
              </a:rPr>
              <a:pPr algn="ctr"/>
              <a:t>26</a:t>
            </a:fld>
            <a:endParaRPr lang="en-CA" sz="1000">
              <a:latin typeface="Arial" panose="020B0604020202020204" pitchFamily="34" charset="0"/>
              <a:cs typeface="Arial" panose="020B0604020202020204" pitchFamily="34" charset="0"/>
            </a:endParaRPr>
          </a:p>
        </p:txBody>
      </p:sp>
      <p:sp>
        <p:nvSpPr>
          <p:cNvPr id="11" name="Text Placeholder 17">
            <a:extLst>
              <a:ext uri="{FF2B5EF4-FFF2-40B4-BE49-F238E27FC236}">
                <a16:creationId xmlns:a16="http://schemas.microsoft.com/office/drawing/2014/main" id="{335E0A2A-078A-255B-B844-ACE8C3D7EB53}"/>
              </a:ext>
            </a:extLst>
          </p:cNvPr>
          <p:cNvSpPr>
            <a:spLocks noGrp="1"/>
          </p:cNvSpPr>
          <p:nvPr/>
        </p:nvSpPr>
        <p:spPr>
          <a:xfrm>
            <a:off x="586592" y="1753889"/>
            <a:ext cx="4397903" cy="4117731"/>
          </a:xfrm>
          <a:prstGeom prst="rect">
            <a:avLst/>
          </a:prstGeom>
        </p:spPr>
        <p:txBody>
          <a:bodyPr vert="horz" lIns="0" tIns="0" rIns="0" bIns="0" rtlCol="0" anchor="ctr">
            <a:noAutofit/>
          </a:bodyPr>
          <a:lstStyle>
            <a:lvl1pPr marL="120650" indent="-120650" algn="l" defTabSz="914400" rtl="0" eaLnBrk="1" latinLnBrk="0" hangingPunct="1">
              <a:lnSpc>
                <a:spcPts val="1600"/>
              </a:lnSpc>
              <a:spcBef>
                <a:spcPts val="0"/>
              </a:spcBef>
              <a:spcAft>
                <a:spcPts val="600"/>
              </a:spcAft>
              <a:buClr>
                <a:srgbClr val="91B8D5"/>
              </a:buClr>
              <a:buFont typeface="Arial" panose="020B0604020202020204" pitchFamily="34" charset="0"/>
              <a:buChar char="•"/>
              <a:tabLst/>
              <a:defRPr sz="1200" kern="1200" baseline="0">
                <a:solidFill>
                  <a:srgbClr val="78777A"/>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400" b="1" dirty="0">
              <a:latin typeface="Arial"/>
              <a:cs typeface="Arial"/>
            </a:endParaRPr>
          </a:p>
          <a:p>
            <a:pPr>
              <a:lnSpc>
                <a:spcPct val="100000"/>
              </a:lnSpc>
            </a:pPr>
            <a:r>
              <a:rPr lang="en-US" dirty="0">
                <a:latin typeface="Arial"/>
                <a:cs typeface="Arial"/>
              </a:rPr>
              <a:t>Organigram held the #3 national market share position</a:t>
            </a:r>
            <a:r>
              <a:rPr lang="en-US" baseline="30000" dirty="0">
                <a:latin typeface="Arial"/>
                <a:cs typeface="Arial"/>
              </a:rPr>
              <a:t>1</a:t>
            </a:r>
          </a:p>
          <a:p>
            <a:pPr>
              <a:lnSpc>
                <a:spcPct val="100000"/>
              </a:lnSpc>
            </a:pPr>
            <a:endParaRPr lang="en-US" baseline="30000" dirty="0">
              <a:latin typeface="Arial"/>
              <a:cs typeface="Arial"/>
            </a:endParaRPr>
          </a:p>
          <a:p>
            <a:pPr>
              <a:lnSpc>
                <a:spcPct val="100000"/>
              </a:lnSpc>
            </a:pPr>
            <a:r>
              <a:rPr lang="en-US" dirty="0">
                <a:latin typeface="Arial"/>
                <a:cs typeface="Arial"/>
              </a:rPr>
              <a:t>Held the #1 position in milled flower, the #1 position in hash, the #2 position in gummies, the #2 position in infused pre-rolls, and the #3 position in pre-rolls nationally</a:t>
            </a:r>
            <a:r>
              <a:rPr lang="en-US" baseline="30000" dirty="0">
                <a:latin typeface="Arial"/>
                <a:cs typeface="Arial"/>
              </a:rPr>
              <a:t>1</a:t>
            </a:r>
          </a:p>
          <a:p>
            <a:pPr>
              <a:lnSpc>
                <a:spcPct val="100000"/>
              </a:lnSpc>
            </a:pPr>
            <a:endParaRPr lang="en-US" baseline="30000" dirty="0">
              <a:latin typeface="Arial"/>
              <a:cs typeface="Arial"/>
            </a:endParaRPr>
          </a:p>
          <a:p>
            <a:pPr>
              <a:lnSpc>
                <a:spcPct val="100000"/>
              </a:lnSpc>
            </a:pPr>
            <a:r>
              <a:rPr lang="en-US" dirty="0">
                <a:latin typeface="Arial"/>
                <a:cs typeface="Arial"/>
              </a:rPr>
              <a:t>Organigram is a top 3 LP in Canada in every major product category, apart from vapes</a:t>
            </a:r>
            <a:r>
              <a:rPr lang="en-US" baseline="30000" dirty="0">
                <a:latin typeface="Arial"/>
                <a:cs typeface="Arial"/>
              </a:rPr>
              <a:t>1</a:t>
            </a:r>
            <a:r>
              <a:rPr lang="en-US" dirty="0">
                <a:latin typeface="Arial"/>
                <a:cs typeface="Arial"/>
              </a:rPr>
              <a:t> </a:t>
            </a:r>
          </a:p>
          <a:p>
            <a:pPr>
              <a:lnSpc>
                <a:spcPct val="100000"/>
              </a:lnSpc>
            </a:pPr>
            <a:endParaRPr lang="en-US" dirty="0">
              <a:latin typeface="Arial"/>
              <a:cs typeface="Arial"/>
            </a:endParaRPr>
          </a:p>
          <a:p>
            <a:pPr>
              <a:lnSpc>
                <a:spcPct val="100000"/>
              </a:lnSpc>
            </a:pPr>
            <a:r>
              <a:rPr lang="en-CA" dirty="0">
                <a:latin typeface="Arial"/>
                <a:cs typeface="Arial"/>
              </a:rPr>
              <a:t>#1 in LP in Atlantic Canada, #3 in Ontario, and held top 5 market position in rest of Canada</a:t>
            </a:r>
            <a:r>
              <a:rPr lang="en-CA" baseline="30000" dirty="0">
                <a:latin typeface="Arial"/>
                <a:cs typeface="Arial"/>
              </a:rPr>
              <a:t>1</a:t>
            </a:r>
          </a:p>
          <a:p>
            <a:pPr marL="0" indent="0">
              <a:lnSpc>
                <a:spcPct val="100000"/>
              </a:lnSpc>
              <a:buNone/>
            </a:pPr>
            <a:endParaRPr lang="en-US" sz="1400" b="1" baseline="30000" dirty="0">
              <a:latin typeface="Arial"/>
              <a:cs typeface="Arial"/>
            </a:endParaRPr>
          </a:p>
          <a:p>
            <a:pPr>
              <a:lnSpc>
                <a:spcPct val="100000"/>
              </a:lnSpc>
            </a:pPr>
            <a:endParaRPr lang="en-US" sz="1400" dirty="0">
              <a:latin typeface="Arial"/>
              <a:cs typeface="Arial"/>
            </a:endParaRPr>
          </a:p>
        </p:txBody>
      </p:sp>
      <p:sp>
        <p:nvSpPr>
          <p:cNvPr id="9" name="Rectangle 8">
            <a:extLst>
              <a:ext uri="{FF2B5EF4-FFF2-40B4-BE49-F238E27FC236}">
                <a16:creationId xmlns:a16="http://schemas.microsoft.com/office/drawing/2014/main" id="{1E1B6201-98B2-2F3E-AF2E-C72AF8DC314A}"/>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469CF37-3DE8-79E2-ECE4-33BB8A02D95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763549" y="2200562"/>
            <a:ext cx="2605289" cy="3290718"/>
          </a:xfrm>
          <a:prstGeom prst="rect">
            <a:avLst/>
          </a:prstGeom>
        </p:spPr>
      </p:pic>
      <p:pic>
        <p:nvPicPr>
          <p:cNvPr id="30" name="Picture 29">
            <a:extLst>
              <a:ext uri="{FF2B5EF4-FFF2-40B4-BE49-F238E27FC236}">
                <a16:creationId xmlns:a16="http://schemas.microsoft.com/office/drawing/2014/main" id="{EFC7FED4-63C9-51CA-D6D2-C942A9416DE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910006" y="3198604"/>
            <a:ext cx="1490720" cy="2236081"/>
          </a:xfrm>
          <a:prstGeom prst="rect">
            <a:avLst/>
          </a:prstGeom>
        </p:spPr>
      </p:pic>
      <p:pic>
        <p:nvPicPr>
          <p:cNvPr id="20" name="Picture 19">
            <a:extLst>
              <a:ext uri="{FF2B5EF4-FFF2-40B4-BE49-F238E27FC236}">
                <a16:creationId xmlns:a16="http://schemas.microsoft.com/office/drawing/2014/main" id="{66C11996-E848-ED0C-F284-626D00E53F7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310124" y="3288055"/>
            <a:ext cx="1516080" cy="2274675"/>
          </a:xfrm>
          <a:prstGeom prst="rect">
            <a:avLst/>
          </a:prstGeom>
        </p:spPr>
      </p:pic>
      <p:pic>
        <p:nvPicPr>
          <p:cNvPr id="15" name="Picture 14">
            <a:extLst>
              <a:ext uri="{FF2B5EF4-FFF2-40B4-BE49-F238E27FC236}">
                <a16:creationId xmlns:a16="http://schemas.microsoft.com/office/drawing/2014/main" id="{94D2F29F-B3E2-8148-F64A-8C646063B248}"/>
              </a:ext>
            </a:extLst>
          </p:cNvPr>
          <p:cNvPicPr>
            <a:picLocks noChangeAspect="1"/>
          </p:cNvPicPr>
          <p:nvPr/>
        </p:nvPicPr>
        <p:blipFill>
          <a:blip r:embed="rId10"/>
          <a:stretch>
            <a:fillRect/>
          </a:stretch>
        </p:blipFill>
        <p:spPr>
          <a:xfrm>
            <a:off x="9480829" y="3670051"/>
            <a:ext cx="2386274" cy="2383156"/>
          </a:xfrm>
          <a:prstGeom prst="rect">
            <a:avLst/>
          </a:prstGeom>
        </p:spPr>
      </p:pic>
      <p:pic>
        <p:nvPicPr>
          <p:cNvPr id="33" name="Picture 32">
            <a:extLst>
              <a:ext uri="{FF2B5EF4-FFF2-40B4-BE49-F238E27FC236}">
                <a16:creationId xmlns:a16="http://schemas.microsoft.com/office/drawing/2014/main" id="{A254F5C1-E67A-24D1-9608-999A1AB23AA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77618" y="3659858"/>
            <a:ext cx="2898001" cy="2896587"/>
          </a:xfrm>
          <a:prstGeom prst="rect">
            <a:avLst/>
          </a:prstGeom>
        </p:spPr>
      </p:pic>
      <p:pic>
        <p:nvPicPr>
          <p:cNvPr id="21" name="Picture 20">
            <a:extLst>
              <a:ext uri="{FF2B5EF4-FFF2-40B4-BE49-F238E27FC236}">
                <a16:creationId xmlns:a16="http://schemas.microsoft.com/office/drawing/2014/main" id="{92FC831A-8EED-AB05-F48B-1A9DB5D1D55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88828" y="4044194"/>
            <a:ext cx="2766774" cy="1787326"/>
          </a:xfrm>
          <a:prstGeom prst="rect">
            <a:avLst/>
          </a:prstGeom>
        </p:spPr>
      </p:pic>
      <p:sp>
        <p:nvSpPr>
          <p:cNvPr id="36" name="AutoShape 6">
            <a:extLst>
              <a:ext uri="{FF2B5EF4-FFF2-40B4-BE49-F238E27FC236}">
                <a16:creationId xmlns:a16="http://schemas.microsoft.com/office/drawing/2014/main" id="{A633568B-B3AC-A53B-E879-CC89811ACE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740853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4D4750B9-B8DC-7407-2A30-0D883D0BD079}"/>
              </a:ext>
            </a:extLst>
          </p:cNvPr>
          <p:cNvSpPr>
            <a:spLocks noGrp="1"/>
          </p:cNvSpPr>
          <p:nvPr>
            <p:ph type="ctrTitle"/>
          </p:nvPr>
        </p:nvSpPr>
        <p:spPr>
          <a:xfrm>
            <a:off x="665617" y="467592"/>
            <a:ext cx="7781878" cy="589905"/>
          </a:xfrm>
        </p:spPr>
        <p:txBody>
          <a:bodyPr wrap="square">
            <a:spAutoFit/>
          </a:bodyPr>
          <a:lstStyle/>
          <a:p>
            <a:r>
              <a:rPr lang="en-CA" dirty="0">
                <a:solidFill>
                  <a:srgbClr val="1A3C5D"/>
                </a:solidFill>
                <a:latin typeface="Impact"/>
              </a:rPr>
              <a:t>Q2 F2024 highlights</a:t>
            </a:r>
            <a:endParaRPr lang="en-US" dirty="0">
              <a:solidFill>
                <a:srgbClr val="1A3C5D"/>
              </a:solidFill>
            </a:endParaRPr>
          </a:p>
        </p:txBody>
      </p:sp>
      <p:sp>
        <p:nvSpPr>
          <p:cNvPr id="4" name="Text Placeholder 17">
            <a:extLst>
              <a:ext uri="{FF2B5EF4-FFF2-40B4-BE49-F238E27FC236}">
                <a16:creationId xmlns:a16="http://schemas.microsoft.com/office/drawing/2014/main" id="{BD3EA217-C119-BD26-8F1A-A08FCC16BB4F}"/>
              </a:ext>
            </a:extLst>
          </p:cNvPr>
          <p:cNvSpPr>
            <a:spLocks noGrp="1"/>
          </p:cNvSpPr>
          <p:nvPr/>
        </p:nvSpPr>
        <p:spPr>
          <a:xfrm>
            <a:off x="594519" y="982851"/>
            <a:ext cx="8063861" cy="6010350"/>
          </a:xfrm>
          <a:prstGeom prst="rect">
            <a:avLst/>
          </a:prstGeom>
        </p:spPr>
        <p:txBody>
          <a:bodyPr vert="horz" lIns="0" tIns="0" rIns="0" bIns="0" rtlCol="0" anchor="ctr">
            <a:noAutofit/>
          </a:bodyPr>
          <a:lstStyle>
            <a:lvl1pPr marL="120650" indent="-120650" algn="l" defTabSz="914400" rtl="0" eaLnBrk="1" latinLnBrk="0" hangingPunct="1">
              <a:lnSpc>
                <a:spcPts val="1600"/>
              </a:lnSpc>
              <a:spcBef>
                <a:spcPts val="0"/>
              </a:spcBef>
              <a:spcAft>
                <a:spcPts val="600"/>
              </a:spcAft>
              <a:buClr>
                <a:srgbClr val="91B8D5"/>
              </a:buClr>
              <a:buFont typeface="Arial" panose="020B0604020202020204" pitchFamily="34" charset="0"/>
              <a:buChar char="•"/>
              <a:tabLst/>
              <a:defRPr sz="1200" kern="1200" baseline="0">
                <a:solidFill>
                  <a:srgbClr val="78777A"/>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00" dirty="0">
                <a:latin typeface="Arial"/>
                <a:cs typeface="Arial"/>
              </a:rPr>
              <a:t>21% growth in recreational net revenue</a:t>
            </a:r>
          </a:p>
          <a:p>
            <a:pPr>
              <a:lnSpc>
                <a:spcPct val="100000"/>
              </a:lnSpc>
            </a:pPr>
            <a:r>
              <a:rPr lang="en-US" sz="1100" dirty="0">
                <a:latin typeface="Arial"/>
                <a:cs typeface="Arial"/>
              </a:rPr>
              <a:t>First Jupiter private placement tranche closed adding $41.5 million of cash bringing Organigram's closing cash balance at quarter-end to $83.6 million</a:t>
            </a:r>
          </a:p>
          <a:p>
            <a:pPr>
              <a:lnSpc>
                <a:spcPct val="100000"/>
              </a:lnSpc>
            </a:pPr>
            <a:r>
              <a:rPr lang="en-US" sz="1100" dirty="0">
                <a:latin typeface="Arial"/>
                <a:cs typeface="Arial"/>
              </a:rPr>
              <a:t>Subsequent to quarter end, closed $28.8 million oversubscribed marketed offering, which when combined with remaining two Jupiter tranches will increase cash position by additional $110 million</a:t>
            </a:r>
          </a:p>
          <a:p>
            <a:pPr>
              <a:lnSpc>
                <a:spcPct val="100000"/>
              </a:lnSpc>
            </a:pPr>
            <a:r>
              <a:rPr lang="en-US" sz="1100" dirty="0">
                <a:latin typeface="Arial"/>
                <a:cs typeface="Arial"/>
              </a:rPr>
              <a:t>Company's recent investment in OBX adds to growing U.S. portfolio, which includes Phylos</a:t>
            </a:r>
          </a:p>
          <a:p>
            <a:pPr>
              <a:lnSpc>
                <a:spcPct val="100000"/>
              </a:lnSpc>
            </a:pPr>
            <a:r>
              <a:rPr lang="en-US" sz="1100" dirty="0">
                <a:latin typeface="Arial"/>
                <a:cs typeface="Arial"/>
              </a:rPr>
              <a:t>Held the #1 position in milled flower, #1 in hash, #1 in ingestible extracts, #1 in pure CBD gummies, #2 in edibles, #2 in infused pre-rolls, #3 in pre-rolls, #3 in dried flower, and held the overall #3 market position in Canada</a:t>
            </a:r>
            <a:r>
              <a:rPr lang="en-US" sz="1100" baseline="30000" dirty="0">
                <a:latin typeface="Arial"/>
                <a:cs typeface="Arial"/>
              </a:rPr>
              <a:t>1</a:t>
            </a:r>
          </a:p>
          <a:p>
            <a:pPr>
              <a:lnSpc>
                <a:spcPct val="100000"/>
              </a:lnSpc>
            </a:pPr>
            <a:r>
              <a:rPr lang="en-US" sz="1100" dirty="0">
                <a:latin typeface="Arial"/>
                <a:cs typeface="Arial"/>
              </a:rPr>
              <a:t>#1 market share position in Atlantic Canada, #3 in Ontario, and a top 5 LP in every Canadian province</a:t>
            </a:r>
            <a:r>
              <a:rPr lang="en-US" sz="1100" baseline="30000" dirty="0">
                <a:latin typeface="Arial"/>
                <a:cs typeface="Arial"/>
              </a:rPr>
              <a:t>1</a:t>
            </a:r>
          </a:p>
          <a:p>
            <a:pPr>
              <a:lnSpc>
                <a:spcPct val="100000"/>
              </a:lnSpc>
            </a:pPr>
            <a:r>
              <a:rPr lang="en-US" sz="1100" dirty="0">
                <a:latin typeface="Arial"/>
                <a:cs typeface="Arial"/>
              </a:rPr>
              <a:t>The Company's SHRED brand surpassed $200 million in annual retail sales as a result of brand loyalty, product quality, and consistent innovation</a:t>
            </a:r>
            <a:r>
              <a:rPr lang="en-US" sz="1100" baseline="30000" dirty="0">
                <a:latin typeface="Arial"/>
                <a:cs typeface="Arial"/>
              </a:rPr>
              <a:t>1</a:t>
            </a:r>
          </a:p>
          <a:p>
            <a:pPr>
              <a:lnSpc>
                <a:spcPct val="100000"/>
              </a:lnSpc>
            </a:pPr>
            <a:r>
              <a:rPr lang="en-US" sz="1100" dirty="0">
                <a:latin typeface="Arial"/>
                <a:cs typeface="Arial"/>
              </a:rPr>
              <a:t>Completed first international flower shipment to Sanity Group in Germany and first flower shipment to 4C Labs for UK distribution </a:t>
            </a:r>
          </a:p>
          <a:p>
            <a:pPr>
              <a:lnSpc>
                <a:spcPct val="100000"/>
              </a:lnSpc>
            </a:pPr>
            <a:r>
              <a:rPr lang="en-US" sz="1100" dirty="0">
                <a:latin typeface="Arial"/>
                <a:cs typeface="Arial"/>
              </a:rPr>
              <a:t>Subsequent to quarter end, signed two new international supply agreements in Australia and in the UK </a:t>
            </a:r>
          </a:p>
          <a:p>
            <a:pPr>
              <a:lnSpc>
                <a:spcPct val="100000"/>
              </a:lnSpc>
            </a:pPr>
            <a:r>
              <a:rPr lang="en-US" sz="1100" dirty="0">
                <a:latin typeface="Arial"/>
                <a:cs typeface="Arial"/>
              </a:rPr>
              <a:t>Successfully completed preliminary EU-GMP audit of Moncton facility</a:t>
            </a:r>
          </a:p>
          <a:p>
            <a:pPr>
              <a:lnSpc>
                <a:spcPct val="100000"/>
              </a:lnSpc>
            </a:pPr>
            <a:r>
              <a:rPr lang="en-US" sz="1100" dirty="0">
                <a:latin typeface="Arial"/>
                <a:cs typeface="Arial"/>
              </a:rPr>
              <a:t>Preliminary pharmacokinetic study results for nano-emulsion ingestible products indicate substantiated rapid onset, predictable duration, and greater bioavailability of cannabinoids </a:t>
            </a:r>
          </a:p>
          <a:p>
            <a:pPr>
              <a:lnSpc>
                <a:spcPct val="100000"/>
              </a:lnSpc>
            </a:pPr>
            <a:r>
              <a:rPr lang="en-US" sz="1100" dirty="0">
                <a:latin typeface="Arial"/>
                <a:cs typeface="Arial"/>
              </a:rPr>
              <a:t>Closed strategic investment in OBX of US $2 million structured as a convertible note</a:t>
            </a:r>
          </a:p>
          <a:p>
            <a:pPr>
              <a:lnSpc>
                <a:spcPct val="100000"/>
              </a:lnSpc>
            </a:pPr>
            <a:r>
              <a:rPr lang="en-US" sz="1100" dirty="0">
                <a:latin typeface="Arial"/>
                <a:cs typeface="Arial"/>
              </a:rPr>
              <a:t>Completed first harvest of seed-based production and planted additional seed-based grow rooms resulting from technology acquired from the strategic investment in US-based Phylos </a:t>
            </a:r>
          </a:p>
          <a:p>
            <a:pPr>
              <a:lnSpc>
                <a:spcPct val="100000"/>
              </a:lnSpc>
            </a:pPr>
            <a:r>
              <a:rPr lang="en-US" sz="1100" dirty="0">
                <a:latin typeface="Arial"/>
                <a:cs typeface="Arial"/>
              </a:rPr>
              <a:t>Company has achieved over $3.7 million in domestic THCV retail sales since launch in August 2023</a:t>
            </a:r>
            <a:r>
              <a:rPr lang="en-US" sz="1100" baseline="30000" dirty="0">
                <a:latin typeface="Arial"/>
                <a:cs typeface="Arial"/>
              </a:rPr>
              <a:t>1</a:t>
            </a:r>
            <a:r>
              <a:rPr lang="en-US" sz="1100" dirty="0">
                <a:latin typeface="Arial"/>
                <a:cs typeface="Arial"/>
              </a:rPr>
              <a:t> and subsequent to Q2 Fiscal 2024 shipped first international THCV flower, further leveraging Organigram's strategic investment in Phylos</a:t>
            </a:r>
          </a:p>
          <a:p>
            <a:pPr marL="0" indent="0">
              <a:lnSpc>
                <a:spcPct val="100000"/>
              </a:lnSpc>
              <a:spcAft>
                <a:spcPts val="1200"/>
              </a:spcAft>
              <a:buNone/>
            </a:pPr>
            <a:endParaRPr lang="en-CA" sz="1400" baseline="30000" dirty="0">
              <a:solidFill>
                <a:srgbClr val="4D4949"/>
              </a:solidFill>
              <a:latin typeface="Arial"/>
              <a:cs typeface="Arial"/>
            </a:endParaRPr>
          </a:p>
          <a:p>
            <a:pPr>
              <a:lnSpc>
                <a:spcPct val="100000"/>
              </a:lnSpc>
              <a:spcAft>
                <a:spcPts val="1200"/>
              </a:spcAft>
            </a:pPr>
            <a:endParaRPr lang="en-US" sz="1800" dirty="0">
              <a:solidFill>
                <a:srgbClr val="4D4949"/>
              </a:solidFill>
              <a:latin typeface="Arial"/>
              <a:cs typeface="Arial"/>
            </a:endParaRPr>
          </a:p>
        </p:txBody>
      </p:sp>
      <p:sp>
        <p:nvSpPr>
          <p:cNvPr id="6" name="Rectangle 5">
            <a:extLst>
              <a:ext uri="{FF2B5EF4-FFF2-40B4-BE49-F238E27FC236}">
                <a16:creationId xmlns:a16="http://schemas.microsoft.com/office/drawing/2014/main" id="{32F84ABA-E3AF-E581-80AB-FAA70F96FFF8}"/>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grey logo&#10;&#10;Description automatically generated">
            <a:extLst>
              <a:ext uri="{FF2B5EF4-FFF2-40B4-BE49-F238E27FC236}">
                <a16:creationId xmlns:a16="http://schemas.microsoft.com/office/drawing/2014/main" id="{3A25BB0B-0A10-F65D-6FAB-82C8BB23F948}"/>
              </a:ext>
            </a:extLst>
          </p:cNvPr>
          <p:cNvPicPr>
            <a:picLocks noChangeAspect="1"/>
          </p:cNvPicPr>
          <p:nvPr/>
        </p:nvPicPr>
        <p:blipFill>
          <a:blip r:embed="rId4"/>
          <a:stretch>
            <a:fillRect/>
          </a:stretch>
        </p:blipFill>
        <p:spPr>
          <a:xfrm>
            <a:off x="9026799" y="-81514"/>
            <a:ext cx="3044360" cy="2278021"/>
          </a:xfrm>
          <a:prstGeom prst="rect">
            <a:avLst/>
          </a:prstGeom>
        </p:spPr>
      </p:pic>
      <p:pic>
        <p:nvPicPr>
          <p:cNvPr id="11" name="Picture 10" descr="A black and blue text&#10;&#10;Description automatically generated">
            <a:extLst>
              <a:ext uri="{FF2B5EF4-FFF2-40B4-BE49-F238E27FC236}">
                <a16:creationId xmlns:a16="http://schemas.microsoft.com/office/drawing/2014/main" id="{A6A130A4-F093-0A62-2B57-1B67B6ACA25A}"/>
              </a:ext>
            </a:extLst>
          </p:cNvPr>
          <p:cNvPicPr>
            <a:picLocks noChangeAspect="1"/>
          </p:cNvPicPr>
          <p:nvPr/>
        </p:nvPicPr>
        <p:blipFill>
          <a:blip r:embed="rId5"/>
          <a:stretch>
            <a:fillRect/>
          </a:stretch>
        </p:blipFill>
        <p:spPr>
          <a:xfrm>
            <a:off x="8707822" y="1654113"/>
            <a:ext cx="3062177" cy="1539788"/>
          </a:xfrm>
          <a:prstGeom prst="rect">
            <a:avLst/>
          </a:prstGeom>
        </p:spPr>
      </p:pic>
      <p:pic>
        <p:nvPicPr>
          <p:cNvPr id="14" name="Picture 13" descr="A blue and black text&#10;&#10;Description automatically generated">
            <a:extLst>
              <a:ext uri="{FF2B5EF4-FFF2-40B4-BE49-F238E27FC236}">
                <a16:creationId xmlns:a16="http://schemas.microsoft.com/office/drawing/2014/main" id="{1B2D5C37-06F5-BEB6-64C4-79B259AA7D2D}"/>
              </a:ext>
            </a:extLst>
          </p:cNvPr>
          <p:cNvPicPr>
            <a:picLocks noChangeAspect="1"/>
          </p:cNvPicPr>
          <p:nvPr/>
        </p:nvPicPr>
        <p:blipFill>
          <a:blip r:embed="rId6"/>
          <a:stretch>
            <a:fillRect/>
          </a:stretch>
        </p:blipFill>
        <p:spPr>
          <a:xfrm>
            <a:off x="8658380" y="3367425"/>
            <a:ext cx="3419475" cy="714375"/>
          </a:xfrm>
          <a:prstGeom prst="rect">
            <a:avLst/>
          </a:prstGeom>
        </p:spPr>
      </p:pic>
      <p:pic>
        <p:nvPicPr>
          <p:cNvPr id="15" name="Picture 6">
            <a:extLst>
              <a:ext uri="{FF2B5EF4-FFF2-40B4-BE49-F238E27FC236}">
                <a16:creationId xmlns:a16="http://schemas.microsoft.com/office/drawing/2014/main" id="{B0D850C2-9DEB-9C35-F334-AB592008CDB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26799" y="3889820"/>
            <a:ext cx="2743200" cy="2615184"/>
          </a:xfrm>
          <a:prstGeom prst="rect">
            <a:avLst/>
          </a:prstGeom>
        </p:spPr>
      </p:pic>
      <p:sp>
        <p:nvSpPr>
          <p:cNvPr id="18" name="Text Placeholder 34">
            <a:extLst>
              <a:ext uri="{FF2B5EF4-FFF2-40B4-BE49-F238E27FC236}">
                <a16:creationId xmlns:a16="http://schemas.microsoft.com/office/drawing/2014/main" id="{EF1DD8C7-FBEA-DBDF-BA52-0AD29832A2AB}"/>
              </a:ext>
            </a:extLst>
          </p:cNvPr>
          <p:cNvSpPr txBox="1">
            <a:spLocks/>
          </p:cNvSpPr>
          <p:nvPr/>
        </p:nvSpPr>
        <p:spPr>
          <a:xfrm>
            <a:off x="9574950" y="6457890"/>
            <a:ext cx="2888103"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00"/>
              </a:lnSpc>
              <a:spcBef>
                <a:spcPts val="0"/>
              </a:spcBef>
              <a:buNone/>
            </a:pPr>
            <a:endParaRPr lang="en-US" sz="700" dirty="0">
              <a:solidFill>
                <a:srgbClr val="78777A"/>
              </a:solidFill>
              <a:latin typeface="Arial"/>
              <a:cs typeface="Arial"/>
            </a:endParaRPr>
          </a:p>
          <a:p>
            <a:pPr marL="0" indent="0">
              <a:lnSpc>
                <a:spcPts val="800"/>
              </a:lnSpc>
              <a:spcBef>
                <a:spcPts val="0"/>
              </a:spcBef>
              <a:buNone/>
            </a:pPr>
            <a:r>
              <a:rPr lang="en-US" sz="700" dirty="0">
                <a:solidFill>
                  <a:srgbClr val="78777A"/>
                </a:solidFill>
                <a:latin typeface="Arial"/>
                <a:cs typeface="Arial"/>
              </a:rPr>
              <a:t>1.  As of March 31, 2024 – Multiple Sources (</a:t>
            </a:r>
            <a:r>
              <a:rPr lang="en-US" sz="700" dirty="0" err="1">
                <a:solidFill>
                  <a:srgbClr val="78777A"/>
                </a:solidFill>
                <a:latin typeface="Arial"/>
                <a:cs typeface="Arial"/>
              </a:rPr>
              <a:t>Hifyre</a:t>
            </a:r>
            <a:r>
              <a:rPr lang="en-US" sz="700" dirty="0">
                <a:solidFill>
                  <a:srgbClr val="78777A"/>
                </a:solidFill>
                <a:latin typeface="Arial"/>
                <a:cs typeface="Arial"/>
              </a:rPr>
              <a:t>, </a:t>
            </a:r>
            <a:r>
              <a:rPr lang="en-US" sz="700" dirty="0" err="1">
                <a:solidFill>
                  <a:srgbClr val="78777A"/>
                </a:solidFill>
                <a:latin typeface="Arial"/>
                <a:cs typeface="Arial"/>
              </a:rPr>
              <a:t>Weedcrawler</a:t>
            </a:r>
            <a:r>
              <a:rPr lang="en-US" sz="700" dirty="0">
                <a:solidFill>
                  <a:srgbClr val="78777A"/>
                </a:solidFill>
                <a:latin typeface="Arial"/>
                <a:cs typeface="Arial"/>
              </a:rPr>
              <a:t>, provincial boards, internal modelling).    </a:t>
            </a:r>
            <a:endParaRPr lang="en-US" sz="700" dirty="0">
              <a:solidFill>
                <a:srgbClr val="78777A"/>
              </a:solidFill>
              <a:cs typeface="Arial"/>
            </a:endParaRPr>
          </a:p>
        </p:txBody>
      </p:sp>
    </p:spTree>
    <p:extLst>
      <p:ext uri="{BB962C8B-B14F-4D97-AF65-F5344CB8AC3E}">
        <p14:creationId xmlns:p14="http://schemas.microsoft.com/office/powerpoint/2010/main" val="2160296108"/>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4D4750B9-B8DC-7407-2A30-0D883D0BD079}"/>
              </a:ext>
            </a:extLst>
          </p:cNvPr>
          <p:cNvSpPr>
            <a:spLocks noGrp="1"/>
          </p:cNvSpPr>
          <p:nvPr>
            <p:ph type="ctrTitle"/>
          </p:nvPr>
        </p:nvSpPr>
        <p:spPr>
          <a:xfrm>
            <a:off x="593457" y="625527"/>
            <a:ext cx="8578439" cy="589905"/>
          </a:xfrm>
        </p:spPr>
        <p:txBody>
          <a:bodyPr wrap="square">
            <a:spAutoFit/>
          </a:bodyPr>
          <a:lstStyle/>
          <a:p>
            <a:r>
              <a:rPr lang="en-CA" dirty="0">
                <a:solidFill>
                  <a:srgbClr val="1A3C5D"/>
                </a:solidFill>
                <a:latin typeface="Impact"/>
              </a:rPr>
              <a:t>Q2 F2024 efficiency milestones</a:t>
            </a:r>
            <a:endParaRPr lang="en-CA" dirty="0">
              <a:solidFill>
                <a:srgbClr val="1A3C5D"/>
              </a:solidFill>
            </a:endParaRPr>
          </a:p>
        </p:txBody>
      </p:sp>
      <p:grpSp>
        <p:nvGrpSpPr>
          <p:cNvPr id="11" name="Group 10">
            <a:extLst>
              <a:ext uri="{FF2B5EF4-FFF2-40B4-BE49-F238E27FC236}">
                <a16:creationId xmlns:a16="http://schemas.microsoft.com/office/drawing/2014/main" id="{FE7C6972-BED8-F740-AA82-0CCB004D4690}"/>
              </a:ext>
            </a:extLst>
          </p:cNvPr>
          <p:cNvGrpSpPr/>
          <p:nvPr/>
        </p:nvGrpSpPr>
        <p:grpSpPr>
          <a:xfrm>
            <a:off x="8485239" y="2184643"/>
            <a:ext cx="2804174" cy="2804174"/>
            <a:chOff x="6780354" y="1944572"/>
            <a:chExt cx="2633118" cy="2633118"/>
          </a:xfrm>
        </p:grpSpPr>
        <p:sp>
          <p:nvSpPr>
            <p:cNvPr id="6" name="Oval 5">
              <a:extLst>
                <a:ext uri="{FF2B5EF4-FFF2-40B4-BE49-F238E27FC236}">
                  <a16:creationId xmlns:a16="http://schemas.microsoft.com/office/drawing/2014/main" id="{D5324EB5-693B-359B-F486-8ECD4D5DACB0}"/>
                </a:ext>
              </a:extLst>
            </p:cNvPr>
            <p:cNvSpPr/>
            <p:nvPr/>
          </p:nvSpPr>
          <p:spPr>
            <a:xfrm>
              <a:off x="6780354" y="1944572"/>
              <a:ext cx="2633118" cy="2633118"/>
            </a:xfrm>
            <a:prstGeom prst="ellipse">
              <a:avLst/>
            </a:prstGeom>
            <a:solidFill>
              <a:schemeClr val="bg1"/>
            </a:solidFill>
            <a:ln w="127000">
              <a:solidFill>
                <a:srgbClr val="87B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7" name="TextBox 6">
              <a:extLst>
                <a:ext uri="{FF2B5EF4-FFF2-40B4-BE49-F238E27FC236}">
                  <a16:creationId xmlns:a16="http://schemas.microsoft.com/office/drawing/2014/main" id="{D373D06D-A9EC-1458-9943-6A41E099D981}"/>
                </a:ext>
              </a:extLst>
            </p:cNvPr>
            <p:cNvSpPr txBox="1"/>
            <p:nvPr/>
          </p:nvSpPr>
          <p:spPr>
            <a:xfrm>
              <a:off x="7203588" y="3795807"/>
              <a:ext cx="1786650" cy="359955"/>
            </a:xfrm>
            <a:prstGeom prst="rect">
              <a:avLst/>
            </a:prstGeom>
          </p:spPr>
          <p:txBody>
            <a:bodyPr vert="horz" wrap="none" lIns="0" tIns="0" rIns="0" bIns="0" rtlCol="0" anchor="ctr">
              <a:spAutoFit/>
            </a:bodyPr>
            <a:lstStyle/>
            <a:p>
              <a:pPr algn="ctr"/>
              <a:r>
                <a:rPr lang="en-CA" sz="2000" dirty="0">
                  <a:solidFill>
                    <a:srgbClr val="0E3859"/>
                  </a:solidFill>
                  <a:latin typeface="Arial" panose="020B0604020202020204" pitchFamily="34" charset="0"/>
                  <a:cs typeface="Arial" panose="020B0604020202020204" pitchFamily="34" charset="0"/>
                </a:rPr>
                <a:t>EFFICIENCY</a:t>
              </a:r>
            </a:p>
          </p:txBody>
        </p:sp>
        <p:grpSp>
          <p:nvGrpSpPr>
            <p:cNvPr id="8" name="Group 7">
              <a:extLst>
                <a:ext uri="{FF2B5EF4-FFF2-40B4-BE49-F238E27FC236}">
                  <a16:creationId xmlns:a16="http://schemas.microsoft.com/office/drawing/2014/main" id="{03AA631F-6462-DA25-A7CF-F1A611F36415}"/>
                </a:ext>
              </a:extLst>
            </p:cNvPr>
            <p:cNvGrpSpPr/>
            <p:nvPr/>
          </p:nvGrpSpPr>
          <p:grpSpPr>
            <a:xfrm>
              <a:off x="7293081" y="2217162"/>
              <a:ext cx="1607664" cy="1543179"/>
              <a:chOff x="7327620" y="2217162"/>
              <a:chExt cx="1607664" cy="1543179"/>
            </a:xfrm>
          </p:grpSpPr>
          <p:sp>
            <p:nvSpPr>
              <p:cNvPr id="9" name="Oval 8">
                <a:extLst>
                  <a:ext uri="{FF2B5EF4-FFF2-40B4-BE49-F238E27FC236}">
                    <a16:creationId xmlns:a16="http://schemas.microsoft.com/office/drawing/2014/main" id="{F8E81492-BC4D-5228-43DA-538EF6FEA142}"/>
                  </a:ext>
                </a:extLst>
              </p:cNvPr>
              <p:cNvSpPr/>
              <p:nvPr/>
            </p:nvSpPr>
            <p:spPr>
              <a:xfrm>
                <a:off x="7935402" y="2535012"/>
                <a:ext cx="773927" cy="773927"/>
              </a:xfrm>
              <a:prstGeom prst="ellipse">
                <a:avLst/>
              </a:prstGeom>
              <a:solidFill>
                <a:srgbClr val="AEE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pic>
            <p:nvPicPr>
              <p:cNvPr id="10" name="Picture 9" descr="Diagram&#10;&#10;Description automatically generated with medium confidence">
                <a:extLst>
                  <a:ext uri="{FF2B5EF4-FFF2-40B4-BE49-F238E27FC236}">
                    <a16:creationId xmlns:a16="http://schemas.microsoft.com/office/drawing/2014/main" id="{BCF98603-58CE-E8AF-828B-CBCA57196007}"/>
                  </a:ext>
                </a:extLst>
              </p:cNvPr>
              <p:cNvPicPr>
                <a:picLocks noChangeAspect="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6516"/>
                        </a14:imgEffect>
                        <a14:imgEffect>
                          <a14:saturation sat="400000"/>
                        </a14:imgEffect>
                        <a14:imgEffect>
                          <a14:brightnessContrast bright="31000"/>
                        </a14:imgEffect>
                      </a14:imgLayer>
                    </a14:imgProps>
                  </a:ext>
                  <a:ext uri="{28A0092B-C50C-407E-A947-70E740481C1C}">
                    <a14:useLocalDpi xmlns:a14="http://schemas.microsoft.com/office/drawing/2010/main"/>
                  </a:ext>
                </a:extLst>
              </a:blip>
              <a:srcRect/>
              <a:stretch/>
            </p:blipFill>
            <p:spPr>
              <a:xfrm>
                <a:off x="7327620" y="2217162"/>
                <a:ext cx="1607664" cy="1543179"/>
              </a:xfrm>
              <a:prstGeom prst="rect">
                <a:avLst/>
              </a:prstGeom>
            </p:spPr>
          </p:pic>
        </p:grpSp>
      </p:grpSp>
      <p:sp>
        <p:nvSpPr>
          <p:cNvPr id="3" name="TextBox 2">
            <a:extLst>
              <a:ext uri="{FF2B5EF4-FFF2-40B4-BE49-F238E27FC236}">
                <a16:creationId xmlns:a16="http://schemas.microsoft.com/office/drawing/2014/main" id="{018BB210-319F-E9E2-E93A-3B1E380DF90A}"/>
              </a:ext>
            </a:extLst>
          </p:cNvPr>
          <p:cNvSpPr txBox="1"/>
          <p:nvPr/>
        </p:nvSpPr>
        <p:spPr>
          <a:xfrm>
            <a:off x="682682" y="1421800"/>
            <a:ext cx="7132260" cy="4580741"/>
          </a:xfrm>
          <a:prstGeom prst="rect">
            <a:avLst/>
          </a:prstGeom>
          <a:noFill/>
        </p:spPr>
        <p:txBody>
          <a:bodyPr wrap="square" lIns="91440" tIns="45720" rIns="91440" bIns="45720" anchor="t">
            <a:spAutoFit/>
          </a:bodyPr>
          <a:lstStyle/>
          <a:p>
            <a:pPr marL="285750" indent="-285750">
              <a:spcAft>
                <a:spcPts val="400"/>
              </a:spcAft>
              <a:buClr>
                <a:srgbClr val="B5D6EF"/>
              </a:buClr>
              <a:buFont typeface="Arial" panose="020B0604020202020204" pitchFamily="34" charset="0"/>
              <a:buChar char="•"/>
            </a:pPr>
            <a:r>
              <a:rPr lang="en-CA" sz="1100" dirty="0">
                <a:solidFill>
                  <a:srgbClr val="78777A"/>
                </a:solidFill>
                <a:latin typeface="Arial"/>
                <a:cs typeface="Arial"/>
              </a:rPr>
              <a:t>Harvest of 19.9 kg of flower in Q2 Fiscal 2024</a:t>
            </a:r>
            <a:endParaRPr lang="en-US" sz="1100" dirty="0">
              <a:solidFill>
                <a:srgbClr val="78777A"/>
              </a:solidFill>
              <a:latin typeface="Arial" panose="020B0604020202020204" pitchFamily="34" charset="0"/>
              <a:cs typeface="Arial" panose="020B0604020202020204" pitchFamily="34" charset="0"/>
            </a:endParaRPr>
          </a:p>
          <a:p>
            <a:pPr marL="285750" indent="-285750">
              <a:spcAft>
                <a:spcPts val="400"/>
              </a:spcAft>
              <a:buClr>
                <a:srgbClr val="B5D6EF"/>
              </a:buClr>
              <a:buFont typeface="Arial" panose="020B0604020202020204" pitchFamily="34" charset="0"/>
              <a:buChar char="•"/>
            </a:pPr>
            <a:r>
              <a:rPr lang="en-CA" sz="1100" dirty="0">
                <a:solidFill>
                  <a:srgbClr val="78777A"/>
                </a:solidFill>
                <a:latin typeface="Arial" panose="020B0604020202020204" pitchFamily="34" charset="0"/>
                <a:cs typeface="Arial" panose="020B0604020202020204" pitchFamily="34" charset="0"/>
              </a:rPr>
              <a:t>Increasing efficiency through internalizing testing, remediation, as well as increasing automation</a:t>
            </a:r>
          </a:p>
          <a:p>
            <a:pPr marL="742950" lvl="1" indent="-285750">
              <a:spcAft>
                <a:spcPts val="400"/>
              </a:spcAft>
              <a:buClr>
                <a:srgbClr val="B5D6EF"/>
              </a:buClr>
              <a:buFont typeface="Arial" panose="020B0604020202020204" pitchFamily="34" charset="0"/>
              <a:buChar char="•"/>
            </a:pPr>
            <a:r>
              <a:rPr lang="en-CA" sz="1100" dirty="0">
                <a:solidFill>
                  <a:srgbClr val="78777A"/>
                </a:solidFill>
                <a:latin typeface="Arial"/>
                <a:cs typeface="Arial"/>
              </a:rPr>
              <a:t>Identified $10 million in targeted savings for Fiscal 2024</a:t>
            </a:r>
            <a:endParaRPr lang="en-CA" sz="1100" dirty="0">
              <a:solidFill>
                <a:srgbClr val="78777A"/>
              </a:solidFill>
              <a:latin typeface="Arial" panose="020B0604020202020204" pitchFamily="34" charset="0"/>
              <a:cs typeface="Arial" panose="020B0604020202020204" pitchFamily="34" charset="0"/>
            </a:endParaRPr>
          </a:p>
          <a:p>
            <a:pPr marL="742950" lvl="1" indent="-285750">
              <a:spcAft>
                <a:spcPts val="400"/>
              </a:spcAft>
              <a:buClr>
                <a:srgbClr val="B5D6EF"/>
              </a:buClr>
              <a:buFont typeface="Arial" panose="020B0604020202020204" pitchFamily="34" charset="0"/>
              <a:buChar char="•"/>
            </a:pPr>
            <a:r>
              <a:rPr lang="en-CA" sz="1100" dirty="0">
                <a:solidFill>
                  <a:srgbClr val="78777A"/>
                </a:solidFill>
                <a:latin typeface="Arial"/>
                <a:cs typeface="Arial"/>
              </a:rPr>
              <a:t>$2.4 million in savings realized in Q2 Fiscal 2024 and $4.7 million realized FYTD</a:t>
            </a:r>
            <a:endParaRPr lang="en-US" sz="1100" dirty="0">
              <a:solidFill>
                <a:srgbClr val="78777A"/>
              </a:solidFill>
              <a:latin typeface="Arial"/>
              <a:cs typeface="Arial"/>
            </a:endParaRPr>
          </a:p>
          <a:p>
            <a:pPr marL="285750" indent="-285750">
              <a:spcAft>
                <a:spcPts val="400"/>
              </a:spcAft>
              <a:buClr>
                <a:srgbClr val="B5D6EF"/>
              </a:buClr>
              <a:buFont typeface="Arial" panose="020B0604020202020204" pitchFamily="34" charset="0"/>
              <a:buChar char="•"/>
            </a:pPr>
            <a:r>
              <a:rPr lang="en-CA" sz="1100" dirty="0">
                <a:solidFill>
                  <a:srgbClr val="78777A"/>
                </a:solidFill>
                <a:latin typeface="Arial" panose="020B0604020202020204" pitchFamily="34" charset="0"/>
                <a:cs typeface="Arial" panose="020B0604020202020204" pitchFamily="34" charset="0"/>
              </a:rPr>
              <a:t>79% increase in flower produced with over 24% THC content</a:t>
            </a:r>
          </a:p>
          <a:p>
            <a:pPr marL="285750" indent="-285750">
              <a:spcAft>
                <a:spcPts val="400"/>
              </a:spcAft>
              <a:buClr>
                <a:srgbClr val="B5D6EF"/>
              </a:buClr>
              <a:buFont typeface="Arial" panose="020B0604020202020204" pitchFamily="34" charset="0"/>
              <a:buChar char="•"/>
            </a:pPr>
            <a:r>
              <a:rPr lang="en-CA" sz="1100" dirty="0">
                <a:solidFill>
                  <a:srgbClr val="78777A"/>
                </a:solidFill>
                <a:latin typeface="Arial" panose="020B0604020202020204" pitchFamily="34" charset="0"/>
                <a:cs typeface="Arial" panose="020B0604020202020204" pitchFamily="34" charset="0"/>
              </a:rPr>
              <a:t>25% of all harvest now between 24-26% THC</a:t>
            </a:r>
          </a:p>
          <a:p>
            <a:pPr marL="285750" indent="-285750">
              <a:spcAft>
                <a:spcPts val="400"/>
              </a:spcAft>
              <a:buClr>
                <a:srgbClr val="B5D6EF"/>
              </a:buClr>
              <a:buFont typeface="Arial" panose="020B0604020202020204" pitchFamily="34" charset="0"/>
              <a:buChar char="•"/>
            </a:pPr>
            <a:r>
              <a:rPr lang="en-CA" sz="1100" dirty="0">
                <a:solidFill>
                  <a:srgbClr val="78777A"/>
                </a:solidFill>
                <a:latin typeface="Arial" panose="020B0604020202020204" pitchFamily="34" charset="0"/>
                <a:cs typeface="Arial" panose="020B0604020202020204" pitchFamily="34" charset="0"/>
              </a:rPr>
              <a:t>25% of all harvest now over 26% THC</a:t>
            </a: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panose="020B0604020202020204" pitchFamily="34" charset="0"/>
                <a:cs typeface="Arial" panose="020B0604020202020204" pitchFamily="34" charset="0"/>
              </a:rPr>
              <a:t>Implemented additional automation with a check weigher in both hash and pre-rolls production to reduce </a:t>
            </a:r>
            <a:r>
              <a:rPr lang="en-US" sz="1100" dirty="0" err="1">
                <a:solidFill>
                  <a:srgbClr val="78777A"/>
                </a:solidFill>
                <a:latin typeface="Arial" panose="020B0604020202020204" pitchFamily="34" charset="0"/>
                <a:cs typeface="Arial" panose="020B0604020202020204" pitchFamily="34" charset="0"/>
              </a:rPr>
              <a:t>labour</a:t>
            </a:r>
            <a:endParaRPr lang="en-CA" sz="1100" dirty="0">
              <a:solidFill>
                <a:srgbClr val="78777A"/>
              </a:solidFill>
              <a:latin typeface="Arial" panose="020B0604020202020204" pitchFamily="34" charset="0"/>
              <a:cs typeface="Arial" panose="020B0604020202020204" pitchFamily="34" charset="0"/>
            </a:endParaRP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a:cs typeface="Arial"/>
              </a:rPr>
              <a:t>Increased output of pectin gummies from 170,000 gummies per day to up to 300,000 gummies per day by optimizing the formulation and extending workings shifts. Organigram produced 4.2 million gummies in March 2024</a:t>
            </a:r>
            <a:endParaRPr lang="en-CA" sz="1100" dirty="0">
              <a:solidFill>
                <a:srgbClr val="78777A"/>
              </a:solidFill>
              <a:latin typeface="Arial"/>
              <a:cs typeface="Arial"/>
            </a:endParaRP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panose="020B0604020202020204" pitchFamily="34" charset="0"/>
                <a:cs typeface="Arial" panose="020B0604020202020204" pitchFamily="34" charset="0"/>
              </a:rPr>
              <a:t>Initiated program to achieve 18% in cannabinoids saving through in line active dosing tanks in the gummy manufacturing line</a:t>
            </a:r>
            <a:endParaRPr lang="en-CA" sz="1100" dirty="0">
              <a:solidFill>
                <a:srgbClr val="78777A"/>
              </a:solidFill>
              <a:latin typeface="Arial" panose="020B0604020202020204" pitchFamily="34" charset="0"/>
              <a:cs typeface="Arial" panose="020B0604020202020204" pitchFamily="34" charset="0"/>
            </a:endParaRP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panose="020B0604020202020204" pitchFamily="34" charset="0"/>
                <a:cs typeface="Arial" panose="020B0604020202020204" pitchFamily="34" charset="0"/>
              </a:rPr>
              <a:t>Optimized and consolidated underutilized warehouses in Moncton and Winnipeg resulting in $0.3 million in savings</a:t>
            </a:r>
            <a:endParaRPr lang="en-CA" sz="1100" dirty="0">
              <a:solidFill>
                <a:srgbClr val="78777A"/>
              </a:solidFill>
              <a:latin typeface="Arial" panose="020B0604020202020204" pitchFamily="34" charset="0"/>
              <a:cs typeface="Arial" panose="020B0604020202020204" pitchFamily="34" charset="0"/>
            </a:endParaRP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panose="020B0604020202020204" pitchFamily="34" charset="0"/>
                <a:cs typeface="Arial" panose="020B0604020202020204" pitchFamily="34" charset="0"/>
              </a:rPr>
              <a:t>Shortened THC-to-CBN conversion time from 180 to 40 hours. CBN isolate production commenced with capacity of 20kg per month</a:t>
            </a: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panose="020B0604020202020204" pitchFamily="34" charset="0"/>
                <a:cs typeface="Arial" panose="020B0604020202020204" pitchFamily="34" charset="0"/>
              </a:rPr>
              <a:t>Implemented in-house lab testing in Winnipeg to minimize waste on the gummy manufacturing line</a:t>
            </a:r>
          </a:p>
          <a:p>
            <a:pPr marL="285750" indent="-285750">
              <a:spcAft>
                <a:spcPts val="400"/>
              </a:spcAft>
              <a:buClr>
                <a:srgbClr val="B5D6EF"/>
              </a:buClr>
              <a:buFont typeface="Arial" panose="020B0604020202020204" pitchFamily="34" charset="0"/>
              <a:buChar char="•"/>
            </a:pPr>
            <a:r>
              <a:rPr lang="en-US" sz="1100" dirty="0">
                <a:solidFill>
                  <a:srgbClr val="78777A"/>
                </a:solidFill>
                <a:latin typeface="Arial"/>
                <a:cs typeface="Arial"/>
              </a:rPr>
              <a:t>Second ultrasonic knife at Lac-Supérieur facility increased Rip-Strip production while reducing </a:t>
            </a:r>
            <a:r>
              <a:rPr lang="en-US" sz="1100" dirty="0" err="1">
                <a:solidFill>
                  <a:srgbClr val="78777A"/>
                </a:solidFill>
                <a:latin typeface="Arial"/>
                <a:cs typeface="Arial"/>
              </a:rPr>
              <a:t>labour</a:t>
            </a:r>
            <a:r>
              <a:rPr lang="en-US" sz="1100" dirty="0">
                <a:solidFill>
                  <a:srgbClr val="78777A"/>
                </a:solidFill>
                <a:latin typeface="Arial"/>
                <a:cs typeface="Arial"/>
              </a:rPr>
              <a:t> costs by 33% of packaging staff</a:t>
            </a:r>
            <a:endParaRPr lang="en-CA" sz="1100" dirty="0">
              <a:solidFill>
                <a:srgbClr val="78777A"/>
              </a:solidFill>
              <a:latin typeface="Arial"/>
              <a:cs typeface="Arial"/>
            </a:endParaRPr>
          </a:p>
          <a:p>
            <a:pPr marL="0" indent="0">
              <a:buNone/>
            </a:pPr>
            <a:endParaRPr lang="en-US" sz="1400" dirty="0">
              <a:solidFill>
                <a:srgbClr val="4D4949"/>
              </a:solidFill>
              <a:latin typeface="Arial"/>
              <a:cs typeface="Arial"/>
            </a:endParaRPr>
          </a:p>
        </p:txBody>
      </p:sp>
      <p:sp>
        <p:nvSpPr>
          <p:cNvPr id="4" name="Rectangle 3">
            <a:extLst>
              <a:ext uri="{FF2B5EF4-FFF2-40B4-BE49-F238E27FC236}">
                <a16:creationId xmlns:a16="http://schemas.microsoft.com/office/drawing/2014/main" id="{95A44A95-1AE9-8950-882F-79C670D5BA66}"/>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270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76B0045-FEE4-8118-14B0-A9F51D72D9D4}"/>
              </a:ext>
            </a:extLst>
          </p:cNvPr>
          <p:cNvSpPr>
            <a:spLocks noGrp="1"/>
          </p:cNvSpPr>
          <p:nvPr>
            <p:ph type="ctrTitle"/>
          </p:nvPr>
        </p:nvSpPr>
        <p:spPr>
          <a:xfrm>
            <a:off x="618522" y="642308"/>
            <a:ext cx="6120468" cy="1654716"/>
          </a:xfrm>
        </p:spPr>
        <p:txBody>
          <a:bodyPr/>
          <a:lstStyle/>
          <a:p>
            <a:r>
              <a:rPr lang="en-CA" dirty="0">
                <a:solidFill>
                  <a:srgbClr val="1A3C5D"/>
                </a:solidFill>
                <a:latin typeface="Impact"/>
              </a:rPr>
              <a:t>Quarterly revenue</a:t>
            </a:r>
            <a:endParaRPr lang="en-US" dirty="0">
              <a:solidFill>
                <a:srgbClr val="1A3C5D"/>
              </a:solidFill>
              <a:latin typeface="Impact"/>
            </a:endParaRPr>
          </a:p>
        </p:txBody>
      </p:sp>
      <p:graphicFrame>
        <p:nvGraphicFramePr>
          <p:cNvPr id="3" name="Chart 2">
            <a:extLst>
              <a:ext uri="{FF2B5EF4-FFF2-40B4-BE49-F238E27FC236}">
                <a16:creationId xmlns:a16="http://schemas.microsoft.com/office/drawing/2014/main" id="{44EB1893-6E34-A867-BB56-474E0660BD9A}"/>
              </a:ext>
            </a:extLst>
          </p:cNvPr>
          <p:cNvGraphicFramePr/>
          <p:nvPr>
            <p:extLst>
              <p:ext uri="{D42A27DB-BD31-4B8C-83A1-F6EECF244321}">
                <p14:modId xmlns:p14="http://schemas.microsoft.com/office/powerpoint/2010/main" val="1662855746"/>
              </p:ext>
            </p:extLst>
          </p:nvPr>
        </p:nvGraphicFramePr>
        <p:xfrm>
          <a:off x="2959025" y="1360862"/>
          <a:ext cx="8464878" cy="5050557"/>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 Placeholder 42">
            <a:extLst>
              <a:ext uri="{FF2B5EF4-FFF2-40B4-BE49-F238E27FC236}">
                <a16:creationId xmlns:a16="http://schemas.microsoft.com/office/drawing/2014/main" id="{7B3E3DA3-3F70-B167-934D-FF7DB323D92F}"/>
              </a:ext>
            </a:extLst>
          </p:cNvPr>
          <p:cNvSpPr>
            <a:spLocks noGrp="1"/>
          </p:cNvSpPr>
          <p:nvPr>
            <p:ph type="body" sz="quarter" idx="41"/>
          </p:nvPr>
        </p:nvSpPr>
        <p:spPr>
          <a:xfrm>
            <a:off x="1223180" y="3531795"/>
            <a:ext cx="1177773" cy="492488"/>
          </a:xfrm>
        </p:spPr>
        <p:txBody>
          <a:bodyPr/>
          <a:lstStyle/>
          <a:p>
            <a:r>
              <a:rPr lang="en-US" sz="1400" dirty="0"/>
              <a:t>REVENUE</a:t>
            </a:r>
          </a:p>
          <a:p>
            <a:r>
              <a:rPr lang="en-US" sz="1400" dirty="0"/>
              <a:t>$ millions</a:t>
            </a:r>
          </a:p>
        </p:txBody>
      </p:sp>
      <p:sp>
        <p:nvSpPr>
          <p:cNvPr id="5" name="Text Placeholder 41">
            <a:extLst>
              <a:ext uri="{FF2B5EF4-FFF2-40B4-BE49-F238E27FC236}">
                <a16:creationId xmlns:a16="http://schemas.microsoft.com/office/drawing/2014/main" id="{B33D5608-8DCB-AF9B-A19C-FE1E90AD42E1}"/>
              </a:ext>
            </a:extLst>
          </p:cNvPr>
          <p:cNvSpPr>
            <a:spLocks noGrp="1"/>
          </p:cNvSpPr>
          <p:nvPr>
            <p:ph type="body" sz="quarter" idx="15"/>
          </p:nvPr>
        </p:nvSpPr>
        <p:spPr>
          <a:xfrm>
            <a:off x="252831" y="6016235"/>
            <a:ext cx="2388326" cy="486624"/>
          </a:xfrm>
        </p:spPr>
        <p:txBody>
          <a:bodyPr vert="horz" lIns="0" tIns="0" rIns="0" bIns="0" rtlCol="0" anchor="t">
            <a:noAutofit/>
          </a:bodyPr>
          <a:lstStyle/>
          <a:p>
            <a:pPr marL="86995" indent="-86995">
              <a:buFont typeface="Calibri Light" panose="020F0302020204030204"/>
              <a:buAutoNum type="arabicPeriod"/>
            </a:pPr>
            <a:endParaRPr lang="en-US">
              <a:cs typeface="Arial" panose="020B0604020202020204" pitchFamily="34" charset="0"/>
            </a:endParaRPr>
          </a:p>
          <a:p>
            <a:endParaRPr lang="en-US">
              <a:cs typeface="Arial" panose="020B0604020202020204" pitchFamily="34" charset="0"/>
            </a:endParaRPr>
          </a:p>
        </p:txBody>
      </p:sp>
      <p:sp>
        <p:nvSpPr>
          <p:cNvPr id="6" name="Text Placeholder 41">
            <a:extLst>
              <a:ext uri="{FF2B5EF4-FFF2-40B4-BE49-F238E27FC236}">
                <a16:creationId xmlns:a16="http://schemas.microsoft.com/office/drawing/2014/main" id="{C34277AA-9355-BEB3-3BC8-CEEAABBDD74E}"/>
              </a:ext>
            </a:extLst>
          </p:cNvPr>
          <p:cNvSpPr txBox="1">
            <a:spLocks/>
          </p:cNvSpPr>
          <p:nvPr/>
        </p:nvSpPr>
        <p:spPr>
          <a:xfrm>
            <a:off x="7493661" y="1360862"/>
            <a:ext cx="2605699" cy="594346"/>
          </a:xfrm>
          <a:prstGeom prst="rect">
            <a:avLst/>
          </a:prstGeom>
        </p:spPr>
        <p:txBody>
          <a:bodyPr vert="horz" lIns="0" tIns="0" rIns="0" bIns="0" rtlCol="0" anchor="t">
            <a:noAutofit/>
          </a:bodyPr>
          <a:lstStyle>
            <a:lvl1pPr marL="0" indent="0" algn="l" defTabSz="914400" rtl="0" eaLnBrk="1" latinLnBrk="0" hangingPunct="1">
              <a:lnSpc>
                <a:spcPts val="700"/>
              </a:lnSpc>
              <a:spcBef>
                <a:spcPts val="400"/>
              </a:spcBef>
              <a:buFontTx/>
              <a:buNone/>
              <a:tabLst/>
              <a:defRPr sz="700" kern="1200" baseline="0">
                <a:solidFill>
                  <a:srgbClr val="78777A"/>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700" kern="1200" baseline="0">
                <a:solidFill>
                  <a:srgbClr val="91B8D5"/>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700" kern="1200" baseline="0">
                <a:solidFill>
                  <a:srgbClr val="91B8D5"/>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700" kern="1200" baseline="0">
                <a:solidFill>
                  <a:srgbClr val="91B8D5"/>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700" kern="1200" baseline="0">
                <a:solidFill>
                  <a:srgbClr val="91B8D5"/>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Arial" panose="020B0604020202020204" pitchFamily="34" charset="0"/>
            </a:endParaRPr>
          </a:p>
          <a:p>
            <a:pPr>
              <a:lnSpc>
                <a:spcPct val="100000"/>
              </a:lnSpc>
            </a:pPr>
            <a:endParaRPr lang="en-US" dirty="0">
              <a:cs typeface="Arial" panose="020B0604020202020204" pitchFamily="34" charset="0"/>
            </a:endParaRPr>
          </a:p>
          <a:p>
            <a:pPr marL="86995" indent="-86995">
              <a:lnSpc>
                <a:spcPct val="100000"/>
              </a:lnSpc>
              <a:buFontTx/>
              <a:buAutoNum type="arabicPeriod"/>
            </a:pPr>
            <a:r>
              <a:rPr lang="en-US" sz="800" dirty="0">
                <a:solidFill>
                  <a:srgbClr val="1A3C5D"/>
                </a:solidFill>
                <a:latin typeface="Arial"/>
                <a:cs typeface="Arial"/>
              </a:rPr>
              <a:t> Q4 F23 represents a 4-month period due to a change in Organigram's year end. Net and gross revenue here have been normalized to reflect a 3-month period. </a:t>
            </a:r>
            <a:endParaRPr lang="en-US" sz="800" dirty="0">
              <a:solidFill>
                <a:srgbClr val="1A3C5D"/>
              </a:solidFill>
              <a:cs typeface="Arial" panose="020B0604020202020204" pitchFamily="34" charset="0"/>
            </a:endParaRPr>
          </a:p>
          <a:p>
            <a:pPr marL="86995" indent="-86995">
              <a:buFontTx/>
              <a:buAutoNum type="arabicPeriod"/>
            </a:pPr>
            <a:endParaRPr lang="en-US" dirty="0">
              <a:cs typeface="Arial" panose="020B0604020202020204" pitchFamily="34" charset="0"/>
            </a:endParaRPr>
          </a:p>
        </p:txBody>
      </p:sp>
      <p:sp>
        <p:nvSpPr>
          <p:cNvPr id="7" name="TextBox 6">
            <a:extLst>
              <a:ext uri="{FF2B5EF4-FFF2-40B4-BE49-F238E27FC236}">
                <a16:creationId xmlns:a16="http://schemas.microsoft.com/office/drawing/2014/main" id="{10D052B4-A3A2-973B-7EB8-5DD8441D74AF}"/>
              </a:ext>
            </a:extLst>
          </p:cNvPr>
          <p:cNvSpPr txBox="1"/>
          <p:nvPr/>
        </p:nvSpPr>
        <p:spPr>
          <a:xfrm>
            <a:off x="6335090" y="5801885"/>
            <a:ext cx="317634" cy="215444"/>
          </a:xfrm>
          <a:prstGeom prst="rect">
            <a:avLst/>
          </a:prstGeom>
          <a:noFill/>
        </p:spPr>
        <p:txBody>
          <a:bodyPr wrap="square" lIns="91440" tIns="45720" rIns="91440" bIns="45720" rtlCol="0" anchor="t">
            <a:spAutoFit/>
          </a:bodyPr>
          <a:lstStyle/>
          <a:p>
            <a:r>
              <a:rPr lang="en-US" sz="1200" baseline="30000">
                <a:ea typeface="Calibri"/>
                <a:cs typeface="Calibri"/>
              </a:rPr>
              <a:t>1</a:t>
            </a:r>
          </a:p>
        </p:txBody>
      </p:sp>
      <p:sp>
        <p:nvSpPr>
          <p:cNvPr id="8" name="Rectangle 7">
            <a:extLst>
              <a:ext uri="{FF2B5EF4-FFF2-40B4-BE49-F238E27FC236}">
                <a16:creationId xmlns:a16="http://schemas.microsoft.com/office/drawing/2014/main" id="{BED79860-0DBC-0070-789C-C73D48D2D35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401631"/>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C9EA-F3F5-A51F-8667-CA56EC07C9C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10A110FF-7E42-0347-479B-292DE2F8A67D}"/>
              </a:ext>
            </a:extLst>
          </p:cNvPr>
          <p:cNvSpPr>
            <a:spLocks noGrp="1"/>
          </p:cNvSpPr>
          <p:nvPr>
            <p:ph type="ctrTitle"/>
          </p:nvPr>
        </p:nvSpPr>
        <p:spPr>
          <a:xfrm>
            <a:off x="748686" y="865194"/>
            <a:ext cx="8332725" cy="1373462"/>
          </a:xfrm>
        </p:spPr>
        <p:txBody>
          <a:bodyPr/>
          <a:lstStyle/>
          <a:p>
            <a:r>
              <a:rPr lang="en-US" dirty="0">
                <a:solidFill>
                  <a:srgbClr val="1A3C5D"/>
                </a:solidFill>
              </a:rPr>
              <a:t>Moncton’s flagship facility </a:t>
            </a:r>
            <a:endParaRPr lang="en-CA" dirty="0">
              <a:solidFill>
                <a:srgbClr val="1A3C5D"/>
              </a:solidFill>
            </a:endParaRPr>
          </a:p>
        </p:txBody>
      </p:sp>
      <p:pic>
        <p:nvPicPr>
          <p:cNvPr id="2" name="Picture 1" descr="A building with a sign on the front&#10;&#10;Description automatically generated">
            <a:extLst>
              <a:ext uri="{FF2B5EF4-FFF2-40B4-BE49-F238E27FC236}">
                <a16:creationId xmlns:a16="http://schemas.microsoft.com/office/drawing/2014/main" id="{BD93B56C-5F1E-DD88-9801-69EEE46C0B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24" y="0"/>
            <a:ext cx="12198824" cy="6857990"/>
          </a:xfrm>
          <a:prstGeom prst="rect">
            <a:avLst/>
          </a:prstGeom>
        </p:spPr>
      </p:pic>
      <p:pic>
        <p:nvPicPr>
          <p:cNvPr id="16" name="Graphic 15">
            <a:extLst>
              <a:ext uri="{FF2B5EF4-FFF2-40B4-BE49-F238E27FC236}">
                <a16:creationId xmlns:a16="http://schemas.microsoft.com/office/drawing/2014/main" id="{E5C49E2D-3317-3E8A-FFEA-3510B71A6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959" y="5018996"/>
            <a:ext cx="1355058" cy="1344847"/>
          </a:xfrm>
          <a:prstGeom prst="rect">
            <a:avLst/>
          </a:prstGeom>
        </p:spPr>
      </p:pic>
      <p:pic>
        <p:nvPicPr>
          <p:cNvPr id="17" name="Graphic 16">
            <a:extLst>
              <a:ext uri="{FF2B5EF4-FFF2-40B4-BE49-F238E27FC236}">
                <a16:creationId xmlns:a16="http://schemas.microsoft.com/office/drawing/2014/main" id="{F02B8A70-BE91-7D9A-5CC9-E7340DEE7A2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3719" y="3543772"/>
            <a:ext cx="1192844" cy="1214046"/>
          </a:xfrm>
          <a:prstGeom prst="rect">
            <a:avLst/>
          </a:prstGeom>
        </p:spPr>
      </p:pic>
      <p:sp>
        <p:nvSpPr>
          <p:cNvPr id="19" name="Rectangle 18">
            <a:extLst>
              <a:ext uri="{FF2B5EF4-FFF2-40B4-BE49-F238E27FC236}">
                <a16:creationId xmlns:a16="http://schemas.microsoft.com/office/drawing/2014/main" id="{2C3B0E1B-3BBF-F0FC-0597-F406ABBE4AE6}"/>
              </a:ext>
            </a:extLst>
          </p:cNvPr>
          <p:cNvSpPr/>
          <p:nvPr/>
        </p:nvSpPr>
        <p:spPr>
          <a:xfrm>
            <a:off x="3202" y="1"/>
            <a:ext cx="12192000" cy="6857989"/>
          </a:xfrm>
          <a:prstGeom prst="rect">
            <a:avLst/>
          </a:prstGeom>
          <a:solidFill>
            <a:srgbClr val="1A3C5D">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
            <a:extLst>
              <a:ext uri="{FF2B5EF4-FFF2-40B4-BE49-F238E27FC236}">
                <a16:creationId xmlns:a16="http://schemas.microsoft.com/office/drawing/2014/main" id="{2AD5ECEA-51B5-5A90-FDE5-19096EF0578B}"/>
              </a:ext>
            </a:extLst>
          </p:cNvPr>
          <p:cNvSpPr txBox="1"/>
          <p:nvPr/>
        </p:nvSpPr>
        <p:spPr>
          <a:xfrm>
            <a:off x="1793265" y="3021724"/>
            <a:ext cx="6688997" cy="415858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b="1" dirty="0">
              <a:solidFill>
                <a:schemeClr val="bg1"/>
              </a:solidFill>
              <a:latin typeface="Arial"/>
              <a:cs typeface="Arial"/>
            </a:endParaRPr>
          </a:p>
          <a:p>
            <a:pPr>
              <a:lnSpc>
                <a:spcPct val="90000"/>
              </a:lnSpc>
              <a:spcAft>
                <a:spcPts val="600"/>
              </a:spcAft>
            </a:pPr>
            <a:endParaRPr lang="en-US" sz="1600" b="1" dirty="0">
              <a:solidFill>
                <a:schemeClr val="bg1"/>
              </a:solidFill>
              <a:latin typeface="Arial"/>
              <a:cs typeface="Arial"/>
            </a:endParaRPr>
          </a:p>
          <a:p>
            <a:pPr>
              <a:lnSpc>
                <a:spcPct val="90000"/>
              </a:lnSpc>
              <a:spcAft>
                <a:spcPts val="600"/>
              </a:spcAft>
            </a:pPr>
            <a:endParaRPr lang="en-US" sz="1600" b="1" dirty="0">
              <a:solidFill>
                <a:schemeClr val="bg1"/>
              </a:solidFill>
              <a:latin typeface="Arial"/>
              <a:cs typeface="Arial"/>
            </a:endParaRPr>
          </a:p>
          <a:p>
            <a:pPr>
              <a:lnSpc>
                <a:spcPct val="90000"/>
              </a:lnSpc>
              <a:spcAft>
                <a:spcPts val="600"/>
              </a:spcAft>
            </a:pPr>
            <a:r>
              <a:rPr lang="en-US" sz="1600" b="1" dirty="0">
                <a:solidFill>
                  <a:schemeClr val="bg1"/>
                </a:solidFill>
                <a:latin typeface="Arial"/>
                <a:cs typeface="Arial"/>
              </a:rPr>
              <a:t>Our Vision:</a:t>
            </a:r>
          </a:p>
          <a:p>
            <a:pPr>
              <a:lnSpc>
                <a:spcPct val="90000"/>
              </a:lnSpc>
              <a:spcAft>
                <a:spcPts val="600"/>
              </a:spcAft>
            </a:pPr>
            <a:r>
              <a:rPr lang="en-US" sz="1600" dirty="0">
                <a:solidFill>
                  <a:schemeClr val="bg1"/>
                </a:solidFill>
                <a:latin typeface="Arial"/>
                <a:cs typeface="Arial"/>
              </a:rPr>
              <a:t>To be a respected global leader in the emerging cannabis movement.</a:t>
            </a:r>
          </a:p>
          <a:p>
            <a:pPr>
              <a:lnSpc>
                <a:spcPct val="90000"/>
              </a:lnSpc>
              <a:spcAft>
                <a:spcPts val="600"/>
              </a:spcAft>
            </a:pPr>
            <a:endParaRPr lang="en-US" sz="1600" dirty="0">
              <a:solidFill>
                <a:schemeClr val="bg1"/>
              </a:solidFill>
              <a:latin typeface="Arial"/>
              <a:cs typeface="Arial"/>
            </a:endParaRPr>
          </a:p>
          <a:p>
            <a:pPr>
              <a:lnSpc>
                <a:spcPct val="90000"/>
              </a:lnSpc>
              <a:spcAft>
                <a:spcPts val="600"/>
              </a:spcAft>
            </a:pPr>
            <a:endParaRPr lang="en-US" sz="1600" b="1" dirty="0">
              <a:solidFill>
                <a:schemeClr val="bg1"/>
              </a:solidFill>
              <a:latin typeface="Arial"/>
              <a:cs typeface="Arial"/>
            </a:endParaRPr>
          </a:p>
          <a:p>
            <a:pPr>
              <a:lnSpc>
                <a:spcPct val="90000"/>
              </a:lnSpc>
              <a:spcAft>
                <a:spcPts val="600"/>
              </a:spcAft>
            </a:pPr>
            <a:r>
              <a:rPr lang="en-US" sz="1600" b="1" dirty="0">
                <a:solidFill>
                  <a:schemeClr val="bg1"/>
                </a:solidFill>
                <a:latin typeface="Arial"/>
                <a:cs typeface="Arial"/>
              </a:rPr>
              <a:t>Our Mission: </a:t>
            </a:r>
            <a:endParaRPr lang="en-US" sz="1600" dirty="0">
              <a:solidFill>
                <a:schemeClr val="bg1"/>
              </a:solidFill>
              <a:cs typeface="Arial"/>
            </a:endParaRPr>
          </a:p>
          <a:p>
            <a:pPr>
              <a:lnSpc>
                <a:spcPct val="90000"/>
              </a:lnSpc>
              <a:spcAft>
                <a:spcPts val="600"/>
              </a:spcAft>
            </a:pPr>
            <a:r>
              <a:rPr lang="en-US" sz="1600" dirty="0">
                <a:solidFill>
                  <a:schemeClr val="bg1"/>
                </a:solidFill>
                <a:latin typeface="Arial"/>
                <a:cs typeface="Arial"/>
              </a:rPr>
              <a:t>To delight consumers with trusted brands that deliver innovative cannabis products and experiences while promoting education and industry advocacy.</a:t>
            </a:r>
          </a:p>
        </p:txBody>
      </p:sp>
      <p:sp>
        <p:nvSpPr>
          <p:cNvPr id="20" name="TextBox 1">
            <a:extLst>
              <a:ext uri="{FF2B5EF4-FFF2-40B4-BE49-F238E27FC236}">
                <a16:creationId xmlns:a16="http://schemas.microsoft.com/office/drawing/2014/main" id="{882E26C9-33EC-464D-7ADA-85D6B3E52283}"/>
              </a:ext>
            </a:extLst>
          </p:cNvPr>
          <p:cNvSpPr txBox="1"/>
          <p:nvPr/>
        </p:nvSpPr>
        <p:spPr>
          <a:xfrm>
            <a:off x="409400" y="2821637"/>
            <a:ext cx="6623057" cy="435823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F0B143"/>
                </a:solidFill>
                <a:latin typeface="Impact"/>
                <a:cs typeface="Arial"/>
              </a:rPr>
              <a:t>AN AWARD-WINNING CANNABIS LICENSED PRODUCER WITH A PRESENCE ACROSS CANADA AND A GROWING INTERNATIONAL FOOTPRINT</a:t>
            </a:r>
            <a:endParaRPr lang="en-GB" dirty="0">
              <a:solidFill>
                <a:srgbClr val="F0B143"/>
              </a:solidFill>
              <a:latin typeface="Impact" panose="020B0806030902050204" pitchFamily="34" charset="0"/>
              <a:cs typeface="Arial" panose="020B0604020202020204" pitchFamily="34" charset="0"/>
            </a:endParaRPr>
          </a:p>
          <a:p>
            <a:endParaRPr lang="en-GB" sz="1600" b="1" dirty="0">
              <a:solidFill>
                <a:srgbClr val="000000"/>
              </a:solidFill>
              <a:latin typeface="Arial"/>
              <a:cs typeface="Arial"/>
            </a:endParaRPr>
          </a:p>
          <a:p>
            <a:pPr>
              <a:lnSpc>
                <a:spcPct val="90000"/>
              </a:lnSpc>
              <a:spcAft>
                <a:spcPts val="600"/>
              </a:spcAft>
            </a:pPr>
            <a:endParaRPr lang="en-US" sz="1600" b="1" dirty="0">
              <a:solidFill>
                <a:srgbClr val="000000"/>
              </a:solidFill>
              <a:latin typeface="Arial"/>
              <a:cs typeface="Arial"/>
            </a:endParaRPr>
          </a:p>
          <a:p>
            <a:pPr>
              <a:lnSpc>
                <a:spcPct val="90000"/>
              </a:lnSpc>
              <a:spcAft>
                <a:spcPts val="600"/>
              </a:spcAft>
            </a:pPr>
            <a:endParaRPr lang="en-US" sz="1600" b="1" dirty="0">
              <a:solidFill>
                <a:srgbClr val="000000"/>
              </a:solidFill>
              <a:latin typeface="Arial"/>
              <a:cs typeface="Arial"/>
            </a:endParaRPr>
          </a:p>
        </p:txBody>
      </p:sp>
      <p:pic>
        <p:nvPicPr>
          <p:cNvPr id="26" name="Graphic 25">
            <a:extLst>
              <a:ext uri="{FF2B5EF4-FFF2-40B4-BE49-F238E27FC236}">
                <a16:creationId xmlns:a16="http://schemas.microsoft.com/office/drawing/2014/main" id="{861C909A-0485-83CE-9D6B-FFC71C430E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442" y="5018996"/>
            <a:ext cx="1355058" cy="1344847"/>
          </a:xfrm>
          <a:prstGeom prst="rect">
            <a:avLst/>
          </a:prstGeom>
        </p:spPr>
      </p:pic>
      <p:pic>
        <p:nvPicPr>
          <p:cNvPr id="28" name="Graphic 27">
            <a:extLst>
              <a:ext uri="{FF2B5EF4-FFF2-40B4-BE49-F238E27FC236}">
                <a16:creationId xmlns:a16="http://schemas.microsoft.com/office/drawing/2014/main" id="{ADC938BF-673C-1828-A049-03F56DD43F5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1202" y="3543772"/>
            <a:ext cx="1192844" cy="1214046"/>
          </a:xfrm>
          <a:prstGeom prst="rect">
            <a:avLst/>
          </a:prstGeom>
        </p:spPr>
      </p:pic>
      <p:pic>
        <p:nvPicPr>
          <p:cNvPr id="5" name="Picture 4" descr="A plant growing in a greenhouse&#10;&#10;Description automatically generated">
            <a:extLst>
              <a:ext uri="{FF2B5EF4-FFF2-40B4-BE49-F238E27FC236}">
                <a16:creationId xmlns:a16="http://schemas.microsoft.com/office/drawing/2014/main" id="{5E3ACF55-C1E0-33C1-4AD3-015CF5F2644E}"/>
              </a:ext>
            </a:extLst>
          </p:cNvPr>
          <p:cNvPicPr>
            <a:picLocks noChangeAspect="1"/>
          </p:cNvPicPr>
          <p:nvPr/>
        </p:nvPicPr>
        <p:blipFill>
          <a:blip r:embed="rId12"/>
          <a:stretch>
            <a:fillRect/>
          </a:stretch>
        </p:blipFill>
        <p:spPr>
          <a:xfrm>
            <a:off x="10035797" y="2416556"/>
            <a:ext cx="2151442" cy="2257682"/>
          </a:xfrm>
          <a:prstGeom prst="rect">
            <a:avLst/>
          </a:prstGeom>
          <a:ln>
            <a:noFill/>
          </a:ln>
        </p:spPr>
      </p:pic>
      <p:pic>
        <p:nvPicPr>
          <p:cNvPr id="9" name="Picture 8" descr="A blue and yellow bags with text and a grill&#10;&#10;Description automatically generated">
            <a:extLst>
              <a:ext uri="{FF2B5EF4-FFF2-40B4-BE49-F238E27FC236}">
                <a16:creationId xmlns:a16="http://schemas.microsoft.com/office/drawing/2014/main" id="{28F91D9A-3717-84DE-EE1A-D7AA63DB7EBC}"/>
              </a:ext>
            </a:extLst>
          </p:cNvPr>
          <p:cNvPicPr>
            <a:picLocks noChangeAspect="1"/>
          </p:cNvPicPr>
          <p:nvPr/>
        </p:nvPicPr>
        <p:blipFill>
          <a:blip r:embed="rId13"/>
          <a:stretch>
            <a:fillRect/>
          </a:stretch>
        </p:blipFill>
        <p:spPr>
          <a:xfrm>
            <a:off x="10037051" y="4770776"/>
            <a:ext cx="2152340" cy="1993062"/>
          </a:xfrm>
          <a:prstGeom prst="rect">
            <a:avLst/>
          </a:prstGeom>
          <a:ln>
            <a:noFill/>
          </a:ln>
        </p:spPr>
      </p:pic>
      <p:pic>
        <p:nvPicPr>
          <p:cNvPr id="11" name="Picture 10" descr="A group of bags with text&#10;&#10;Description automatically generated">
            <a:extLst>
              <a:ext uri="{FF2B5EF4-FFF2-40B4-BE49-F238E27FC236}">
                <a16:creationId xmlns:a16="http://schemas.microsoft.com/office/drawing/2014/main" id="{2E4E71E4-5293-56C7-9614-3BAC20824DFB}"/>
              </a:ext>
            </a:extLst>
          </p:cNvPr>
          <p:cNvPicPr>
            <a:picLocks noChangeAspect="1"/>
          </p:cNvPicPr>
          <p:nvPr/>
        </p:nvPicPr>
        <p:blipFill>
          <a:blip r:embed="rId14"/>
          <a:stretch>
            <a:fillRect/>
          </a:stretch>
        </p:blipFill>
        <p:spPr>
          <a:xfrm>
            <a:off x="10037030" y="127320"/>
            <a:ext cx="2151237" cy="2208404"/>
          </a:xfrm>
          <a:prstGeom prst="rect">
            <a:avLst/>
          </a:prstGeom>
          <a:ln>
            <a:noFill/>
          </a:ln>
        </p:spPr>
      </p:pic>
    </p:spTree>
    <p:extLst>
      <p:ext uri="{BB962C8B-B14F-4D97-AF65-F5344CB8AC3E}">
        <p14:creationId xmlns:p14="http://schemas.microsoft.com/office/powerpoint/2010/main" val="306875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6AD53C9-070A-3D54-5233-6349E3FC9CC3}"/>
              </a:ext>
            </a:extLst>
          </p:cNvPr>
          <p:cNvGraphicFramePr/>
          <p:nvPr>
            <p:extLst>
              <p:ext uri="{D42A27DB-BD31-4B8C-83A1-F6EECF244321}">
                <p14:modId xmlns:p14="http://schemas.microsoft.com/office/powerpoint/2010/main" val="1020529690"/>
              </p:ext>
            </p:extLst>
          </p:nvPr>
        </p:nvGraphicFramePr>
        <p:xfrm>
          <a:off x="2932665" y="1180810"/>
          <a:ext cx="8867649" cy="529004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Icon&#10;&#10;Description automatically generated">
            <a:extLst>
              <a:ext uri="{FF2B5EF4-FFF2-40B4-BE49-F238E27FC236}">
                <a16:creationId xmlns:a16="http://schemas.microsoft.com/office/drawing/2014/main" id="{B64441A7-C2B2-7A32-8C60-FCFAD77FF3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29598" y="857945"/>
            <a:ext cx="720453" cy="389344"/>
          </a:xfrm>
          <a:prstGeom prst="rect">
            <a:avLst/>
          </a:prstGeom>
        </p:spPr>
      </p:pic>
      <p:sp>
        <p:nvSpPr>
          <p:cNvPr id="43" name="Text Placeholder 42">
            <a:extLst>
              <a:ext uri="{FF2B5EF4-FFF2-40B4-BE49-F238E27FC236}">
                <a16:creationId xmlns:a16="http://schemas.microsoft.com/office/drawing/2014/main" id="{7B3E3DA3-3F70-B167-934D-FF7DB323D92F}"/>
              </a:ext>
            </a:extLst>
          </p:cNvPr>
          <p:cNvSpPr>
            <a:spLocks noGrp="1"/>
          </p:cNvSpPr>
          <p:nvPr>
            <p:ph type="body" sz="quarter" idx="41"/>
          </p:nvPr>
        </p:nvSpPr>
        <p:spPr>
          <a:xfrm>
            <a:off x="838200" y="3372598"/>
            <a:ext cx="1626704" cy="906467"/>
          </a:xfrm>
        </p:spPr>
        <p:txBody>
          <a:bodyPr vert="horz" lIns="0" tIns="0" rIns="0" bIns="0" rtlCol="0" anchor="t">
            <a:spAutoFit/>
          </a:bodyPr>
          <a:lstStyle/>
          <a:p>
            <a:r>
              <a:rPr lang="en-US" sz="1400">
                <a:latin typeface="Arial"/>
                <a:cs typeface="Arial"/>
              </a:rPr>
              <a:t>ADJUSTED GROSS MARGIN</a:t>
            </a:r>
            <a:r>
              <a:rPr lang="en-US" sz="1400" baseline="30000">
                <a:latin typeface="Arial"/>
                <a:cs typeface="Arial"/>
              </a:rPr>
              <a:t>1</a:t>
            </a:r>
          </a:p>
          <a:p>
            <a:r>
              <a:rPr lang="en-US" sz="1400">
                <a:latin typeface="Arial"/>
                <a:cs typeface="Arial"/>
              </a:rPr>
              <a:t>$ millions and % of Net Revenue</a:t>
            </a:r>
            <a:endParaRPr lang="en-US" sz="1400" baseline="30000">
              <a:cs typeface="Arial"/>
            </a:endParaRPr>
          </a:p>
        </p:txBody>
      </p:sp>
      <p:sp>
        <p:nvSpPr>
          <p:cNvPr id="25" name="Title 24">
            <a:extLst>
              <a:ext uri="{FF2B5EF4-FFF2-40B4-BE49-F238E27FC236}">
                <a16:creationId xmlns:a16="http://schemas.microsoft.com/office/drawing/2014/main" id="{F76B0045-FEE4-8118-14B0-A9F51D72D9D4}"/>
              </a:ext>
            </a:extLst>
          </p:cNvPr>
          <p:cNvSpPr>
            <a:spLocks noGrp="1"/>
          </p:cNvSpPr>
          <p:nvPr>
            <p:ph type="ctrTitle"/>
          </p:nvPr>
        </p:nvSpPr>
        <p:spPr>
          <a:xfrm>
            <a:off x="838200" y="526961"/>
            <a:ext cx="7018090" cy="589905"/>
          </a:xfrm>
        </p:spPr>
        <p:txBody>
          <a:bodyPr wrap="square">
            <a:spAutoFit/>
          </a:bodyPr>
          <a:lstStyle/>
          <a:p>
            <a:r>
              <a:rPr lang="en-CA" dirty="0">
                <a:solidFill>
                  <a:srgbClr val="1A3C5D"/>
                </a:solidFill>
                <a:latin typeface="Impact"/>
              </a:rPr>
              <a:t>Adjusted gross margin</a:t>
            </a:r>
            <a:endParaRPr lang="en-US" dirty="0">
              <a:solidFill>
                <a:srgbClr val="1A3C5D"/>
              </a:solidFill>
              <a:latin typeface="Impact"/>
            </a:endParaRPr>
          </a:p>
        </p:txBody>
      </p:sp>
      <p:sp>
        <p:nvSpPr>
          <p:cNvPr id="7" name="Text Placeholder 41">
            <a:extLst>
              <a:ext uri="{FF2B5EF4-FFF2-40B4-BE49-F238E27FC236}">
                <a16:creationId xmlns:a16="http://schemas.microsoft.com/office/drawing/2014/main" id="{417C0F69-DD84-649F-E90D-BBEF0ED27466}"/>
              </a:ext>
            </a:extLst>
          </p:cNvPr>
          <p:cNvSpPr>
            <a:spLocks noGrp="1"/>
          </p:cNvSpPr>
          <p:nvPr>
            <p:ph type="body" sz="quarter" idx="15"/>
          </p:nvPr>
        </p:nvSpPr>
        <p:spPr>
          <a:xfrm>
            <a:off x="271250" y="5424482"/>
            <a:ext cx="2388326" cy="932939"/>
          </a:xfrm>
        </p:spPr>
        <p:txBody>
          <a:bodyPr vert="horz" lIns="0" tIns="0" rIns="0" bIns="0" rtlCol="0" anchor="t">
            <a:noAutofit/>
          </a:bodyPr>
          <a:lstStyle/>
          <a:p>
            <a:pPr marL="86995" indent="-86995">
              <a:buFont typeface="Calibri Light" panose="020F0302020204030204"/>
              <a:buAutoNum type="arabicPeriod"/>
            </a:pPr>
            <a:r>
              <a:rPr lang="en-US" dirty="0">
                <a:latin typeface="Arial"/>
                <a:cs typeface="Arial"/>
              </a:rPr>
              <a:t>Adjusted gross margin is a non-IFRS financial measure not defined under IFRS and which does not have any standardized meaning under IFRS</a:t>
            </a:r>
            <a:r>
              <a:rPr lang="en-US">
                <a:latin typeface="Arial"/>
                <a:cs typeface="Arial"/>
              </a:rPr>
              <a:t> and might not be comparable to similar financial measures disclosed by other issuers</a:t>
            </a:r>
            <a:r>
              <a:rPr lang="en-US" dirty="0">
                <a:latin typeface="Arial"/>
                <a:cs typeface="Arial"/>
              </a:rPr>
              <a:t>; please refer to the cautionary statement at the beginning of this document and the Company's Q2 Fiscal </a:t>
            </a:r>
            <a:r>
              <a:rPr lang="en-US">
                <a:latin typeface="Arial"/>
                <a:cs typeface="Arial"/>
              </a:rPr>
              <a:t>2024</a:t>
            </a:r>
            <a:r>
              <a:rPr lang="en-US" dirty="0">
                <a:latin typeface="Arial"/>
                <a:cs typeface="Arial"/>
              </a:rPr>
              <a:t> MD&amp;A for definitions and a reconciliation to IFRS</a:t>
            </a:r>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p:txBody>
      </p:sp>
      <p:sp>
        <p:nvSpPr>
          <p:cNvPr id="9" name="TextBox 8">
            <a:extLst>
              <a:ext uri="{FF2B5EF4-FFF2-40B4-BE49-F238E27FC236}">
                <a16:creationId xmlns:a16="http://schemas.microsoft.com/office/drawing/2014/main" id="{9D93B4FE-E4BE-8B83-7EFB-0432D80F775C}"/>
              </a:ext>
            </a:extLst>
          </p:cNvPr>
          <p:cNvSpPr txBox="1"/>
          <p:nvPr/>
        </p:nvSpPr>
        <p:spPr>
          <a:xfrm>
            <a:off x="6513815" y="5839936"/>
            <a:ext cx="329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cs typeface="Calibri"/>
              </a:rPr>
              <a:t>2</a:t>
            </a:r>
          </a:p>
        </p:txBody>
      </p:sp>
      <p:sp>
        <p:nvSpPr>
          <p:cNvPr id="5" name="Rectangle 4">
            <a:extLst>
              <a:ext uri="{FF2B5EF4-FFF2-40B4-BE49-F238E27FC236}">
                <a16:creationId xmlns:a16="http://schemas.microsoft.com/office/drawing/2014/main" id="{314F8ABA-28B2-DB97-5B57-D217FCA94C08}"/>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908215"/>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342302C-C878-CD0D-E828-293C7E978B6F}"/>
              </a:ext>
            </a:extLst>
          </p:cNvPr>
          <p:cNvGraphicFramePr/>
          <p:nvPr>
            <p:extLst>
              <p:ext uri="{D42A27DB-BD31-4B8C-83A1-F6EECF244321}">
                <p14:modId xmlns:p14="http://schemas.microsoft.com/office/powerpoint/2010/main" val="1027339900"/>
              </p:ext>
            </p:extLst>
          </p:nvPr>
        </p:nvGraphicFramePr>
        <p:xfrm>
          <a:off x="3037378" y="1503970"/>
          <a:ext cx="8867649" cy="4912587"/>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 Placeholder 42">
            <a:extLst>
              <a:ext uri="{FF2B5EF4-FFF2-40B4-BE49-F238E27FC236}">
                <a16:creationId xmlns:a16="http://schemas.microsoft.com/office/drawing/2014/main" id="{7B3E3DA3-3F70-B167-934D-FF7DB323D92F}"/>
              </a:ext>
            </a:extLst>
          </p:cNvPr>
          <p:cNvSpPr>
            <a:spLocks noGrp="1"/>
          </p:cNvSpPr>
          <p:nvPr>
            <p:ph type="body" sz="quarter" idx="41"/>
          </p:nvPr>
        </p:nvSpPr>
        <p:spPr>
          <a:xfrm>
            <a:off x="986074" y="2995237"/>
            <a:ext cx="1626704" cy="492488"/>
          </a:xfrm>
        </p:spPr>
        <p:txBody>
          <a:bodyPr/>
          <a:lstStyle/>
          <a:p>
            <a:r>
              <a:rPr lang="en-US" sz="1400" dirty="0"/>
              <a:t>ADJUSTED EBITDA</a:t>
            </a:r>
            <a:r>
              <a:rPr lang="en-US" sz="1400" baseline="30000" dirty="0"/>
              <a:t>1</a:t>
            </a:r>
          </a:p>
          <a:p>
            <a:r>
              <a:rPr lang="en-US" sz="1400" dirty="0"/>
              <a:t>$ millions</a:t>
            </a:r>
          </a:p>
        </p:txBody>
      </p:sp>
      <p:sp>
        <p:nvSpPr>
          <p:cNvPr id="11" name="TextBox 10">
            <a:extLst>
              <a:ext uri="{FF2B5EF4-FFF2-40B4-BE49-F238E27FC236}">
                <a16:creationId xmlns:a16="http://schemas.microsoft.com/office/drawing/2014/main" id="{E01F8FAC-8CB8-4890-C502-373E7A73DB18}"/>
              </a:ext>
            </a:extLst>
          </p:cNvPr>
          <p:cNvSpPr txBox="1"/>
          <p:nvPr/>
        </p:nvSpPr>
        <p:spPr>
          <a:xfrm>
            <a:off x="130628" y="5047437"/>
            <a:ext cx="225034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US" sz="700" dirty="0">
                <a:solidFill>
                  <a:srgbClr val="78777A"/>
                </a:solidFill>
                <a:latin typeface="Arial"/>
                <a:cs typeface="Arial"/>
              </a:rPr>
              <a:t>Adjusted EBITDA is a non-IFRS Financial Measure not defined by and does not have any standardized meaning under IFRS and might not be comparable to similar financial measures disclosed by other issuers; please refer to the cautionary statement at the beginning of this document and the Company’s Q2 Fiscal 2024 MD&amp;A for definitions and a reconciliation to IFRS.</a:t>
            </a:r>
            <a:endParaRPr lang="en-US" sz="700" dirty="0">
              <a:solidFill>
                <a:schemeClr val="tx1">
                  <a:lumMod val="65000"/>
                  <a:lumOff val="35000"/>
                </a:schemeClr>
              </a:solidFill>
              <a:latin typeface="Arial"/>
              <a:cs typeface="Arial"/>
            </a:endParaRPr>
          </a:p>
          <a:p>
            <a:pPr marL="228600" indent="-228600">
              <a:buAutoNum type="arabicPeriod"/>
            </a:pPr>
            <a:endParaRPr lang="en-US"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itle 24">
            <a:extLst>
              <a:ext uri="{FF2B5EF4-FFF2-40B4-BE49-F238E27FC236}">
                <a16:creationId xmlns:a16="http://schemas.microsoft.com/office/drawing/2014/main" id="{F76B0045-FEE4-8118-14B0-A9F51D72D9D4}"/>
              </a:ext>
            </a:extLst>
          </p:cNvPr>
          <p:cNvSpPr>
            <a:spLocks noGrp="1"/>
          </p:cNvSpPr>
          <p:nvPr>
            <p:ph type="ctrTitle"/>
          </p:nvPr>
        </p:nvSpPr>
        <p:spPr>
          <a:xfrm>
            <a:off x="625549" y="804403"/>
            <a:ext cx="6682530" cy="589905"/>
          </a:xfrm>
        </p:spPr>
        <p:txBody>
          <a:bodyPr wrap="square">
            <a:spAutoFit/>
          </a:bodyPr>
          <a:lstStyle/>
          <a:p>
            <a:r>
              <a:rPr lang="en-CA" dirty="0">
                <a:solidFill>
                  <a:srgbClr val="1A3C5D"/>
                </a:solidFill>
                <a:latin typeface="Impact"/>
              </a:rPr>
              <a:t>Adjusted EBITDA</a:t>
            </a:r>
            <a:endParaRPr lang="en-US" dirty="0">
              <a:solidFill>
                <a:srgbClr val="1A3C5D"/>
              </a:solidFill>
              <a:latin typeface="Impact"/>
            </a:endParaRPr>
          </a:p>
        </p:txBody>
      </p:sp>
      <p:sp>
        <p:nvSpPr>
          <p:cNvPr id="5" name="TextBox 4">
            <a:extLst>
              <a:ext uri="{FF2B5EF4-FFF2-40B4-BE49-F238E27FC236}">
                <a16:creationId xmlns:a16="http://schemas.microsoft.com/office/drawing/2014/main" id="{86005288-11E6-5304-D422-3CA4C7B5D05B}"/>
              </a:ext>
            </a:extLst>
          </p:cNvPr>
          <p:cNvSpPr txBox="1"/>
          <p:nvPr/>
        </p:nvSpPr>
        <p:spPr>
          <a:xfrm>
            <a:off x="6557967" y="5764604"/>
            <a:ext cx="329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cs typeface="Calibri"/>
              </a:rPr>
              <a:t>2</a:t>
            </a:r>
          </a:p>
        </p:txBody>
      </p:sp>
      <p:sp>
        <p:nvSpPr>
          <p:cNvPr id="3" name="TextBox 2">
            <a:extLst>
              <a:ext uri="{FF2B5EF4-FFF2-40B4-BE49-F238E27FC236}">
                <a16:creationId xmlns:a16="http://schemas.microsoft.com/office/drawing/2014/main" id="{9184BA4C-68DF-1A6C-79F8-EAD62BD2710D}"/>
              </a:ext>
            </a:extLst>
          </p:cNvPr>
          <p:cNvSpPr txBox="1"/>
          <p:nvPr/>
        </p:nvSpPr>
        <p:spPr>
          <a:xfrm>
            <a:off x="7565560" y="1157721"/>
            <a:ext cx="2250346"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A3C5D"/>
                </a:solidFill>
                <a:latin typeface="Arial"/>
                <a:cs typeface="Arial"/>
              </a:rPr>
              <a:t>2. Q4 F2023 represents 4 months due to a change in Organigram's year end. Adjusted EBITDA here has been normalized to reflect a 3-month period.</a:t>
            </a:r>
            <a:endParaRPr lang="en-US" sz="800" dirty="0"/>
          </a:p>
          <a:p>
            <a:pPr marL="228600" indent="-228600">
              <a:buAutoNum type="arabicPeriod"/>
            </a:pPr>
            <a:endParaRPr lang="en-US"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FCB87A-8DFD-13CE-029A-A2F53535DC9F}"/>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0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3358443-CA66-8D25-F407-666D28EF8E9A}"/>
              </a:ext>
            </a:extLst>
          </p:cNvPr>
          <p:cNvSpPr txBox="1"/>
          <p:nvPr/>
        </p:nvSpPr>
        <p:spPr>
          <a:xfrm>
            <a:off x="11565467" y="423333"/>
            <a:ext cx="184731" cy="369332"/>
          </a:xfrm>
          <a:prstGeom prst="rect">
            <a:avLst/>
          </a:prstGeom>
          <a:noFill/>
        </p:spPr>
        <p:txBody>
          <a:bodyPr wrap="none" rtlCol="0">
            <a:spAutoFit/>
          </a:bodyPr>
          <a:lstStyle/>
          <a:p>
            <a:endParaRPr lang="en-US"/>
          </a:p>
        </p:txBody>
      </p:sp>
      <p:sp>
        <p:nvSpPr>
          <p:cNvPr id="3" name="Title 4">
            <a:extLst>
              <a:ext uri="{FF2B5EF4-FFF2-40B4-BE49-F238E27FC236}">
                <a16:creationId xmlns:a16="http://schemas.microsoft.com/office/drawing/2014/main" id="{EA79E6F7-2C3F-0B93-B6E0-4E86820AEAEE}"/>
              </a:ext>
            </a:extLst>
          </p:cNvPr>
          <p:cNvSpPr>
            <a:spLocks noGrp="1"/>
          </p:cNvSpPr>
          <p:nvPr>
            <p:ph type="ctrTitle"/>
          </p:nvPr>
        </p:nvSpPr>
        <p:spPr>
          <a:xfrm>
            <a:off x="838199" y="841994"/>
            <a:ext cx="5297557" cy="1179810"/>
          </a:xfrm>
        </p:spPr>
        <p:txBody>
          <a:bodyPr>
            <a:spAutoFit/>
          </a:bodyPr>
          <a:lstStyle/>
          <a:p>
            <a:r>
              <a:rPr lang="en-CA" dirty="0">
                <a:solidFill>
                  <a:srgbClr val="1A3C5D"/>
                </a:solidFill>
                <a:latin typeface="Impact"/>
              </a:rPr>
              <a:t>STRONG BALANCE SHEET AND LIQUIDITY</a:t>
            </a:r>
            <a:endParaRPr lang="en-US" dirty="0">
              <a:solidFill>
                <a:srgbClr val="1A3C5D"/>
              </a:solidFill>
              <a:latin typeface="Impact"/>
            </a:endParaRPr>
          </a:p>
        </p:txBody>
      </p:sp>
      <p:pic>
        <p:nvPicPr>
          <p:cNvPr id="7" name="Picture 12" descr="Graphical user interface&#10;&#10;Description automatically generated">
            <a:extLst>
              <a:ext uri="{FF2B5EF4-FFF2-40B4-BE49-F238E27FC236}">
                <a16:creationId xmlns:a16="http://schemas.microsoft.com/office/drawing/2014/main" id="{F06AD6EB-8C22-A6AB-A702-93C4BC91E67F}"/>
              </a:ext>
            </a:extLst>
          </p:cNvPr>
          <p:cNvPicPr>
            <a:picLocks noChangeAspect="1"/>
          </p:cNvPicPr>
          <p:nvPr/>
        </p:nvPicPr>
        <p:blipFill>
          <a:blip r:embed="rId4"/>
          <a:stretch>
            <a:fillRect/>
          </a:stretch>
        </p:blipFill>
        <p:spPr>
          <a:xfrm>
            <a:off x="6667499" y="116574"/>
            <a:ext cx="3780715" cy="3780715"/>
          </a:xfrm>
          <a:prstGeom prst="rect">
            <a:avLst/>
          </a:prstGeom>
        </p:spPr>
      </p:pic>
      <p:pic>
        <p:nvPicPr>
          <p:cNvPr id="9" name="Picture 11" descr="Graphical user interface&#10;&#10;Description automatically generated">
            <a:extLst>
              <a:ext uri="{FF2B5EF4-FFF2-40B4-BE49-F238E27FC236}">
                <a16:creationId xmlns:a16="http://schemas.microsoft.com/office/drawing/2014/main" id="{D3275819-FA91-9329-881F-4521017C0FF1}"/>
              </a:ext>
            </a:extLst>
          </p:cNvPr>
          <p:cNvPicPr>
            <a:picLocks noChangeAspect="1"/>
          </p:cNvPicPr>
          <p:nvPr/>
        </p:nvPicPr>
        <p:blipFill>
          <a:blip r:embed="rId5"/>
          <a:stretch>
            <a:fillRect/>
          </a:stretch>
        </p:blipFill>
        <p:spPr>
          <a:xfrm>
            <a:off x="8844743" y="838059"/>
            <a:ext cx="3545575" cy="3575998"/>
          </a:xfrm>
          <a:prstGeom prst="rect">
            <a:avLst/>
          </a:prstGeom>
        </p:spPr>
      </p:pic>
      <p:pic>
        <p:nvPicPr>
          <p:cNvPr id="11" name="Picture 9" descr="A picture containing text&#10;&#10;Description automatically generated">
            <a:extLst>
              <a:ext uri="{FF2B5EF4-FFF2-40B4-BE49-F238E27FC236}">
                <a16:creationId xmlns:a16="http://schemas.microsoft.com/office/drawing/2014/main" id="{9BAE08E0-287E-9EB6-3706-4E41F3C40A9B}"/>
              </a:ext>
            </a:extLst>
          </p:cNvPr>
          <p:cNvPicPr>
            <a:picLocks noChangeAspect="1"/>
          </p:cNvPicPr>
          <p:nvPr/>
        </p:nvPicPr>
        <p:blipFill>
          <a:blip r:embed="rId6"/>
          <a:stretch>
            <a:fillRect/>
          </a:stretch>
        </p:blipFill>
        <p:spPr>
          <a:xfrm>
            <a:off x="7632794" y="1843870"/>
            <a:ext cx="3412509" cy="3422034"/>
          </a:xfrm>
          <a:prstGeom prst="rect">
            <a:avLst/>
          </a:prstGeom>
        </p:spPr>
      </p:pic>
      <p:pic>
        <p:nvPicPr>
          <p:cNvPr id="13" name="Picture 13" descr="A white container with yellow label&#10;&#10;Description automatically generated">
            <a:extLst>
              <a:ext uri="{FF2B5EF4-FFF2-40B4-BE49-F238E27FC236}">
                <a16:creationId xmlns:a16="http://schemas.microsoft.com/office/drawing/2014/main" id="{EB2D5F0C-187B-3F09-3E3B-AFF04FCE7AB7}"/>
              </a:ext>
            </a:extLst>
          </p:cNvPr>
          <p:cNvPicPr>
            <a:picLocks noChangeAspect="1"/>
          </p:cNvPicPr>
          <p:nvPr/>
        </p:nvPicPr>
        <p:blipFill>
          <a:blip r:embed="rId7"/>
          <a:stretch>
            <a:fillRect/>
          </a:stretch>
        </p:blipFill>
        <p:spPr>
          <a:xfrm>
            <a:off x="9710524" y="2761539"/>
            <a:ext cx="2828783" cy="2815562"/>
          </a:xfrm>
          <a:prstGeom prst="rect">
            <a:avLst/>
          </a:prstGeom>
        </p:spPr>
      </p:pic>
      <p:pic>
        <p:nvPicPr>
          <p:cNvPr id="15" name="Picture 8" descr="A white container with a label&#10;&#10;Description automatically generated">
            <a:extLst>
              <a:ext uri="{FF2B5EF4-FFF2-40B4-BE49-F238E27FC236}">
                <a16:creationId xmlns:a16="http://schemas.microsoft.com/office/drawing/2014/main" id="{61891871-6238-0DF7-B0EA-C561F485BFE4}"/>
              </a:ext>
            </a:extLst>
          </p:cNvPr>
          <p:cNvPicPr>
            <a:picLocks noChangeAspect="1"/>
          </p:cNvPicPr>
          <p:nvPr/>
        </p:nvPicPr>
        <p:blipFill>
          <a:blip r:embed="rId8"/>
          <a:stretch>
            <a:fillRect/>
          </a:stretch>
        </p:blipFill>
        <p:spPr>
          <a:xfrm>
            <a:off x="9536834" y="4160789"/>
            <a:ext cx="1857375" cy="1857375"/>
          </a:xfrm>
          <a:prstGeom prst="rect">
            <a:avLst/>
          </a:prstGeom>
        </p:spPr>
      </p:pic>
      <p:pic>
        <p:nvPicPr>
          <p:cNvPr id="17" name="Picture 14" descr="A picture containing calendar&#10;&#10;Description automatically generated">
            <a:extLst>
              <a:ext uri="{FF2B5EF4-FFF2-40B4-BE49-F238E27FC236}">
                <a16:creationId xmlns:a16="http://schemas.microsoft.com/office/drawing/2014/main" id="{658DC5D2-BADE-726A-6713-79FE88D7A80F}"/>
              </a:ext>
            </a:extLst>
          </p:cNvPr>
          <p:cNvPicPr>
            <a:picLocks noChangeAspect="1"/>
          </p:cNvPicPr>
          <p:nvPr/>
        </p:nvPicPr>
        <p:blipFill>
          <a:blip r:embed="rId9"/>
          <a:stretch>
            <a:fillRect/>
          </a:stretch>
        </p:blipFill>
        <p:spPr>
          <a:xfrm>
            <a:off x="6623713" y="3063879"/>
            <a:ext cx="2402006" cy="3255076"/>
          </a:xfrm>
          <a:prstGeom prst="rect">
            <a:avLst/>
          </a:prstGeom>
        </p:spPr>
      </p:pic>
      <p:sp>
        <p:nvSpPr>
          <p:cNvPr id="69" name="TextBox 68">
            <a:extLst>
              <a:ext uri="{FF2B5EF4-FFF2-40B4-BE49-F238E27FC236}">
                <a16:creationId xmlns:a16="http://schemas.microsoft.com/office/drawing/2014/main" id="{E65704A1-BB24-CD1D-A91F-1ECFF81D0CA2}"/>
              </a:ext>
            </a:extLst>
          </p:cNvPr>
          <p:cNvSpPr txBox="1"/>
          <p:nvPr/>
        </p:nvSpPr>
        <p:spPr>
          <a:xfrm>
            <a:off x="838199" y="2261132"/>
            <a:ext cx="539535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B5D6EF"/>
              </a:buClr>
              <a:buFont typeface="Arial" panose="020B0604020202020204" pitchFamily="34" charset="0"/>
              <a:buChar char="•"/>
            </a:pPr>
            <a:endParaRPr lang="en-US" sz="1400" dirty="0">
              <a:solidFill>
                <a:srgbClr val="78777A"/>
              </a:solidFill>
              <a:latin typeface="Arial"/>
              <a:cs typeface="Arial"/>
            </a:endParaRPr>
          </a:p>
          <a:p>
            <a:pPr marL="285750" indent="-285750">
              <a:buClr>
                <a:srgbClr val="B5D6EF"/>
              </a:buClr>
              <a:buFont typeface="Arial" panose="020B0604020202020204" pitchFamily="34" charset="0"/>
              <a:buChar char="•"/>
            </a:pPr>
            <a:endParaRPr lang="en-US" sz="1400" dirty="0">
              <a:solidFill>
                <a:srgbClr val="78777A"/>
              </a:solidFill>
              <a:latin typeface="Arial"/>
              <a:cs typeface="Arial"/>
            </a:endParaRPr>
          </a:p>
          <a:p>
            <a:pPr marL="285750" indent="-285750">
              <a:buClr>
                <a:srgbClr val="B5D6EF"/>
              </a:buClr>
              <a:buFont typeface="Arial" panose="020B0604020202020204" pitchFamily="34" charset="0"/>
              <a:buChar char="•"/>
            </a:pPr>
            <a:r>
              <a:rPr lang="en-US" sz="1400" dirty="0">
                <a:solidFill>
                  <a:srgbClr val="78777A"/>
                </a:solidFill>
                <a:latin typeface="Arial"/>
                <a:cs typeface="Arial"/>
              </a:rPr>
              <a:t>On March 31, 2023, the Company had cash</a:t>
            </a:r>
            <a:r>
              <a:rPr lang="en-US" sz="1400" b="1" dirty="0">
                <a:solidFill>
                  <a:srgbClr val="78777A"/>
                </a:solidFill>
                <a:latin typeface="Arial"/>
                <a:cs typeface="Arial"/>
              </a:rPr>
              <a:t> of $83.6 million </a:t>
            </a:r>
            <a:r>
              <a:rPr lang="en-US" sz="1400" dirty="0">
                <a:solidFill>
                  <a:srgbClr val="78777A"/>
                </a:solidFill>
                <a:latin typeface="Arial"/>
                <a:cs typeface="Arial"/>
              </a:rPr>
              <a:t>​(including restricted cash)</a:t>
            </a:r>
          </a:p>
          <a:p>
            <a:pPr marL="285750" indent="-285750">
              <a:buClr>
                <a:srgbClr val="B5D6EF"/>
              </a:buClr>
              <a:buFont typeface="Arial" panose="020B0604020202020204" pitchFamily="34" charset="0"/>
              <a:buChar char="•"/>
            </a:pPr>
            <a:endParaRPr lang="en-US" sz="1400" dirty="0">
              <a:solidFill>
                <a:srgbClr val="78777A"/>
              </a:solidFill>
              <a:latin typeface="Arial"/>
              <a:cs typeface="Arial"/>
            </a:endParaRPr>
          </a:p>
          <a:p>
            <a:pPr marL="285750" indent="-285750">
              <a:buClr>
                <a:srgbClr val="B5D6EF"/>
              </a:buClr>
              <a:buFont typeface="Arial" panose="020B0604020202020204" pitchFamily="34" charset="0"/>
              <a:buChar char="•"/>
            </a:pPr>
            <a:r>
              <a:rPr lang="en-US" sz="1400" dirty="0">
                <a:solidFill>
                  <a:srgbClr val="78777A"/>
                </a:solidFill>
                <a:latin typeface="Arial"/>
                <a:cs typeface="Arial"/>
              </a:rPr>
              <a:t>In January 2024, the Company </a:t>
            </a:r>
            <a:r>
              <a:rPr lang="en-US" sz="1400" b="1" dirty="0">
                <a:solidFill>
                  <a:srgbClr val="78777A"/>
                </a:solidFill>
                <a:latin typeface="Arial"/>
                <a:cs typeface="Arial"/>
              </a:rPr>
              <a:t>closed the first $41.5 million tranche</a:t>
            </a:r>
            <a:r>
              <a:rPr lang="en-US" sz="1400" dirty="0">
                <a:solidFill>
                  <a:srgbClr val="78777A"/>
                </a:solidFill>
                <a:latin typeface="Arial"/>
                <a:cs typeface="Arial"/>
              </a:rPr>
              <a:t> of $124.6 million follow-on investment from BAT</a:t>
            </a:r>
          </a:p>
          <a:p>
            <a:pPr marL="285750" indent="-285750">
              <a:buClr>
                <a:srgbClr val="B5D6EF"/>
              </a:buClr>
              <a:buFont typeface="Arial" panose="020B0604020202020204" pitchFamily="34" charset="0"/>
              <a:buChar char="•"/>
            </a:pPr>
            <a:endParaRPr lang="en-US" sz="1400" dirty="0">
              <a:solidFill>
                <a:srgbClr val="78777A"/>
              </a:solidFill>
              <a:latin typeface="Arial"/>
              <a:cs typeface="Arial"/>
            </a:endParaRPr>
          </a:p>
          <a:p>
            <a:pPr marL="285750" indent="-285750">
              <a:buClr>
                <a:srgbClr val="B5D6EF"/>
              </a:buClr>
              <a:buFont typeface="Arial" panose="020B0604020202020204" pitchFamily="34" charset="0"/>
              <a:buChar char="•"/>
            </a:pPr>
            <a:r>
              <a:rPr lang="en-US" sz="1400" dirty="0">
                <a:solidFill>
                  <a:srgbClr val="78777A"/>
                </a:solidFill>
                <a:latin typeface="Arial"/>
                <a:cs typeface="Arial"/>
              </a:rPr>
              <a:t>In April 2024, the Company closed a financing for gross proceeds of </a:t>
            </a:r>
            <a:r>
              <a:rPr lang="en-US" sz="1400" b="1" dirty="0">
                <a:solidFill>
                  <a:srgbClr val="78777A"/>
                </a:solidFill>
                <a:latin typeface="Arial"/>
                <a:cs typeface="Arial"/>
              </a:rPr>
              <a:t>$28.8 million </a:t>
            </a:r>
          </a:p>
          <a:p>
            <a:pPr marL="285750" indent="-285750">
              <a:buClr>
                <a:srgbClr val="B5D6EF"/>
              </a:buClr>
              <a:buFont typeface="Arial" panose="020B0604020202020204" pitchFamily="34" charset="0"/>
              <a:buChar char="•"/>
            </a:pPr>
            <a:endParaRPr lang="en-US" sz="1400" dirty="0">
              <a:solidFill>
                <a:srgbClr val="78777A"/>
              </a:solidFill>
              <a:latin typeface="Arial"/>
              <a:cs typeface="Arial"/>
            </a:endParaRPr>
          </a:p>
          <a:p>
            <a:pPr marL="285750" indent="-285750">
              <a:buClr>
                <a:srgbClr val="B5D6EF"/>
              </a:buClr>
              <a:buFont typeface="Arial" panose="020B0604020202020204" pitchFamily="34" charset="0"/>
              <a:buChar char="•"/>
            </a:pPr>
            <a:r>
              <a:rPr lang="en-US" sz="1400" b="1" dirty="0">
                <a:solidFill>
                  <a:srgbClr val="78777A"/>
                </a:solidFill>
                <a:latin typeface="Arial"/>
                <a:cs typeface="Arial"/>
              </a:rPr>
              <a:t>Pro-forma cash position of ~$195 million </a:t>
            </a:r>
            <a:r>
              <a:rPr lang="en-US" sz="1400" dirty="0">
                <a:solidFill>
                  <a:srgbClr val="78777A"/>
                </a:solidFill>
                <a:latin typeface="Arial"/>
                <a:cs typeface="Arial"/>
              </a:rPr>
              <a:t>upon the anticipated closure of the final BAT tranche</a:t>
            </a:r>
          </a:p>
          <a:p>
            <a:pPr marL="285750" indent="-285750">
              <a:buClr>
                <a:srgbClr val="B5D6EF"/>
              </a:buClr>
              <a:buFont typeface="Arial" panose="020B0604020202020204" pitchFamily="34" charset="0"/>
              <a:buChar char="•"/>
            </a:pPr>
            <a:endParaRPr lang="en-US" sz="1400" dirty="0">
              <a:solidFill>
                <a:srgbClr val="78777A"/>
              </a:solidFill>
              <a:latin typeface="Arial"/>
              <a:cs typeface="Arial"/>
            </a:endParaRPr>
          </a:p>
          <a:p>
            <a:pPr marL="285750" indent="-285750">
              <a:buClr>
                <a:srgbClr val="B5D6EF"/>
              </a:buClr>
              <a:buFont typeface="Arial" panose="020B0604020202020204" pitchFamily="34" charset="0"/>
              <a:buChar char="•"/>
            </a:pPr>
            <a:r>
              <a:rPr lang="en-US" sz="1400" b="1" dirty="0">
                <a:solidFill>
                  <a:srgbClr val="78777A"/>
                </a:solidFill>
                <a:latin typeface="Arial"/>
                <a:cs typeface="Arial"/>
              </a:rPr>
              <a:t>Negligible debt </a:t>
            </a:r>
            <a:r>
              <a:rPr lang="en-US" sz="1400" dirty="0">
                <a:solidFill>
                  <a:srgbClr val="78777A"/>
                </a:solidFill>
                <a:latin typeface="Arial"/>
                <a:cs typeface="Arial"/>
              </a:rPr>
              <a:t>(less than $0.2 million)</a:t>
            </a:r>
          </a:p>
          <a:p>
            <a:endParaRPr lang="en-US" sz="1400" dirty="0">
              <a:solidFill>
                <a:srgbClr val="4D4949"/>
              </a:solidFill>
              <a:latin typeface="Arial"/>
              <a:cs typeface="Arial"/>
            </a:endParaRPr>
          </a:p>
          <a:p>
            <a:pPr marL="228600" indent="-228600">
              <a:buChar char="•"/>
            </a:pPr>
            <a:endParaRPr lang="en-US" sz="1400" dirty="0">
              <a:solidFill>
                <a:srgbClr val="4D4949"/>
              </a:solidFill>
              <a:latin typeface="Arial"/>
              <a:cs typeface="Arial"/>
            </a:endParaRPr>
          </a:p>
        </p:txBody>
      </p:sp>
      <p:sp>
        <p:nvSpPr>
          <p:cNvPr id="4" name="Rectangle 3">
            <a:extLst>
              <a:ext uri="{FF2B5EF4-FFF2-40B4-BE49-F238E27FC236}">
                <a16:creationId xmlns:a16="http://schemas.microsoft.com/office/drawing/2014/main" id="{AD0B27C5-71B1-B4B3-80B3-5F7E12D591CA}"/>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704860"/>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616C001-583E-72CE-2357-32CF1D051FF9}"/>
              </a:ext>
            </a:extLst>
          </p:cNvPr>
          <p:cNvSpPr>
            <a:spLocks noGrp="1"/>
          </p:cNvSpPr>
          <p:nvPr>
            <p:ph type="ctrTitle"/>
          </p:nvPr>
        </p:nvSpPr>
        <p:spPr>
          <a:xfrm>
            <a:off x="838200" y="841489"/>
            <a:ext cx="3404443" cy="1893244"/>
          </a:xfrm>
        </p:spPr>
        <p:txBody>
          <a:bodyPr/>
          <a:lstStyle/>
          <a:p>
            <a:r>
              <a:rPr lang="en-CA">
                <a:solidFill>
                  <a:srgbClr val="1A3C5D"/>
                </a:solidFill>
                <a:latin typeface="Impact"/>
              </a:rPr>
              <a:t>Q2</a:t>
            </a:r>
            <a:r>
              <a:rPr lang="en-CA" dirty="0">
                <a:solidFill>
                  <a:srgbClr val="1A3C5D"/>
                </a:solidFill>
                <a:latin typeface="Impact"/>
              </a:rPr>
              <a:t> Fiscal 2024 key financial metrics</a:t>
            </a:r>
            <a:endParaRPr lang="en-US" dirty="0">
              <a:solidFill>
                <a:srgbClr val="1A3C5D"/>
              </a:solidFill>
              <a:latin typeface="Impact"/>
            </a:endParaRPr>
          </a:p>
        </p:txBody>
      </p:sp>
      <p:sp>
        <p:nvSpPr>
          <p:cNvPr id="35" name="Text Placeholder 34">
            <a:extLst>
              <a:ext uri="{FF2B5EF4-FFF2-40B4-BE49-F238E27FC236}">
                <a16:creationId xmlns:a16="http://schemas.microsoft.com/office/drawing/2014/main" id="{C75D507E-5FD4-94D8-B37F-C598F2979FC6}"/>
              </a:ext>
            </a:extLst>
          </p:cNvPr>
          <p:cNvSpPr>
            <a:spLocks noGrp="1"/>
          </p:cNvSpPr>
          <p:nvPr>
            <p:ph type="body" sz="quarter" idx="15"/>
          </p:nvPr>
        </p:nvSpPr>
        <p:spPr>
          <a:xfrm>
            <a:off x="4704110" y="6066602"/>
            <a:ext cx="6090409" cy="545306"/>
          </a:xfrm>
        </p:spPr>
        <p:txBody>
          <a:bodyPr vert="horz" lIns="0" tIns="0" rIns="0" bIns="0" rtlCol="0" anchor="t">
            <a:noAutofit/>
          </a:bodyPr>
          <a:lstStyle/>
          <a:p>
            <a:pPr marL="228600" indent="-228600">
              <a:lnSpc>
                <a:spcPts val="800"/>
              </a:lnSpc>
              <a:buFont typeface="+mj-lt"/>
              <a:buAutoNum type="arabicPeriod"/>
            </a:pPr>
            <a:r>
              <a:rPr lang="en-CA" dirty="0">
                <a:latin typeface="Arial"/>
                <a:cs typeface="Arial"/>
              </a:rPr>
              <a:t>Adjusted gross margin, adjusted gross margin % and adjusted EBITDA are non-IFRS financial measures not defined by and do not have any standardized meaning under IFRS and might not be comparable to similar financial measures disclosed by other issuers; please refer to the cautionary statement at the beginning of this document and the Company’s Q2 Fiscal 2024 MD&amp;A for definitions and a reconciliation to IFRS.</a:t>
            </a:r>
          </a:p>
        </p:txBody>
      </p:sp>
      <p:sp>
        <p:nvSpPr>
          <p:cNvPr id="5" name="Text Placeholder 4">
            <a:extLst>
              <a:ext uri="{FF2B5EF4-FFF2-40B4-BE49-F238E27FC236}">
                <a16:creationId xmlns:a16="http://schemas.microsoft.com/office/drawing/2014/main" id="{277858A4-1FC7-982F-83D0-34D72C2A65B2}"/>
              </a:ext>
            </a:extLst>
          </p:cNvPr>
          <p:cNvSpPr>
            <a:spLocks noGrp="1"/>
          </p:cNvSpPr>
          <p:nvPr>
            <p:ph type="body" sz="quarter" idx="44"/>
          </p:nvPr>
        </p:nvSpPr>
        <p:spPr>
          <a:xfrm>
            <a:off x="814011" y="3825515"/>
            <a:ext cx="1376363" cy="1101725"/>
          </a:xfrm>
        </p:spPr>
        <p:txBody>
          <a:bodyPr/>
          <a:lstStyle/>
          <a:p>
            <a:pPr marL="0" indent="0">
              <a:buNone/>
            </a:pPr>
            <a:r>
              <a:rPr lang="en-US" i="1" dirty="0"/>
              <a:t>In $ millions unless otherwise indicated</a:t>
            </a:r>
          </a:p>
        </p:txBody>
      </p:sp>
      <p:sp>
        <p:nvSpPr>
          <p:cNvPr id="3" name="Rectangle 1">
            <a:extLst>
              <a:ext uri="{FF2B5EF4-FFF2-40B4-BE49-F238E27FC236}">
                <a16:creationId xmlns:a16="http://schemas.microsoft.com/office/drawing/2014/main" id="{1C61ED33-52FD-54AD-3DA5-DC6CFFF55FAF}"/>
              </a:ext>
            </a:extLst>
          </p:cNvPr>
          <p:cNvSpPr>
            <a:spLocks noChangeArrowheads="1"/>
          </p:cNvSpPr>
          <p:nvPr/>
        </p:nvSpPr>
        <p:spPr bwMode="auto">
          <a:xfrm>
            <a:off x="5018088" y="1758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BA11AAAE-41A0-D679-2904-2025AD95F15F}"/>
              </a:ext>
            </a:extLst>
          </p:cNvPr>
          <p:cNvGraphicFramePr>
            <a:graphicFrameLocks noGrp="1"/>
          </p:cNvGraphicFramePr>
          <p:nvPr>
            <p:custDataLst>
              <p:tags r:id="rId1"/>
            </p:custDataLst>
            <p:extLst>
              <p:ext uri="{D42A27DB-BD31-4B8C-83A1-F6EECF244321}">
                <p14:modId xmlns:p14="http://schemas.microsoft.com/office/powerpoint/2010/main" val="1524215922"/>
              </p:ext>
            </p:extLst>
          </p:nvPr>
        </p:nvGraphicFramePr>
        <p:xfrm>
          <a:off x="4073769" y="840154"/>
          <a:ext cx="7356258" cy="4945454"/>
        </p:xfrm>
        <a:graphic>
          <a:graphicData uri="http://schemas.openxmlformats.org/drawingml/2006/table">
            <a:tbl>
              <a:tblPr bandRow="1">
                <a:tableStyleId>{5C22544A-7EE6-4342-B048-85BDC9FD1C3A}</a:tableStyleId>
              </a:tblPr>
              <a:tblGrid>
                <a:gridCol w="5163261">
                  <a:extLst>
                    <a:ext uri="{9D8B030D-6E8A-4147-A177-3AD203B41FA5}">
                      <a16:colId xmlns:a16="http://schemas.microsoft.com/office/drawing/2014/main" val="4089095177"/>
                    </a:ext>
                  </a:extLst>
                </a:gridCol>
                <a:gridCol w="666227">
                  <a:extLst>
                    <a:ext uri="{9D8B030D-6E8A-4147-A177-3AD203B41FA5}">
                      <a16:colId xmlns:a16="http://schemas.microsoft.com/office/drawing/2014/main" val="2291221420"/>
                    </a:ext>
                  </a:extLst>
                </a:gridCol>
                <a:gridCol w="666227">
                  <a:extLst>
                    <a:ext uri="{9D8B030D-6E8A-4147-A177-3AD203B41FA5}">
                      <a16:colId xmlns:a16="http://schemas.microsoft.com/office/drawing/2014/main" val="2549972538"/>
                    </a:ext>
                  </a:extLst>
                </a:gridCol>
                <a:gridCol w="860543">
                  <a:extLst>
                    <a:ext uri="{9D8B030D-6E8A-4147-A177-3AD203B41FA5}">
                      <a16:colId xmlns:a16="http://schemas.microsoft.com/office/drawing/2014/main" val="266696613"/>
                    </a:ext>
                  </a:extLst>
                </a:gridCol>
              </a:tblGrid>
              <a:tr h="329696">
                <a:tc>
                  <a:txBody>
                    <a:bodyPr/>
                    <a:lstStyle/>
                    <a:p>
                      <a:pPr algn="l" fontAlgn="b"/>
                      <a:endParaRPr lang="en-US" sz="1100" b="0" i="0" u="none" strike="noStrike" dirty="0">
                        <a:solidFill>
                          <a:srgbClr val="000000"/>
                        </a:solidFill>
                        <a:effectLst/>
                        <a:latin typeface="Arial"/>
                      </a:endParaRPr>
                    </a:p>
                  </a:txBody>
                  <a:tcPr anchor="b">
                    <a:lnL w="6350">
                      <a:solidFill>
                        <a:schemeClr val="tx1"/>
                      </a:solidFill>
                    </a:lnL>
                    <a:lnR w="6350">
                      <a:solidFill>
                        <a:schemeClr val="tx1"/>
                      </a:solidFill>
                    </a:lnR>
                    <a:lnT w="6350">
                      <a:solidFill>
                        <a:schemeClr val="tx1"/>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a:t>
                      </a:r>
                      <a:r>
                        <a:rPr lang="en-US" sz="1100" b="1" i="0" u="none" strike="noStrike" dirty="0">
                          <a:solidFill>
                            <a:srgbClr val="000000"/>
                          </a:solidFill>
                          <a:effectLst/>
                          <a:latin typeface="Arial"/>
                        </a:rPr>
                        <a:t>Q2'24 </a:t>
                      </a:r>
                    </a:p>
                  </a:txBody>
                  <a:tcPr anchor="b">
                    <a:lnL w="6350">
                      <a:solidFill>
                        <a:schemeClr val="tx1"/>
                      </a:solidFill>
                    </a:lnL>
                    <a:lnR w="6350">
                      <a:solidFill>
                        <a:schemeClr val="tx1"/>
                      </a:solidFill>
                    </a:lnR>
                    <a:lnT w="6350">
                      <a:solidFill>
                        <a:schemeClr val="tx1"/>
                      </a:solidFill>
                    </a:lnT>
                    <a:lnB w="6350">
                      <a:solidFill>
                        <a:schemeClr val="bg1">
                          <a:lumMod val="50000"/>
                        </a:schemeClr>
                      </a:solidFill>
                    </a:lnB>
                    <a:noFill/>
                  </a:tcPr>
                </a:tc>
                <a:tc>
                  <a:txBody>
                    <a:bodyPr/>
                    <a:lstStyle/>
                    <a:p>
                      <a:pPr algn="r" fontAlgn="b"/>
                      <a:r>
                        <a:rPr lang="en-US" sz="1100" b="0" i="0" u="none" strike="noStrike">
                          <a:solidFill>
                            <a:srgbClr val="000000"/>
                          </a:solidFill>
                          <a:effectLst/>
                          <a:latin typeface="Arial"/>
                        </a:rPr>
                        <a:t> Q2'23 </a:t>
                      </a:r>
                      <a:endParaRPr lang="en-US" sz="1100" b="0" i="0" u="none" strike="noStrike" dirty="0">
                        <a:solidFill>
                          <a:srgbClr val="000000"/>
                        </a:solidFill>
                        <a:effectLst/>
                        <a:latin typeface="Arial"/>
                      </a:endParaRPr>
                    </a:p>
                  </a:txBody>
                  <a:tcPr anchor="b">
                    <a:lnL w="6350">
                      <a:solidFill>
                        <a:schemeClr val="tx1"/>
                      </a:solidFill>
                    </a:lnL>
                    <a:lnR w="6350">
                      <a:solidFill>
                        <a:schemeClr val="tx1"/>
                      </a:solidFill>
                    </a:lnR>
                    <a:lnT w="6350">
                      <a:solidFill>
                        <a:schemeClr val="tx1"/>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Change</a:t>
                      </a:r>
                    </a:p>
                  </a:txBody>
                  <a:tcPr anchor="b">
                    <a:lnL w="6350">
                      <a:solidFill>
                        <a:schemeClr val="tx1"/>
                      </a:solidFill>
                    </a:lnL>
                    <a:lnR w="6350">
                      <a:solidFill>
                        <a:schemeClr val="tx1"/>
                      </a:solidFill>
                    </a:lnR>
                    <a:lnT w="6350">
                      <a:solidFill>
                        <a:schemeClr val="tx1"/>
                      </a:solidFill>
                    </a:lnT>
                    <a:lnB w="6350">
                      <a:solidFill>
                        <a:schemeClr val="bg1">
                          <a:lumMod val="50000"/>
                        </a:schemeClr>
                      </a:solidFill>
                    </a:lnB>
                    <a:noFill/>
                  </a:tcPr>
                </a:tc>
                <a:extLst>
                  <a:ext uri="{0D108BD9-81ED-4DB2-BD59-A6C34878D82A}">
                    <a16:rowId xmlns:a16="http://schemas.microsoft.com/office/drawing/2014/main" val="4121007171"/>
                  </a:ext>
                </a:extLst>
              </a:tr>
              <a:tr h="329697">
                <a:tc>
                  <a:txBody>
                    <a:bodyPr/>
                    <a:lstStyle/>
                    <a:p>
                      <a:pPr algn="l" fontAlgn="b"/>
                      <a:r>
                        <a:rPr lang="en-US" sz="1100" b="0" i="0" u="none" strike="noStrike" dirty="0">
                          <a:solidFill>
                            <a:srgbClr val="000000"/>
                          </a:solidFill>
                          <a:effectLst/>
                          <a:latin typeface="Arial"/>
                        </a:rPr>
                        <a:t>Gross revenue</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57.4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52.9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9%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1240292892"/>
                  </a:ext>
                </a:extLst>
              </a:tr>
              <a:tr h="329697">
                <a:tc>
                  <a:txBody>
                    <a:bodyPr/>
                    <a:lstStyle/>
                    <a:p>
                      <a:pPr algn="l" fontAlgn="b"/>
                      <a:r>
                        <a:rPr lang="en-US" sz="1100" b="0" i="0" u="none" strike="noStrike" dirty="0">
                          <a:solidFill>
                            <a:srgbClr val="000000"/>
                          </a:solidFill>
                          <a:effectLst/>
                          <a:latin typeface="Arial"/>
                        </a:rPr>
                        <a:t>Excise taxes</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(19.8)</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(13.4)</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48%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3916096193"/>
                  </a:ext>
                </a:extLst>
              </a:tr>
              <a:tr h="329697">
                <a:tc>
                  <a:txBody>
                    <a:bodyPr/>
                    <a:lstStyle/>
                    <a:p>
                      <a:pPr algn="l" fontAlgn="b"/>
                      <a:r>
                        <a:rPr lang="en-US" sz="1100" b="0" i="0" u="none" strike="noStrike" dirty="0">
                          <a:solidFill>
                            <a:srgbClr val="000000"/>
                          </a:solidFill>
                          <a:effectLst/>
                          <a:latin typeface="Arial"/>
                        </a:rPr>
                        <a:t>Net revenue</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37.6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39.5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(5%)</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4210154016"/>
                  </a:ext>
                </a:extLst>
              </a:tr>
              <a:tr h="329697">
                <a:tc>
                  <a:txBody>
                    <a:bodyPr/>
                    <a:lstStyle/>
                    <a:p>
                      <a:pPr algn="l" fontAlgn="b"/>
                      <a:r>
                        <a:rPr lang="en-US" sz="1100" b="0" i="0" u="none" strike="noStrike" dirty="0">
                          <a:solidFill>
                            <a:srgbClr val="000000"/>
                          </a:solidFill>
                          <a:effectLst/>
                          <a:latin typeface="Arial"/>
                        </a:rPr>
                        <a:t>Cost of sales</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26.4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29.6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(11%)</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3708671323"/>
                  </a:ext>
                </a:extLst>
              </a:tr>
              <a:tr h="329697">
                <a:tc>
                  <a:txBody>
                    <a:bodyPr/>
                    <a:lstStyle/>
                    <a:p>
                      <a:pPr algn="l" fontAlgn="b"/>
                      <a:r>
                        <a:rPr lang="en-US" sz="1100" b="0" i="0" u="none" strike="noStrike" dirty="0">
                          <a:solidFill>
                            <a:srgbClr val="000000"/>
                          </a:solidFill>
                          <a:effectLst/>
                          <a:latin typeface="Arial"/>
                        </a:rPr>
                        <a:t>Gross margin before fair value changes to biological assets &amp; inventories sold</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11.2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9.9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14%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1902665114"/>
                  </a:ext>
                </a:extLst>
              </a:tr>
              <a:tr h="329697">
                <a:tc>
                  <a:txBody>
                    <a:bodyPr/>
                    <a:lstStyle/>
                    <a:p>
                      <a:pPr algn="l" fontAlgn="b"/>
                      <a:r>
                        <a:rPr lang="en-US" sz="1100" b="0" i="0" u="none" strike="noStrike" dirty="0">
                          <a:solidFill>
                            <a:srgbClr val="000000"/>
                          </a:solidFill>
                          <a:effectLst/>
                          <a:latin typeface="Arial"/>
                        </a:rPr>
                        <a:t>Realized fair value on inventories sold and other inventory charges</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(11.1)</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(14.2)</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22%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3880231572"/>
                  </a:ext>
                </a:extLst>
              </a:tr>
              <a:tr h="329697">
                <a:tc>
                  <a:txBody>
                    <a:bodyPr/>
                    <a:lstStyle/>
                    <a:p>
                      <a:pPr algn="l" fontAlgn="b"/>
                      <a:r>
                        <a:rPr lang="en-US" sz="1100" b="0" i="0" u="none" strike="noStrike" dirty="0">
                          <a:solidFill>
                            <a:srgbClr val="000000"/>
                          </a:solidFill>
                          <a:effectLst/>
                          <a:latin typeface="Arial"/>
                        </a:rPr>
                        <a:t>Unrealized gain on changes in fair value of biological assets</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9.4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14.1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(33%)</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188123189"/>
                  </a:ext>
                </a:extLst>
              </a:tr>
              <a:tr h="329697">
                <a:tc>
                  <a:txBody>
                    <a:bodyPr/>
                    <a:lstStyle/>
                    <a:p>
                      <a:pPr algn="l" fontAlgn="b"/>
                      <a:r>
                        <a:rPr lang="en-US" sz="1100" b="0" i="0" u="none" strike="noStrike" dirty="0">
                          <a:solidFill>
                            <a:srgbClr val="000000"/>
                          </a:solidFill>
                          <a:effectLst/>
                          <a:latin typeface="Arial"/>
                        </a:rPr>
                        <a:t>Gross margin</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9.6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9.8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(2%)</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581376224"/>
                  </a:ext>
                </a:extLst>
              </a:tr>
              <a:tr h="329697">
                <a:tc>
                  <a:txBody>
                    <a:bodyPr/>
                    <a:lstStyle/>
                    <a:p>
                      <a:pPr algn="l" fontAlgn="b"/>
                      <a:r>
                        <a:rPr lang="en-US" sz="1100" b="0" i="0" u="none" strike="noStrike" dirty="0">
                          <a:solidFill>
                            <a:srgbClr val="000000"/>
                          </a:solidFill>
                          <a:effectLst/>
                          <a:latin typeface="Arial"/>
                        </a:rPr>
                        <a:t>Adjusted gross margin</a:t>
                      </a:r>
                      <a:r>
                        <a:rPr lang="en-US" sz="1100" b="0" i="0" u="none" strike="noStrike" baseline="30000" dirty="0">
                          <a:solidFill>
                            <a:srgbClr val="000000"/>
                          </a:solidFill>
                          <a:effectLst/>
                          <a:latin typeface="Arial"/>
                        </a:rPr>
                        <a:t>1</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11.6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13.4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(13%)</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4360970"/>
                  </a:ext>
                </a:extLst>
              </a:tr>
              <a:tr h="329697">
                <a:tc>
                  <a:txBody>
                    <a:bodyPr/>
                    <a:lstStyle/>
                    <a:p>
                      <a:pPr algn="l" fontAlgn="b"/>
                      <a:r>
                        <a:rPr lang="en-US" sz="1100" b="0" i="0" u="none" strike="noStrike" dirty="0">
                          <a:solidFill>
                            <a:srgbClr val="000000"/>
                          </a:solidFill>
                          <a:effectLst/>
                          <a:latin typeface="Arial"/>
                        </a:rPr>
                        <a:t>Adjusted gross margin %</a:t>
                      </a:r>
                      <a:r>
                        <a:rPr lang="en-US" sz="1100" b="0" i="0" u="none" strike="noStrike" baseline="30000" dirty="0">
                          <a:solidFill>
                            <a:srgbClr val="000000"/>
                          </a:solidFill>
                          <a:effectLst/>
                          <a:latin typeface="Arial"/>
                        </a:rPr>
                        <a:t>1</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31%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34%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(3%)</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1383293652"/>
                  </a:ext>
                </a:extLst>
              </a:tr>
              <a:tr h="329697">
                <a:tc>
                  <a:txBody>
                    <a:bodyPr/>
                    <a:lstStyle/>
                    <a:p>
                      <a:pPr algn="l" fontAlgn="b"/>
                      <a:r>
                        <a:rPr lang="en-US" sz="1100" b="0" i="0" u="none" strike="noStrike" dirty="0">
                          <a:solidFill>
                            <a:srgbClr val="000000"/>
                          </a:solidFill>
                          <a:effectLst/>
                          <a:latin typeface="Arial"/>
                        </a:rPr>
                        <a:t>Selling (including marketing), general &amp; administrative expenses</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20.2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16.1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25%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211190077"/>
                  </a:ext>
                </a:extLst>
              </a:tr>
              <a:tr h="329697">
                <a:tc>
                  <a:txBody>
                    <a:bodyPr/>
                    <a:lstStyle/>
                    <a:p>
                      <a:pPr algn="l" fontAlgn="b"/>
                      <a:r>
                        <a:rPr lang="en-US" sz="1100" b="0" i="0" u="none" strike="noStrike" dirty="0">
                          <a:solidFill>
                            <a:srgbClr val="000000"/>
                          </a:solidFill>
                          <a:effectLst/>
                          <a:latin typeface="Arial"/>
                        </a:rPr>
                        <a:t>Adjusted EBITDA</a:t>
                      </a:r>
                      <a:r>
                        <a:rPr lang="en-US" sz="1100" b="0" i="0" u="none" strike="noStrike" baseline="30000" dirty="0">
                          <a:solidFill>
                            <a:srgbClr val="000000"/>
                          </a:solidFill>
                          <a:effectLst/>
                          <a:latin typeface="Arial"/>
                        </a:rPr>
                        <a:t>1</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(1.0)</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5.6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a:solidFill>
                            <a:srgbClr val="000000"/>
                          </a:solidFill>
                          <a:effectLst/>
                          <a:latin typeface="Arial"/>
                        </a:rPr>
                        <a:t>nm </a:t>
                      </a:r>
                      <a:endParaRPr lang="en-US" sz="1100" b="0" i="0" u="none" strike="noStrike" dirty="0">
                        <a:solidFill>
                          <a:srgbClr val="000000"/>
                        </a:solidFill>
                        <a:effectLst/>
                        <a:latin typeface="Arial"/>
                      </a:endParaRP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384268160"/>
                  </a:ext>
                </a:extLst>
              </a:tr>
              <a:tr h="329697">
                <a:tc>
                  <a:txBody>
                    <a:bodyPr/>
                    <a:lstStyle/>
                    <a:p>
                      <a:pPr algn="l" fontAlgn="b"/>
                      <a:r>
                        <a:rPr lang="en-US" sz="1100" b="0" i="0" u="none" strike="noStrike" dirty="0">
                          <a:solidFill>
                            <a:srgbClr val="000000"/>
                          </a:solidFill>
                          <a:effectLst/>
                          <a:latin typeface="Arial"/>
                        </a:rPr>
                        <a:t>Net income (loss)</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(27.1)</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US" sz="1100" b="0" i="0" u="none" strike="noStrike" dirty="0">
                          <a:solidFill>
                            <a:srgbClr val="000000"/>
                          </a:solidFill>
                          <a:effectLst/>
                          <a:latin typeface="Arial"/>
                        </a:rPr>
                        <a:t> (7.5)</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tc>
                  <a:txBody>
                    <a:bodyPr/>
                    <a:lstStyle/>
                    <a:p>
                      <a:pPr algn="r" fontAlgn="b"/>
                      <a:r>
                        <a:rPr lang="en-CA" sz="1100" b="0" i="0" u="none" strike="noStrike" dirty="0">
                          <a:solidFill>
                            <a:srgbClr val="000000"/>
                          </a:solidFill>
                          <a:effectLst/>
                          <a:latin typeface="Arial"/>
                        </a:rPr>
                        <a:t>2</a:t>
                      </a:r>
                      <a:r>
                        <a:rPr lang="en-US" sz="1100" b="0" i="0" u="none" strike="noStrike" dirty="0">
                          <a:solidFill>
                            <a:srgbClr val="000000"/>
                          </a:solidFill>
                          <a:effectLst/>
                          <a:latin typeface="Arial"/>
                        </a:rPr>
                        <a:t>62% </a:t>
                      </a:r>
                    </a:p>
                  </a:txBody>
                  <a:tcPr anchor="b">
                    <a:lnL w="6350">
                      <a:solidFill>
                        <a:schemeClr val="tx1"/>
                      </a:solidFill>
                    </a:lnL>
                    <a:lnR w="6350">
                      <a:solidFill>
                        <a:schemeClr val="tx1"/>
                      </a:solidFill>
                    </a:lnR>
                    <a:lnT w="6350">
                      <a:solidFill>
                        <a:schemeClr val="bg1">
                          <a:lumMod val="50000"/>
                        </a:schemeClr>
                      </a:solidFill>
                    </a:lnT>
                    <a:lnB w="6350">
                      <a:solidFill>
                        <a:schemeClr val="bg1">
                          <a:lumMod val="50000"/>
                        </a:schemeClr>
                      </a:solidFill>
                    </a:lnB>
                    <a:noFill/>
                  </a:tcPr>
                </a:tc>
                <a:extLst>
                  <a:ext uri="{0D108BD9-81ED-4DB2-BD59-A6C34878D82A}">
                    <a16:rowId xmlns:a16="http://schemas.microsoft.com/office/drawing/2014/main" val="2820211562"/>
                  </a:ext>
                </a:extLst>
              </a:tr>
              <a:tr h="329697">
                <a:tc>
                  <a:txBody>
                    <a:bodyPr/>
                    <a:lstStyle/>
                    <a:p>
                      <a:pPr algn="l" fontAlgn="b"/>
                      <a:r>
                        <a:rPr lang="en-US" sz="1100" b="0" i="0" u="none" strike="noStrike" dirty="0">
                          <a:solidFill>
                            <a:srgbClr val="000000"/>
                          </a:solidFill>
                          <a:effectLst/>
                          <a:latin typeface="Arial"/>
                        </a:rPr>
                        <a:t>Net cash provided by (used in) operating activities</a:t>
                      </a:r>
                    </a:p>
                  </a:txBody>
                  <a:tcPr anchor="b">
                    <a:lnL w="6350">
                      <a:solidFill>
                        <a:schemeClr val="tx1"/>
                      </a:solidFill>
                    </a:lnL>
                    <a:lnR w="6350">
                      <a:solidFill>
                        <a:schemeClr val="tx1"/>
                      </a:solidFill>
                    </a:lnR>
                    <a:lnT w="6350">
                      <a:solidFill>
                        <a:schemeClr val="bg1">
                          <a:lumMod val="50000"/>
                        </a:schemeClr>
                      </a:solidFill>
                    </a:lnT>
                    <a:lnB w="6350">
                      <a:solidFill>
                        <a:schemeClr val="tx1"/>
                      </a:solidFill>
                    </a:lnB>
                    <a:noFill/>
                  </a:tcPr>
                </a:tc>
                <a:tc>
                  <a:txBody>
                    <a:bodyPr/>
                    <a:lstStyle/>
                    <a:p>
                      <a:pPr algn="r" fontAlgn="b"/>
                      <a:r>
                        <a:rPr lang="en-US" sz="1100" b="0" i="0" u="none" strike="noStrike" dirty="0">
                          <a:solidFill>
                            <a:srgbClr val="000000"/>
                          </a:solidFill>
                          <a:effectLst/>
                          <a:latin typeface="Arial"/>
                        </a:rPr>
                        <a:t> (13.2)</a:t>
                      </a:r>
                    </a:p>
                  </a:txBody>
                  <a:tcPr anchor="b">
                    <a:lnL w="6350">
                      <a:solidFill>
                        <a:schemeClr val="tx1"/>
                      </a:solidFill>
                    </a:lnL>
                    <a:lnR w="6350">
                      <a:solidFill>
                        <a:schemeClr val="tx1"/>
                      </a:solidFill>
                    </a:lnR>
                    <a:lnT w="6350">
                      <a:solidFill>
                        <a:schemeClr val="bg1">
                          <a:lumMod val="50000"/>
                        </a:schemeClr>
                      </a:solidFill>
                    </a:lnT>
                    <a:lnB w="6350">
                      <a:solidFill>
                        <a:schemeClr val="tx1"/>
                      </a:solidFill>
                    </a:lnB>
                    <a:noFill/>
                  </a:tcPr>
                </a:tc>
                <a:tc>
                  <a:txBody>
                    <a:bodyPr/>
                    <a:lstStyle/>
                    <a:p>
                      <a:pPr algn="r" fontAlgn="b"/>
                      <a:r>
                        <a:rPr lang="en-US" sz="1100" b="0" i="0" u="none" strike="noStrike" dirty="0">
                          <a:solidFill>
                            <a:srgbClr val="000000"/>
                          </a:solidFill>
                          <a:effectLst/>
                          <a:latin typeface="Arial"/>
                        </a:rPr>
                        <a:t> (19.7)</a:t>
                      </a:r>
                    </a:p>
                  </a:txBody>
                  <a:tcPr anchor="b">
                    <a:lnL w="6350">
                      <a:solidFill>
                        <a:schemeClr val="tx1"/>
                      </a:solidFill>
                    </a:lnL>
                    <a:lnR w="6350">
                      <a:solidFill>
                        <a:schemeClr val="tx1"/>
                      </a:solidFill>
                    </a:lnR>
                    <a:lnT w="6350">
                      <a:solidFill>
                        <a:schemeClr val="bg1">
                          <a:lumMod val="50000"/>
                        </a:schemeClr>
                      </a:solidFill>
                    </a:lnT>
                    <a:lnB w="6350">
                      <a:solidFill>
                        <a:schemeClr val="tx1"/>
                      </a:solidFill>
                    </a:lnB>
                    <a:noFill/>
                  </a:tcPr>
                </a:tc>
                <a:tc>
                  <a:txBody>
                    <a:bodyPr/>
                    <a:lstStyle/>
                    <a:p>
                      <a:pPr algn="r" fontAlgn="b"/>
                      <a:r>
                        <a:rPr lang="en-US" sz="1100" b="0" i="0" u="none" strike="noStrike" dirty="0">
                          <a:solidFill>
                            <a:srgbClr val="000000"/>
                          </a:solidFill>
                          <a:effectLst/>
                          <a:latin typeface="Arial"/>
                        </a:rPr>
                        <a:t> (33%)</a:t>
                      </a:r>
                    </a:p>
                  </a:txBody>
                  <a:tcPr anchor="b">
                    <a:lnL w="6350">
                      <a:solidFill>
                        <a:schemeClr val="tx1"/>
                      </a:solidFill>
                    </a:lnL>
                    <a:lnR w="6350">
                      <a:solidFill>
                        <a:schemeClr val="tx1"/>
                      </a:solidFill>
                    </a:lnR>
                    <a:lnT w="6350">
                      <a:solidFill>
                        <a:schemeClr val="bg1">
                          <a:lumMod val="50000"/>
                        </a:schemeClr>
                      </a:solidFill>
                    </a:lnT>
                    <a:lnB w="6350">
                      <a:solidFill>
                        <a:schemeClr val="tx1"/>
                      </a:solidFill>
                    </a:lnB>
                    <a:noFill/>
                  </a:tcPr>
                </a:tc>
                <a:extLst>
                  <a:ext uri="{0D108BD9-81ED-4DB2-BD59-A6C34878D82A}">
                    <a16:rowId xmlns:a16="http://schemas.microsoft.com/office/drawing/2014/main" val="3859264355"/>
                  </a:ext>
                </a:extLst>
              </a:tr>
            </a:tbl>
          </a:graphicData>
        </a:graphic>
      </p:graphicFrame>
      <p:sp>
        <p:nvSpPr>
          <p:cNvPr id="4" name="Rectangle 3">
            <a:extLst>
              <a:ext uri="{FF2B5EF4-FFF2-40B4-BE49-F238E27FC236}">
                <a16:creationId xmlns:a16="http://schemas.microsoft.com/office/drawing/2014/main" id="{F45B675D-AC76-B6E3-A46F-0A658B624F28}"/>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195727"/>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indoor, orange&#10;&#10;Description automatically generated">
            <a:extLst>
              <a:ext uri="{FF2B5EF4-FFF2-40B4-BE49-F238E27FC236}">
                <a16:creationId xmlns:a16="http://schemas.microsoft.com/office/drawing/2014/main" id="{44D13EC2-E44D-1EBC-7862-A1D9CB60B508}"/>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a:stretch/>
        </p:blipFill>
        <p:spPr>
          <a:xfrm>
            <a:off x="-5446166" y="-2295337"/>
            <a:ext cx="10772588" cy="10772588"/>
          </a:xfrm>
        </p:spPr>
      </p:pic>
      <p:sp>
        <p:nvSpPr>
          <p:cNvPr id="2" name="Title 1">
            <a:extLst>
              <a:ext uri="{FF2B5EF4-FFF2-40B4-BE49-F238E27FC236}">
                <a16:creationId xmlns:a16="http://schemas.microsoft.com/office/drawing/2014/main" id="{2BB330AC-8B11-6084-923E-D3E573F0D12E}"/>
              </a:ext>
            </a:extLst>
          </p:cNvPr>
          <p:cNvSpPr>
            <a:spLocks noGrp="1"/>
          </p:cNvSpPr>
          <p:nvPr>
            <p:ph type="title"/>
          </p:nvPr>
        </p:nvSpPr>
        <p:spPr>
          <a:xfrm>
            <a:off x="6748756" y="3205182"/>
            <a:ext cx="5443244" cy="726265"/>
          </a:xfrm>
        </p:spPr>
        <p:txBody>
          <a:bodyPr/>
          <a:lstStyle/>
          <a:p>
            <a:r>
              <a:rPr lang="en-US"/>
              <a:t>appendix</a:t>
            </a:r>
          </a:p>
        </p:txBody>
      </p:sp>
      <p:sp>
        <p:nvSpPr>
          <p:cNvPr id="8" name="Rounded Rectangle 7">
            <a:extLst>
              <a:ext uri="{FF2B5EF4-FFF2-40B4-BE49-F238E27FC236}">
                <a16:creationId xmlns:a16="http://schemas.microsoft.com/office/drawing/2014/main" id="{6904570D-DA28-834C-4876-A488DDF92DAD}"/>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41BB731-4827-97ED-F4A4-D521D16BAA01}"/>
              </a:ext>
            </a:extLst>
          </p:cNvPr>
          <p:cNvGrpSpPr/>
          <p:nvPr/>
        </p:nvGrpSpPr>
        <p:grpSpPr>
          <a:xfrm>
            <a:off x="6748756" y="4180829"/>
            <a:ext cx="792136" cy="45719"/>
            <a:chOff x="801532" y="1726587"/>
            <a:chExt cx="1783917" cy="60521"/>
          </a:xfrm>
        </p:grpSpPr>
        <p:sp>
          <p:nvSpPr>
            <p:cNvPr id="6" name="Rectangle 5">
              <a:extLst>
                <a:ext uri="{FF2B5EF4-FFF2-40B4-BE49-F238E27FC236}">
                  <a16:creationId xmlns:a16="http://schemas.microsoft.com/office/drawing/2014/main" id="{FF46FC14-AD86-FAB7-17BB-139FA0085F11}"/>
                </a:ext>
              </a:extLst>
            </p:cNvPr>
            <p:cNvSpPr/>
            <p:nvPr/>
          </p:nvSpPr>
          <p:spPr>
            <a:xfrm>
              <a:off x="801532" y="1726587"/>
              <a:ext cx="445259" cy="60521"/>
            </a:xfrm>
            <a:prstGeom prst="rect">
              <a:avLst/>
            </a:prstGeom>
            <a:solidFill>
              <a:srgbClr val="EA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1B819B-0E46-8529-F9E1-0CB2E911832A}"/>
                </a:ext>
              </a:extLst>
            </p:cNvPr>
            <p:cNvSpPr/>
            <p:nvPr/>
          </p:nvSpPr>
          <p:spPr>
            <a:xfrm>
              <a:off x="12467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475E91-35A8-9E7A-38C8-C8686985C227}"/>
                </a:ext>
              </a:extLst>
            </p:cNvPr>
            <p:cNvSpPr/>
            <p:nvPr/>
          </p:nvSpPr>
          <p:spPr>
            <a:xfrm>
              <a:off x="16934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379A463-CEE2-FEF3-74B4-E1BB786A8937}"/>
                </a:ext>
              </a:extLst>
            </p:cNvPr>
            <p:cNvSpPr/>
            <p:nvPr/>
          </p:nvSpPr>
          <p:spPr>
            <a:xfrm>
              <a:off x="2140190"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3239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BECCB6-4B4D-4741-8463-50AA6FDB757F}"/>
              </a:ext>
            </a:extLst>
          </p:cNvPr>
          <p:cNvSpPr>
            <a:spLocks noGrp="1"/>
          </p:cNvSpPr>
          <p:nvPr>
            <p:ph type="title"/>
          </p:nvPr>
        </p:nvSpPr>
        <p:spPr>
          <a:xfrm>
            <a:off x="547005" y="844599"/>
            <a:ext cx="11526625" cy="531813"/>
          </a:xfrm>
        </p:spPr>
        <p:txBody>
          <a:bodyPr>
            <a:noAutofit/>
          </a:bodyPr>
          <a:lstStyle/>
          <a:p>
            <a:pPr>
              <a:lnSpc>
                <a:spcPts val="4600"/>
              </a:lnSpc>
              <a:tabLst>
                <a:tab pos="1863725" algn="l"/>
              </a:tabLst>
            </a:pPr>
            <a:r>
              <a:rPr lang="en-US" sz="5000" cap="all">
                <a:solidFill>
                  <a:srgbClr val="86B9D8"/>
                </a:solidFill>
              </a:rPr>
              <a:t>March 2021 BAT Transaction Summary</a:t>
            </a:r>
          </a:p>
        </p:txBody>
      </p:sp>
      <p:graphicFrame>
        <p:nvGraphicFramePr>
          <p:cNvPr id="2" name="Table 5">
            <a:extLst>
              <a:ext uri="{FF2B5EF4-FFF2-40B4-BE49-F238E27FC236}">
                <a16:creationId xmlns:a16="http://schemas.microsoft.com/office/drawing/2014/main" id="{0F4DE64D-BFD8-4B01-8763-1BD2D8045A0E}"/>
              </a:ext>
            </a:extLst>
          </p:cNvPr>
          <p:cNvGraphicFramePr>
            <a:graphicFrameLocks noGrp="1"/>
          </p:cNvGraphicFramePr>
          <p:nvPr>
            <p:extLst>
              <p:ext uri="{D42A27DB-BD31-4B8C-83A1-F6EECF244321}">
                <p14:modId xmlns:p14="http://schemas.microsoft.com/office/powerpoint/2010/main" val="2293108261"/>
              </p:ext>
            </p:extLst>
          </p:nvPr>
        </p:nvGraphicFramePr>
        <p:xfrm>
          <a:off x="655238" y="1594922"/>
          <a:ext cx="11334649" cy="4554042"/>
        </p:xfrm>
        <a:graphic>
          <a:graphicData uri="http://schemas.openxmlformats.org/drawingml/2006/table">
            <a:tbl>
              <a:tblPr firstRow="1" bandRow="1">
                <a:tableStyleId>{2D5ABB26-0587-4C30-8999-92F81FD0307C}</a:tableStyleId>
              </a:tblPr>
              <a:tblGrid>
                <a:gridCol w="1286680">
                  <a:extLst>
                    <a:ext uri="{9D8B030D-6E8A-4147-A177-3AD203B41FA5}">
                      <a16:colId xmlns:a16="http://schemas.microsoft.com/office/drawing/2014/main" val="835196394"/>
                    </a:ext>
                  </a:extLst>
                </a:gridCol>
                <a:gridCol w="10047969">
                  <a:extLst>
                    <a:ext uri="{9D8B030D-6E8A-4147-A177-3AD203B41FA5}">
                      <a16:colId xmlns:a16="http://schemas.microsoft.com/office/drawing/2014/main" val="2181407436"/>
                    </a:ext>
                  </a:extLst>
                </a:gridCol>
              </a:tblGrid>
              <a:tr h="1079398">
                <a:tc>
                  <a:txBody>
                    <a:bodyPr/>
                    <a:lstStyle/>
                    <a:p>
                      <a:pPr algn="ctr"/>
                      <a:r>
                        <a:rPr lang="en-US" sz="1100" b="0" i="0">
                          <a:solidFill>
                            <a:srgbClr val="1C4463"/>
                          </a:solidFill>
                          <a:latin typeface="Arial"/>
                          <a:cs typeface="Arial"/>
                        </a:rPr>
                        <a:t>Investment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BAD9"/>
                      </a:solidFill>
                      <a:prstDash val="solid"/>
                      <a:round/>
                      <a:headEnd type="none" w="med" len="med"/>
                      <a:tailEnd type="none" w="med" len="med"/>
                    </a:lnT>
                    <a:lnB w="6350" cap="flat" cmpd="sng" algn="ctr">
                      <a:solidFill>
                        <a:srgbClr val="87BAD9"/>
                      </a:solidFill>
                      <a:prstDash val="solid"/>
                      <a:round/>
                      <a:headEnd type="none" w="med" len="med"/>
                      <a:tailEnd type="none" w="med" len="med"/>
                    </a:lnB>
                    <a:solidFill>
                      <a:srgbClr val="CDE2EF"/>
                    </a:solidFill>
                  </a:tcPr>
                </a:tc>
                <a:tc>
                  <a:txBody>
                    <a:bodyPr/>
                    <a:lstStyle/>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noProof="0">
                          <a:ln>
                            <a:noFill/>
                          </a:ln>
                          <a:solidFill>
                            <a:schemeClr val="tx1">
                              <a:lumMod val="65000"/>
                              <a:lumOff val="35000"/>
                            </a:schemeClr>
                          </a:solidFill>
                          <a:effectLst/>
                          <a:uLnTx/>
                          <a:uFillTx/>
                          <a:latin typeface="Arial"/>
                          <a:ea typeface="+mn-ea"/>
                          <a:cs typeface="Arial"/>
                        </a:rPr>
                        <a:t>Subsidiary of BAT subscribed for 58.3M common shares of Organigram, which represented a 19.9% equity interest in March 2021</a:t>
                      </a:r>
                      <a:r>
                        <a:rPr kumimoji="0" lang="en-US" sz="1000" b="0" i="0" u="none" strike="noStrike" kern="1200" cap="none" spc="0" normalizeH="0" baseline="30000" noProof="0">
                          <a:ln>
                            <a:noFill/>
                          </a:ln>
                          <a:solidFill>
                            <a:schemeClr val="tx1">
                              <a:lumMod val="65000"/>
                              <a:lumOff val="35000"/>
                            </a:schemeClr>
                          </a:solidFill>
                          <a:effectLst/>
                          <a:uLnTx/>
                          <a:uFillTx/>
                          <a:latin typeface="Arial"/>
                          <a:ea typeface="+mn-ea"/>
                          <a:cs typeface="Arial"/>
                        </a:rPr>
                        <a:t>1</a:t>
                      </a:r>
                      <a:r>
                        <a:rPr kumimoji="0" lang="en-US" sz="1000" b="0" i="0" u="none" strike="noStrike" kern="1200" cap="none" spc="0" normalizeH="0" baseline="0" noProof="0">
                          <a:ln>
                            <a:noFill/>
                          </a:ln>
                          <a:solidFill>
                            <a:schemeClr val="tx1">
                              <a:lumMod val="65000"/>
                              <a:lumOff val="35000"/>
                            </a:schemeClr>
                          </a:solidFill>
                          <a:effectLst/>
                          <a:uLnTx/>
                          <a:uFillTx/>
                          <a:latin typeface="Arial"/>
                          <a:ea typeface="+mn-ea"/>
                          <a:cs typeface="Arial"/>
                        </a:rPr>
                        <a:t> on a post-transaction basis</a:t>
                      </a:r>
                    </a:p>
                    <a:p>
                      <a:pPr marL="628650" marR="0" lvl="1"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noProof="0">
                          <a:ln>
                            <a:noFill/>
                          </a:ln>
                          <a:solidFill>
                            <a:schemeClr val="tx1">
                              <a:lumMod val="65000"/>
                              <a:lumOff val="35000"/>
                            </a:schemeClr>
                          </a:solidFill>
                          <a:effectLst/>
                          <a:uLnTx/>
                          <a:uFillTx/>
                          <a:latin typeface="Arial"/>
                          <a:ea typeface="+mn-ea"/>
                          <a:cs typeface="Arial"/>
                        </a:rPr>
                        <a:t>Total proceeds to Organigram in March 2021 of ~C$221 million (the “Investment Proceeds”)</a:t>
                      </a:r>
                    </a:p>
                    <a:p>
                      <a:pPr marL="628650" marR="0" lvl="1"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US" sz="1000" b="0" i="0" u="none" strike="noStrike" kern="1200" cap="none" spc="0" normalizeH="0" baseline="0" noProof="0">
                          <a:ln>
                            <a:noFill/>
                          </a:ln>
                          <a:solidFill>
                            <a:schemeClr val="tx1">
                              <a:lumMod val="65000"/>
                              <a:lumOff val="35000"/>
                            </a:schemeClr>
                          </a:solidFill>
                          <a:effectLst/>
                          <a:uLnTx/>
                          <a:uFillTx/>
                          <a:latin typeface="Arial"/>
                          <a:ea typeface="+mn-ea"/>
                          <a:cs typeface="Arial"/>
                        </a:rPr>
                        <a:t>The price per share in March 2021</a:t>
                      </a:r>
                      <a:r>
                        <a:rPr lang="en-CA" sz="1000" b="0" i="0" u="none" strike="noStrike" kern="1200" cap="none" spc="0" normalizeH="0" baseline="0" noProof="0">
                          <a:ln>
                            <a:noFill/>
                          </a:ln>
                          <a:solidFill>
                            <a:schemeClr val="tx1">
                              <a:lumMod val="65000"/>
                              <a:lumOff val="35000"/>
                            </a:schemeClr>
                          </a:solidFill>
                          <a:effectLst/>
                          <a:uLnTx/>
                          <a:uFillTx/>
                          <a:latin typeface="Arial"/>
                          <a:ea typeface="+mn-ea"/>
                          <a:cs typeface="Arial"/>
                        </a:rPr>
                        <a:t> was</a:t>
                      </a:r>
                      <a:r>
                        <a:rPr kumimoji="0" lang="en-CA" sz="1000" b="0" i="0" u="none" strike="noStrike" kern="1200" cap="none" spc="0" normalizeH="0" baseline="0">
                          <a:ln>
                            <a:noFill/>
                          </a:ln>
                          <a:solidFill>
                            <a:schemeClr val="tx1">
                              <a:lumMod val="65000"/>
                              <a:lumOff val="35000"/>
                            </a:schemeClr>
                          </a:solidFill>
                          <a:effectLst/>
                          <a:uLnTx/>
                          <a:uFillTx/>
                          <a:latin typeface="Arial"/>
                          <a:ea typeface="+mn-ea"/>
                          <a:cs typeface="Arial"/>
                        </a:rPr>
                        <a:t> based on a five-day volume weighted average price on the TSX </a:t>
                      </a:r>
                      <a:r>
                        <a:rPr lang="en-CA" sz="1000" b="0" i="0" u="none" strike="noStrike" kern="1200" cap="none" spc="0" normalizeH="0" baseline="0">
                          <a:ln>
                            <a:noFill/>
                          </a:ln>
                          <a:solidFill>
                            <a:schemeClr val="tx1">
                              <a:lumMod val="65000"/>
                              <a:lumOff val="35000"/>
                            </a:schemeClr>
                          </a:solidFill>
                          <a:effectLst/>
                          <a:uLnTx/>
                          <a:uFillTx/>
                          <a:latin typeface="Arial"/>
                          <a:ea typeface="+mn-ea"/>
                          <a:cs typeface="Arial"/>
                        </a:rPr>
                        <a:t>ended</a:t>
                      </a:r>
                      <a:r>
                        <a:rPr kumimoji="0" lang="en-CA" sz="1000" b="0" i="0" u="none" strike="noStrike" kern="1200" cap="none" spc="0" normalizeH="0" baseline="0">
                          <a:ln>
                            <a:noFill/>
                          </a:ln>
                          <a:solidFill>
                            <a:schemeClr val="tx1">
                              <a:lumMod val="65000"/>
                              <a:lumOff val="35000"/>
                            </a:schemeClr>
                          </a:solidFill>
                          <a:effectLst/>
                          <a:uLnTx/>
                          <a:uFillTx/>
                          <a:latin typeface="Arial"/>
                          <a:ea typeface="+mn-ea"/>
                          <a:cs typeface="Arial"/>
                        </a:rPr>
                        <a:t> March 9, 2021</a:t>
                      </a: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CA" sz="1000" b="0" i="0" u="none" strike="noStrike" kern="1200" cap="none" spc="0" normalizeH="0" baseline="0">
                          <a:ln>
                            <a:noFill/>
                          </a:ln>
                          <a:solidFill>
                            <a:schemeClr val="tx1">
                              <a:lumMod val="65000"/>
                              <a:lumOff val="35000"/>
                            </a:schemeClr>
                          </a:solidFill>
                          <a:effectLst/>
                          <a:uLnTx/>
                          <a:uFillTx/>
                          <a:latin typeface="Arial"/>
                          <a:ea typeface="+mn-ea"/>
                          <a:cs typeface="Arial"/>
                        </a:rPr>
                        <a:t>In March 2022 received $</a:t>
                      </a:r>
                      <a:r>
                        <a:rPr lang="en-CA" sz="1000" b="0" i="0" u="none" strike="noStrike" kern="1200" cap="none" spc="0" normalizeH="0" baseline="0">
                          <a:ln>
                            <a:noFill/>
                          </a:ln>
                          <a:solidFill>
                            <a:schemeClr val="tx1">
                              <a:lumMod val="65000"/>
                              <a:lumOff val="35000"/>
                            </a:schemeClr>
                          </a:solidFill>
                          <a:effectLst/>
                          <a:uLnTx/>
                          <a:uFillTx/>
                          <a:latin typeface="Arial"/>
                          <a:ea typeface="+mn-ea"/>
                          <a:cs typeface="Arial"/>
                        </a:rPr>
                        <a:t>6.3M</a:t>
                      </a:r>
                      <a:r>
                        <a:rPr kumimoji="0" lang="en-CA" sz="1000" b="0" i="0" u="none" strike="noStrike" kern="1200" cap="none" spc="0" normalizeH="0" baseline="0">
                          <a:ln>
                            <a:noFill/>
                          </a:ln>
                          <a:solidFill>
                            <a:schemeClr val="tx1">
                              <a:lumMod val="65000"/>
                              <a:lumOff val="35000"/>
                            </a:schemeClr>
                          </a:solidFill>
                          <a:effectLst/>
                          <a:uLnTx/>
                          <a:uFillTx/>
                          <a:latin typeface="Arial"/>
                          <a:ea typeface="+mn-ea"/>
                          <a:cs typeface="Arial"/>
                        </a:rPr>
                        <a:t> investment from BAT through the exercise of certain top-up rights pursuant to an Investor Rights Agreement, bringing BAT’s equity ownership to 19.4</a:t>
                      </a:r>
                      <a:r>
                        <a:rPr lang="en-CA" sz="1000" b="0" i="0" u="none" strike="noStrike" kern="1200" cap="none" spc="0" normalizeH="0" baseline="0">
                          <a:ln>
                            <a:noFill/>
                          </a:ln>
                          <a:solidFill>
                            <a:schemeClr val="tx1">
                              <a:lumMod val="65000"/>
                              <a:lumOff val="35000"/>
                            </a:schemeClr>
                          </a:solidFill>
                          <a:effectLst/>
                          <a:uLnTx/>
                          <a:uFillTx/>
                          <a:latin typeface="Arial"/>
                          <a:ea typeface="+mn-ea"/>
                          <a:cs typeface="Arial"/>
                        </a:rPr>
                        <a:t>%</a:t>
                      </a:r>
                      <a:endPar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endParaRPr>
                    </a:p>
                  </a:txBody>
                  <a:tcPr anchor="ctr">
                    <a:lnL w="6350" cap="flat" cmpd="sng" algn="ctr">
                      <a:no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8198143"/>
                  </a:ext>
                </a:extLst>
              </a:tr>
              <a:tr h="1475562">
                <a:tc>
                  <a:txBody>
                    <a:bodyPr/>
                    <a:lstStyle/>
                    <a:p>
                      <a:pPr algn="ctr"/>
                      <a:r>
                        <a:rPr lang="en-US" sz="1100" b="0" i="0">
                          <a:solidFill>
                            <a:srgbClr val="1C4463"/>
                          </a:solidFill>
                          <a:latin typeface="Arial"/>
                          <a:cs typeface="Arial"/>
                        </a:rPr>
                        <a:t>Product Development Collaboration (“PDC”)</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BAD9"/>
                      </a:solidFill>
                      <a:prstDash val="solid"/>
                      <a:round/>
                      <a:headEnd type="none" w="med" len="med"/>
                      <a:tailEnd type="none" w="med" len="med"/>
                    </a:lnT>
                    <a:lnB w="6350" cap="flat" cmpd="sng" algn="ctr">
                      <a:solidFill>
                        <a:srgbClr val="87BAD9"/>
                      </a:solidFill>
                      <a:prstDash val="solid"/>
                      <a:round/>
                      <a:headEnd type="none" w="med" len="med"/>
                      <a:tailEnd type="none" w="med" len="med"/>
                    </a:lnB>
                    <a:solidFill>
                      <a:srgbClr val="CDE2EF"/>
                    </a:solidFill>
                  </a:tcPr>
                </a:tc>
                <a:tc>
                  <a:txBody>
                    <a:bodyPr/>
                    <a:lstStyle/>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~$30M of Investment Proceeds reserved to satisfy certain of Organigram’s obligations under the PDC agreement, including Organigram’s portion of its funding obligations under a mutually agreed budget for the Center of Excellence</a:t>
                      </a:r>
                    </a:p>
                    <a:p>
                      <a:pPr marL="628650" marR="0" lvl="1"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Remaining net Investment Proceeds </a:t>
                      </a:r>
                      <a:r>
                        <a:rPr kumimoji="0" lang="en-US" sz="1000" b="0" i="0" u="none" strike="noStrike" kern="1200" cap="none" spc="0" normalizeH="0" baseline="0" noProof="0">
                          <a:ln>
                            <a:noFill/>
                          </a:ln>
                          <a:solidFill>
                            <a:schemeClr val="tx1">
                              <a:lumMod val="65000"/>
                              <a:lumOff val="35000"/>
                            </a:schemeClr>
                          </a:solidFill>
                          <a:effectLst/>
                          <a:uLnTx/>
                          <a:uFillTx/>
                          <a:latin typeface="Arial"/>
                          <a:ea typeface="+mn-ea"/>
                          <a:cs typeface="Arial"/>
                        </a:rPr>
                        <a:t>may be used by Organigram </a:t>
                      </a:r>
                      <a:r>
                        <a:rPr lang="en-US" sz="1000" b="0" i="0">
                          <a:solidFill>
                            <a:schemeClr val="tx1">
                              <a:lumMod val="65000"/>
                              <a:lumOff val="35000"/>
                            </a:schemeClr>
                          </a:solidFill>
                          <a:latin typeface="Arial"/>
                          <a:cs typeface="Arial"/>
                        </a:rPr>
                        <a:t>for general corporate purposes, subject to certain proceed restrictions</a:t>
                      </a:r>
                    </a:p>
                    <a:p>
                      <a:pPr marL="628650" marR="0" lvl="1"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Costs relating to the Center of Excellence will be funded equally by OGI and BAT</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kern="1200">
                          <a:solidFill>
                            <a:schemeClr val="tx1">
                              <a:lumMod val="65000"/>
                              <a:lumOff val="35000"/>
                            </a:schemeClr>
                          </a:solidFill>
                          <a:latin typeface="Arial"/>
                          <a:ea typeface="+mn-ea"/>
                          <a:cs typeface="Arial"/>
                        </a:rPr>
                        <a:t>Organigram and BAT to focus on development of cannabis </a:t>
                      </a:r>
                      <a:r>
                        <a:rPr lang="en-US" sz="1000" b="0" i="0" kern="1200" err="1">
                          <a:solidFill>
                            <a:schemeClr val="tx1">
                              <a:lumMod val="65000"/>
                              <a:lumOff val="35000"/>
                            </a:schemeClr>
                          </a:solidFill>
                          <a:latin typeface="Arial"/>
                          <a:ea typeface="+mn-ea"/>
                          <a:cs typeface="Arial"/>
                        </a:rPr>
                        <a:t>vapour</a:t>
                      </a:r>
                      <a:r>
                        <a:rPr lang="en-US" sz="1000" b="0" i="0" kern="1200">
                          <a:solidFill>
                            <a:schemeClr val="tx1">
                              <a:lumMod val="65000"/>
                              <a:lumOff val="35000"/>
                            </a:schemeClr>
                          </a:solidFill>
                          <a:latin typeface="Arial"/>
                          <a:ea typeface="+mn-ea"/>
                          <a:cs typeface="Arial"/>
                        </a:rPr>
                        <a:t> products, cannabis oral products and any other products, IP and technologies mutually agreed upon</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kern="1200">
                          <a:solidFill>
                            <a:schemeClr val="tx1">
                              <a:lumMod val="65000"/>
                              <a:lumOff val="35000"/>
                            </a:schemeClr>
                          </a:solidFill>
                          <a:latin typeface="Arial"/>
                          <a:ea typeface="+mn-ea"/>
                          <a:cs typeface="Arial"/>
                        </a:rPr>
                        <a:t>Both Organigram and BAT to have access to certain of each other’s intellectual property (“IP”) and, subject to certain limitations, have the right to independently globally commercialize the products, technologies and IP</a:t>
                      </a:r>
                    </a:p>
                  </a:txBody>
                  <a:tcPr anchor="ctr">
                    <a:lnL w="6350" cap="flat" cmpd="sng" algn="ctr">
                      <a:no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219595744"/>
                  </a:ext>
                </a:extLst>
              </a:tr>
              <a:tr h="18463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C4463"/>
                          </a:solidFill>
                          <a:effectLst/>
                          <a:uLnTx/>
                          <a:uFillTx/>
                          <a:latin typeface="Arial"/>
                          <a:ea typeface="+mn-ea"/>
                          <a:cs typeface="Arial"/>
                        </a:rPr>
                        <a:t>Governance and Deal Protections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BAD9"/>
                      </a:solidFill>
                      <a:prstDash val="solid"/>
                      <a:round/>
                      <a:headEnd type="none" w="med" len="med"/>
                      <a:tailEnd type="none" w="med" len="med"/>
                    </a:lnT>
                    <a:lnB w="6350" cap="flat" cmpd="sng" algn="ctr">
                      <a:solidFill>
                        <a:srgbClr val="87BAD9"/>
                      </a:solidFill>
                      <a:prstDash val="solid"/>
                      <a:round/>
                      <a:headEnd type="none" w="med" len="med"/>
                      <a:tailEnd type="none" w="med" len="med"/>
                    </a:lnB>
                    <a:solidFill>
                      <a:srgbClr val="CDE2EF"/>
                    </a:solidFill>
                  </a:tcPr>
                </a:tc>
                <a:tc>
                  <a:txBody>
                    <a:bodyPr/>
                    <a:lstStyle/>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lang="en-US" sz="1000" b="0" i="0" dirty="0">
                          <a:solidFill>
                            <a:schemeClr val="tx1">
                              <a:lumMod val="65000"/>
                              <a:lumOff val="35000"/>
                            </a:schemeClr>
                          </a:solidFill>
                          <a:latin typeface="Arial"/>
                          <a:cs typeface="Arial"/>
                        </a:rPr>
                        <a:t>Board Representation: </a:t>
                      </a:r>
                    </a:p>
                    <a:p>
                      <a:pPr marL="628650" marR="0" lvl="1"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dirty="0">
                          <a:solidFill>
                            <a:schemeClr val="tx1">
                              <a:lumMod val="65000"/>
                              <a:lumOff val="35000"/>
                            </a:schemeClr>
                          </a:solidFill>
                          <a:latin typeface="Arial"/>
                          <a:cs typeface="Arial"/>
                        </a:rPr>
                        <a:t>BAT entitled to appoint (</a:t>
                      </a:r>
                      <a:r>
                        <a:rPr lang="en-US" sz="1000" b="0" i="0" dirty="0" err="1">
                          <a:solidFill>
                            <a:schemeClr val="tx1">
                              <a:lumMod val="65000"/>
                              <a:lumOff val="35000"/>
                            </a:schemeClr>
                          </a:solidFill>
                          <a:latin typeface="Arial"/>
                          <a:cs typeface="Arial"/>
                        </a:rPr>
                        <a:t>i</a:t>
                      </a:r>
                      <a:r>
                        <a:rPr lang="en-US" sz="1000" b="0" i="0" dirty="0">
                          <a:solidFill>
                            <a:schemeClr val="tx1">
                              <a:lumMod val="65000"/>
                              <a:lumOff val="35000"/>
                            </a:schemeClr>
                          </a:solidFill>
                          <a:latin typeface="Arial"/>
                          <a:cs typeface="Arial"/>
                        </a:rPr>
                        <a:t>) 20% of the Board of Directors of Organigram (the “Board”) for so long as BAT holds at least 15% of the issued and outstanding common shares of Organigram from</a:t>
                      </a:r>
                      <a:r>
                        <a:rPr lang="en-US" sz="1000" b="0" i="0" baseline="0" dirty="0">
                          <a:solidFill>
                            <a:schemeClr val="tx1">
                              <a:lumMod val="65000"/>
                              <a:lumOff val="35000"/>
                            </a:schemeClr>
                          </a:solidFill>
                          <a:latin typeface="Arial"/>
                          <a:cs typeface="Arial"/>
                        </a:rPr>
                        <a:t> time to time</a:t>
                      </a:r>
                      <a:r>
                        <a:rPr lang="en-US" sz="1000" b="0" i="0" dirty="0">
                          <a:solidFill>
                            <a:schemeClr val="tx1">
                              <a:lumMod val="65000"/>
                              <a:lumOff val="35000"/>
                            </a:schemeClr>
                          </a:solidFill>
                          <a:latin typeface="Arial"/>
                          <a:cs typeface="Arial"/>
                        </a:rPr>
                        <a:t> and (ii) 10% of the Board so long as BAT holds at least 10% of the issued and outstanding common shares of Organigram from time to time</a:t>
                      </a:r>
                    </a:p>
                    <a:p>
                      <a:pPr marL="628650" marR="0" lvl="1"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BAT </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nominees</a:t>
                      </a: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Mr. Simon Ashton was added to the Board</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in</a:t>
                      </a: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February </a:t>
                      </a: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2022</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and Ms. </a:t>
                      </a:r>
                      <a:r>
                        <a:rPr lang="en-US" sz="1000" b="0" i="0" u="none" strike="noStrike" kern="1200" cap="none" spc="0" normalizeH="0" baseline="0" dirty="0" err="1">
                          <a:ln>
                            <a:noFill/>
                          </a:ln>
                          <a:solidFill>
                            <a:schemeClr val="tx1">
                              <a:lumMod val="65000"/>
                              <a:lumOff val="35000"/>
                            </a:schemeClr>
                          </a:solidFill>
                          <a:effectLst/>
                          <a:uLnTx/>
                          <a:uFillTx/>
                          <a:latin typeface="Arial"/>
                          <a:ea typeface="+mn-ea"/>
                          <a:cs typeface="Arial"/>
                        </a:rPr>
                        <a:t>Ferland</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was added to the Board in March 2023 but subsequently resigned in September 2023</a:t>
                      </a:r>
                      <a:endPar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endParaRP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lang="en-US" sz="1000" b="0" i="0" kern="1200" dirty="0">
                          <a:solidFill>
                            <a:schemeClr val="tx1">
                              <a:lumMod val="65000"/>
                              <a:lumOff val="35000"/>
                            </a:schemeClr>
                          </a:solidFill>
                          <a:latin typeface="Arial"/>
                          <a:ea typeface="+mn-ea"/>
                          <a:cs typeface="Arial"/>
                        </a:rPr>
                        <a:t>Investor Rights</a:t>
                      </a:r>
                    </a:p>
                    <a:p>
                      <a:pPr marL="628650" marR="0" lvl="1"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BAT has a right to participate in equity issuances to maintain its percentage shareholding, subject to customary exceptions, and periodic top-up rights to permit maintenance of its percentage ownership following exempt issuances</a:t>
                      </a:r>
                    </a:p>
                    <a:p>
                      <a:pPr marL="628650" marR="0" lvl="1"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BAT has customary pro rata piggy-back registration rights</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a:t>
                      </a: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a:t>
                      </a:r>
                      <a:r>
                        <a:rPr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and is subject to certain</a:t>
                      </a: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share transfer restrictions</a:t>
                      </a:r>
                    </a:p>
                  </a:txBody>
                  <a:tcPr anchor="ctr">
                    <a:lnL w="6350" cap="flat" cmpd="sng" algn="ctr">
                      <a:no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2531876"/>
                  </a:ext>
                </a:extLst>
              </a:tr>
            </a:tbl>
          </a:graphicData>
        </a:graphic>
      </p:graphicFrame>
      <p:sp>
        <p:nvSpPr>
          <p:cNvPr id="6" name="Content Placeholder 2">
            <a:extLst>
              <a:ext uri="{FF2B5EF4-FFF2-40B4-BE49-F238E27FC236}">
                <a16:creationId xmlns:a16="http://schemas.microsoft.com/office/drawing/2014/main" id="{E13708DB-5F54-4E40-9473-F933F9AC42C4}"/>
              </a:ext>
            </a:extLst>
          </p:cNvPr>
          <p:cNvSpPr txBox="1">
            <a:spLocks/>
          </p:cNvSpPr>
          <p:nvPr/>
        </p:nvSpPr>
        <p:spPr>
          <a:xfrm>
            <a:off x="1072187" y="6246676"/>
            <a:ext cx="2849151" cy="1892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Next" charset="0"/>
                <a:ea typeface="Avenir Next" charset="0"/>
                <a:cs typeface="Avenir Nex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7313" marR="0" lvl="0" indent="-87313" algn="l" defTabSz="914400" rtl="0" eaLnBrk="1" fontAlgn="auto" latinLnBrk="0" hangingPunct="1">
              <a:lnSpc>
                <a:spcPct val="90000"/>
              </a:lnSpc>
              <a:spcBef>
                <a:spcPts val="0"/>
              </a:spcBef>
              <a:spcAft>
                <a:spcPts val="0"/>
              </a:spcAft>
              <a:buClrTx/>
              <a:buSzTx/>
              <a:buFont typeface="Arial"/>
              <a:buAutoNum type="arabicPeriod"/>
              <a:tabLst/>
              <a:defRPr/>
            </a:pPr>
            <a:r>
              <a:rPr kumimoji="0" lang="en-CA" sz="700" b="0" i="0" u="none" strike="noStrike" kern="1200" cap="none" spc="0" normalizeH="0" baseline="0" noProof="0">
                <a:ln>
                  <a:noFill/>
                </a:ln>
                <a:solidFill>
                  <a:srgbClr val="78777A"/>
                </a:solidFill>
                <a:effectLst/>
                <a:uLnTx/>
                <a:uFillTx/>
                <a:latin typeface="Arial" panose="020B0604020202020204" pitchFamily="34" charset="0"/>
                <a:cs typeface="Arial" panose="020B0604020202020204" pitchFamily="34" charset="0"/>
              </a:rPr>
              <a:t>Calculated on a non-diluted basis.</a:t>
            </a:r>
          </a:p>
        </p:txBody>
      </p:sp>
      <p:pic>
        <p:nvPicPr>
          <p:cNvPr id="3" name="Picture 2" descr="Icon&#10;&#10;Description automatically generated">
            <a:extLst>
              <a:ext uri="{FF2B5EF4-FFF2-40B4-BE49-F238E27FC236}">
                <a16:creationId xmlns:a16="http://schemas.microsoft.com/office/drawing/2014/main" id="{094DB70F-5B68-EA4A-3FCC-5FF2222541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pic>
        <p:nvPicPr>
          <p:cNvPr id="4" name="Picture 67">
            <a:extLst>
              <a:ext uri="{FF2B5EF4-FFF2-40B4-BE49-F238E27FC236}">
                <a16:creationId xmlns:a16="http://schemas.microsoft.com/office/drawing/2014/main" id="{0448F7A4-DE0E-E6E6-9D48-C4EF5B254CA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grpSp>
        <p:nvGrpSpPr>
          <p:cNvPr id="5" name="Group 4">
            <a:extLst>
              <a:ext uri="{FF2B5EF4-FFF2-40B4-BE49-F238E27FC236}">
                <a16:creationId xmlns:a16="http://schemas.microsoft.com/office/drawing/2014/main" id="{544A3B50-03B4-9FF8-9681-BC16060C48FF}"/>
              </a:ext>
            </a:extLst>
          </p:cNvPr>
          <p:cNvGrpSpPr/>
          <p:nvPr/>
        </p:nvGrpSpPr>
        <p:grpSpPr>
          <a:xfrm rot="10800000">
            <a:off x="269866" y="6252518"/>
            <a:ext cx="673940" cy="38897"/>
            <a:chOff x="801532" y="1726587"/>
            <a:chExt cx="1783917" cy="60521"/>
          </a:xfrm>
        </p:grpSpPr>
        <p:sp>
          <p:nvSpPr>
            <p:cNvPr id="7" name="Rectangle 6">
              <a:extLst>
                <a:ext uri="{FF2B5EF4-FFF2-40B4-BE49-F238E27FC236}">
                  <a16:creationId xmlns:a16="http://schemas.microsoft.com/office/drawing/2014/main" id="{4E7AA779-96F2-464D-44AE-007EDD033971}"/>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795CB4-1355-CEC4-BC64-42E567592C1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66BBCC-9190-AB21-48B8-3993A1A38977}"/>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C630EC-DA70-1542-E7A1-6E41DEFD7623}"/>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7723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BECCB6-4B4D-4741-8463-50AA6FDB757F}"/>
              </a:ext>
            </a:extLst>
          </p:cNvPr>
          <p:cNvSpPr>
            <a:spLocks noGrp="1"/>
          </p:cNvSpPr>
          <p:nvPr>
            <p:ph type="title"/>
          </p:nvPr>
        </p:nvSpPr>
        <p:spPr>
          <a:xfrm>
            <a:off x="547006" y="702884"/>
            <a:ext cx="12520924" cy="531813"/>
          </a:xfrm>
        </p:spPr>
        <p:txBody>
          <a:bodyPr>
            <a:noAutofit/>
          </a:bodyPr>
          <a:lstStyle/>
          <a:p>
            <a:pPr>
              <a:lnSpc>
                <a:spcPts val="4600"/>
              </a:lnSpc>
              <a:tabLst>
                <a:tab pos="1863725" algn="l"/>
              </a:tabLst>
            </a:pPr>
            <a:r>
              <a:rPr lang="en-US" sz="5000" cap="all">
                <a:solidFill>
                  <a:srgbClr val="86B9D8"/>
                </a:solidFill>
                <a:latin typeface="Impact"/>
              </a:rPr>
              <a:t>November 2023 BAT Transaction Summary</a:t>
            </a:r>
          </a:p>
        </p:txBody>
      </p:sp>
      <p:graphicFrame>
        <p:nvGraphicFramePr>
          <p:cNvPr id="2" name="Table 5">
            <a:extLst>
              <a:ext uri="{FF2B5EF4-FFF2-40B4-BE49-F238E27FC236}">
                <a16:creationId xmlns:a16="http://schemas.microsoft.com/office/drawing/2014/main" id="{0F4DE64D-BFD8-4B01-8763-1BD2D8045A0E}"/>
              </a:ext>
            </a:extLst>
          </p:cNvPr>
          <p:cNvGraphicFramePr>
            <a:graphicFrameLocks noGrp="1"/>
          </p:cNvGraphicFramePr>
          <p:nvPr>
            <p:custDataLst>
              <p:tags r:id="rId1"/>
            </p:custDataLst>
            <p:extLst>
              <p:ext uri="{D42A27DB-BD31-4B8C-83A1-F6EECF244321}">
                <p14:modId xmlns:p14="http://schemas.microsoft.com/office/powerpoint/2010/main" val="2560826357"/>
              </p:ext>
            </p:extLst>
          </p:nvPr>
        </p:nvGraphicFramePr>
        <p:xfrm>
          <a:off x="606836" y="1345593"/>
          <a:ext cx="11334649" cy="4796029"/>
        </p:xfrm>
        <a:graphic>
          <a:graphicData uri="http://schemas.openxmlformats.org/drawingml/2006/table">
            <a:tbl>
              <a:tblPr firstRow="1" bandRow="1">
                <a:tableStyleId>{2D5ABB26-0587-4C30-8999-92F81FD0307C}</a:tableStyleId>
              </a:tblPr>
              <a:tblGrid>
                <a:gridCol w="1286680">
                  <a:extLst>
                    <a:ext uri="{9D8B030D-6E8A-4147-A177-3AD203B41FA5}">
                      <a16:colId xmlns:a16="http://schemas.microsoft.com/office/drawing/2014/main" val="835196394"/>
                    </a:ext>
                  </a:extLst>
                </a:gridCol>
                <a:gridCol w="10047969">
                  <a:extLst>
                    <a:ext uri="{9D8B030D-6E8A-4147-A177-3AD203B41FA5}">
                      <a16:colId xmlns:a16="http://schemas.microsoft.com/office/drawing/2014/main" val="2181407436"/>
                    </a:ext>
                  </a:extLst>
                </a:gridCol>
              </a:tblGrid>
              <a:tr h="1669724">
                <a:tc>
                  <a:txBody>
                    <a:bodyPr/>
                    <a:lstStyle/>
                    <a:p>
                      <a:pPr algn="ctr"/>
                      <a:r>
                        <a:rPr lang="en-US" sz="1100" b="0" i="0">
                          <a:solidFill>
                            <a:srgbClr val="1C4463"/>
                          </a:solidFill>
                          <a:latin typeface="Arial"/>
                          <a:cs typeface="Arial"/>
                        </a:rPr>
                        <a:t>Investment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BAD9"/>
                      </a:solidFill>
                      <a:prstDash val="solid"/>
                      <a:round/>
                      <a:headEnd type="none" w="med" len="med"/>
                      <a:tailEnd type="none" w="med" len="med"/>
                    </a:lnT>
                    <a:lnB w="6350" cap="flat" cmpd="sng" algn="ctr">
                      <a:solidFill>
                        <a:srgbClr val="87BAD9"/>
                      </a:solidFill>
                      <a:prstDash val="solid"/>
                      <a:round/>
                      <a:headEnd type="none" w="med" len="med"/>
                      <a:tailEnd type="none" w="med" len="med"/>
                    </a:lnB>
                    <a:solidFill>
                      <a:srgbClr val="CDE2EF"/>
                    </a:solidFill>
                  </a:tcPr>
                </a:tc>
                <a:tc>
                  <a:txBody>
                    <a:bodyPr/>
                    <a:lstStyle/>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rPr>
                        <a:t>Subject to requisite Organigram shareholder approval, regulatory approvals and other conditions, subsidiary of BAT to subscribe for, in aggregate, ~38.7 million shares of Organigram, over three tranches, at C$3.2203/share.</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rPr>
                        <a:t>Total gross proceeds to Organigram of C$124.6 million</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rPr>
                        <a:t>Subsidiary of BAT, subject to Organigram shareholder approval, regulatory approvals and other conditions, will subscribe for:</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rPr>
                        <a:t>         Tranche 1 - ~12.9 million shares on or around January 16, 2024, for C$41.5 million</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rPr>
                        <a:t>         Tranche 2 - ~12.9 million shares on or around August 30, 2024, for C$41.5 million</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kumimoji="0" lang="en-US" sz="1000" b="0" i="0" u="none" strike="noStrike" kern="1200" cap="none" spc="0" normalizeH="0" baseline="0">
                          <a:ln>
                            <a:noFill/>
                          </a:ln>
                          <a:solidFill>
                            <a:schemeClr val="tx1">
                              <a:lumMod val="65000"/>
                              <a:lumOff val="35000"/>
                            </a:schemeClr>
                          </a:solidFill>
                          <a:effectLst/>
                          <a:uLnTx/>
                          <a:uFillTx/>
                          <a:latin typeface="Arial"/>
                          <a:ea typeface="+mn-ea"/>
                          <a:cs typeface="Arial"/>
                        </a:rPr>
                        <a:t>         Tranche 3 - ~12.9 million shares on or around February 28,2025, for C$41.5 million</a:t>
                      </a:r>
                    </a:p>
                  </a:txBody>
                  <a:tcPr anchor="ctr">
                    <a:lnL w="6350" cap="flat" cmpd="sng" algn="ctr">
                      <a:no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8198143"/>
                  </a:ext>
                </a:extLst>
              </a:tr>
              <a:tr h="1587065">
                <a:tc>
                  <a:txBody>
                    <a:bodyPr/>
                    <a:lstStyle/>
                    <a:p>
                      <a:pPr algn="ctr"/>
                      <a:r>
                        <a:rPr lang="en-US" sz="1100" b="0" i="0">
                          <a:solidFill>
                            <a:srgbClr val="1C4463"/>
                          </a:solidFill>
                          <a:latin typeface="Arial"/>
                          <a:cs typeface="Arial"/>
                        </a:rPr>
                        <a:t>Capital Allocation and “Jupiter” Investment Pool</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BAD9"/>
                      </a:solidFill>
                      <a:prstDash val="solid"/>
                      <a:round/>
                      <a:headEnd type="none" w="med" len="med"/>
                      <a:tailEnd type="none" w="med" len="med"/>
                    </a:lnT>
                    <a:lnB w="6350" cap="flat" cmpd="sng" algn="ctr">
                      <a:solidFill>
                        <a:srgbClr val="87BAD9"/>
                      </a:solidFill>
                      <a:prstDash val="solid"/>
                      <a:round/>
                      <a:headEnd type="none" w="med" len="med"/>
                      <a:tailEnd type="none" w="med" len="med"/>
                    </a:lnB>
                    <a:solidFill>
                      <a:srgbClr val="CDE2EF"/>
                    </a:solidFill>
                  </a:tcPr>
                </a:tc>
                <a:tc>
                  <a:txBody>
                    <a:bodyPr/>
                    <a:lstStyle/>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Organigram to create a Strategic Investment Pool named Jupiter (“Jupiter”), to be funded with C$83.1 million over the course of the three tranches of the investment</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Remaining net Investment Proceeds of C$41.5 million </a:t>
                      </a:r>
                      <a:r>
                        <a:rPr kumimoji="0" lang="en-US" sz="1000" b="0" i="0" u="none" strike="noStrike" kern="1200" cap="none" spc="0" normalizeH="0" baseline="0" noProof="0">
                          <a:ln>
                            <a:noFill/>
                          </a:ln>
                          <a:solidFill>
                            <a:schemeClr val="tx1">
                              <a:lumMod val="65000"/>
                              <a:lumOff val="35000"/>
                            </a:schemeClr>
                          </a:solidFill>
                          <a:effectLst/>
                          <a:uLnTx/>
                          <a:uFillTx/>
                          <a:latin typeface="Arial"/>
                          <a:ea typeface="+mn-ea"/>
                          <a:cs typeface="Arial"/>
                        </a:rPr>
                        <a:t>may be used by Organigram </a:t>
                      </a:r>
                      <a:r>
                        <a:rPr lang="en-US" sz="1000" b="0" i="0">
                          <a:solidFill>
                            <a:schemeClr val="tx1">
                              <a:lumMod val="65000"/>
                              <a:lumOff val="35000"/>
                            </a:schemeClr>
                          </a:solidFill>
                          <a:latin typeface="Arial"/>
                          <a:cs typeface="Arial"/>
                        </a:rPr>
                        <a:t>for general corporate purposes </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Jupiter will target investments in emerging cannabis opportunities that enable Organigram to apply industry-leading capabilities to new markets, thus expanding its global footprint</a:t>
                      </a:r>
                    </a:p>
                    <a:p>
                      <a:pPr marL="171450" marR="0" lvl="0" indent="-171450" algn="l" defTabSz="914400" rtl="0" eaLnBrk="1" fontAlgn="auto" latinLnBrk="0" hangingPunct="1">
                        <a:lnSpc>
                          <a:spcPct val="100000"/>
                        </a:lnSpc>
                        <a:spcBef>
                          <a:spcPts val="300"/>
                        </a:spcBef>
                        <a:spcAft>
                          <a:spcPts val="300"/>
                        </a:spcAft>
                        <a:buClr>
                          <a:srgbClr val="87BAD9"/>
                        </a:buClr>
                        <a:buSzTx/>
                        <a:buFont typeface="Arial" panose="020B0604020202020204" pitchFamily="34" charset="0"/>
                        <a:buChar char="•"/>
                        <a:tabLst/>
                        <a:defRPr/>
                      </a:pPr>
                      <a:r>
                        <a:rPr lang="en-US" sz="1000" b="0" i="0">
                          <a:solidFill>
                            <a:schemeClr val="tx1">
                              <a:lumMod val="65000"/>
                              <a:lumOff val="35000"/>
                            </a:schemeClr>
                          </a:solidFill>
                          <a:latin typeface="Arial"/>
                          <a:cs typeface="Arial"/>
                        </a:rPr>
                        <a:t>Jupiter to be set-up and managed by an internal team at Organigram</a:t>
                      </a:r>
                    </a:p>
                  </a:txBody>
                  <a:tcPr anchor="ctr">
                    <a:lnL w="6350" cap="flat" cmpd="sng" algn="ctr">
                      <a:no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219595744"/>
                  </a:ext>
                </a:extLst>
              </a:tr>
              <a:tr h="13390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C4463"/>
                          </a:solidFill>
                          <a:effectLst/>
                          <a:uLnTx/>
                          <a:uFillTx/>
                          <a:latin typeface="Arial"/>
                          <a:ea typeface="+mn-ea"/>
                          <a:cs typeface="Arial"/>
                        </a:rPr>
                        <a:t>Governance and Deal Protections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BAD9"/>
                      </a:solidFill>
                      <a:prstDash val="solid"/>
                      <a:round/>
                      <a:headEnd type="none" w="med" len="med"/>
                      <a:tailEnd type="none" w="med" len="med"/>
                    </a:lnT>
                    <a:lnB w="6350" cap="flat" cmpd="sng" algn="ctr">
                      <a:solidFill>
                        <a:srgbClr val="87BAD9"/>
                      </a:solidFill>
                      <a:prstDash val="solid"/>
                      <a:round/>
                      <a:headEnd type="none" w="med" len="med"/>
                      <a:tailEnd type="none" w="med" len="med"/>
                    </a:lnB>
                    <a:solidFill>
                      <a:srgbClr val="CDE2EF"/>
                    </a:solidFill>
                  </a:tcPr>
                </a:tc>
                <a:tc>
                  <a:txBody>
                    <a:bodyPr/>
                    <a:lstStyle/>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lang="en-US" sz="1000" b="1" i="0" dirty="0">
                          <a:solidFill>
                            <a:schemeClr val="tx1">
                              <a:lumMod val="65000"/>
                              <a:lumOff val="35000"/>
                            </a:schemeClr>
                          </a:solidFill>
                          <a:latin typeface="Arial"/>
                          <a:cs typeface="Arial"/>
                        </a:rPr>
                        <a:t>Board Representation: </a:t>
                      </a: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lang="en-US" sz="1000" b="0" i="0" dirty="0">
                          <a:solidFill>
                            <a:schemeClr val="tx1">
                              <a:lumMod val="65000"/>
                              <a:lumOff val="35000"/>
                            </a:schemeClr>
                          </a:solidFill>
                          <a:latin typeface="Arial"/>
                          <a:cs typeface="Arial"/>
                        </a:rPr>
                        <a:t>        Under the Amended and Restated IRA, BAT would be eligible to appoint up to 30% of the Board.</a:t>
                      </a: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lang="en-US" sz="1000" b="1" i="0" kern="1200" dirty="0">
                          <a:solidFill>
                            <a:schemeClr val="tx1">
                              <a:lumMod val="65000"/>
                              <a:lumOff val="35000"/>
                            </a:schemeClr>
                          </a:solidFill>
                          <a:latin typeface="Arial"/>
                          <a:ea typeface="+mn-ea"/>
                          <a:cs typeface="Arial"/>
                        </a:rPr>
                        <a:t>Investor Rights:</a:t>
                      </a: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BAT has a right to participate in equity issuances to maintain its percentage shareholding, subject to customary exceptions, and periodic top-up rights to permit maintenance of its percentage ownership following exempt issuances.</a:t>
                      </a: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BAT has customary pro rata piggy-back registration rights and is subject to certain share transfer restrictions.</a:t>
                      </a:r>
                    </a:p>
                    <a:p>
                      <a:pPr marL="171450" marR="0" lvl="0" indent="-171450" algn="l" rtl="0" eaLnBrk="1" fontAlgn="auto" latinLnBrk="0" hangingPunct="1">
                        <a:lnSpc>
                          <a:spcPct val="100000"/>
                        </a:lnSpc>
                        <a:spcBef>
                          <a:spcPts val="300"/>
                        </a:spcBef>
                        <a:spcAft>
                          <a:spcPts val="300"/>
                        </a:spcAft>
                        <a:buClr>
                          <a:srgbClr val="87BAD9"/>
                        </a:buClr>
                        <a:buSzTx/>
                        <a:buFont typeface="Arial" panose="020B0604020202020204" pitchFamily="34" charset="0"/>
                        <a:buChar char="•"/>
                      </a:pPr>
                      <a:r>
                        <a:rPr kumimoji="0" lang="en-US" sz="1000" b="0" i="0" u="none" strike="noStrike" kern="1200" cap="none" spc="0" normalizeH="0" baseline="0" dirty="0">
                          <a:ln>
                            <a:noFill/>
                          </a:ln>
                          <a:solidFill>
                            <a:schemeClr val="tx1">
                              <a:lumMod val="65000"/>
                              <a:lumOff val="35000"/>
                            </a:schemeClr>
                          </a:solidFill>
                          <a:effectLst/>
                          <a:uLnTx/>
                          <a:uFillTx/>
                          <a:latin typeface="Arial"/>
                          <a:ea typeface="+mn-ea"/>
                          <a:cs typeface="Arial"/>
                        </a:rPr>
                        <a:t>        BAT has certain minority protections, including approval rights over certain fundamental transactions. </a:t>
                      </a:r>
                    </a:p>
                  </a:txBody>
                  <a:tcPr anchor="ctr">
                    <a:lnL w="6350" cap="flat" cmpd="sng" algn="ctr">
                      <a:no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2531876"/>
                  </a:ext>
                </a:extLst>
              </a:tr>
            </a:tbl>
          </a:graphicData>
        </a:graphic>
      </p:graphicFrame>
      <p:pic>
        <p:nvPicPr>
          <p:cNvPr id="3" name="Picture 2" descr="Icon&#10;&#10;Description automatically generated">
            <a:extLst>
              <a:ext uri="{FF2B5EF4-FFF2-40B4-BE49-F238E27FC236}">
                <a16:creationId xmlns:a16="http://schemas.microsoft.com/office/drawing/2014/main" id="{094DB70F-5B68-EA4A-3FCC-5FF2222541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02515" y="762785"/>
            <a:ext cx="1152035" cy="547007"/>
          </a:xfrm>
          <a:prstGeom prst="rect">
            <a:avLst/>
          </a:prstGeom>
        </p:spPr>
      </p:pic>
      <p:pic>
        <p:nvPicPr>
          <p:cNvPr id="4" name="Picture 67">
            <a:extLst>
              <a:ext uri="{FF2B5EF4-FFF2-40B4-BE49-F238E27FC236}">
                <a16:creationId xmlns:a16="http://schemas.microsoft.com/office/drawing/2014/main" id="{0448F7A4-DE0E-E6E6-9D48-C4EF5B254CA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109" y="6435959"/>
            <a:ext cx="1740157" cy="235156"/>
          </a:xfrm>
          <a:prstGeom prst="rect">
            <a:avLst/>
          </a:prstGeom>
        </p:spPr>
      </p:pic>
      <p:grpSp>
        <p:nvGrpSpPr>
          <p:cNvPr id="5" name="Group 4">
            <a:extLst>
              <a:ext uri="{FF2B5EF4-FFF2-40B4-BE49-F238E27FC236}">
                <a16:creationId xmlns:a16="http://schemas.microsoft.com/office/drawing/2014/main" id="{544A3B50-03B4-9FF8-9681-BC16060C48FF}"/>
              </a:ext>
            </a:extLst>
          </p:cNvPr>
          <p:cNvGrpSpPr/>
          <p:nvPr/>
        </p:nvGrpSpPr>
        <p:grpSpPr>
          <a:xfrm rot="10800000">
            <a:off x="269866" y="6252518"/>
            <a:ext cx="673940" cy="38897"/>
            <a:chOff x="801532" y="1726587"/>
            <a:chExt cx="1783917" cy="60521"/>
          </a:xfrm>
        </p:grpSpPr>
        <p:sp>
          <p:nvSpPr>
            <p:cNvPr id="7" name="Rectangle 6">
              <a:extLst>
                <a:ext uri="{FF2B5EF4-FFF2-40B4-BE49-F238E27FC236}">
                  <a16:creationId xmlns:a16="http://schemas.microsoft.com/office/drawing/2014/main" id="{4E7AA779-96F2-464D-44AE-007EDD033971}"/>
                </a:ext>
              </a:extLst>
            </p:cNvPr>
            <p:cNvSpPr/>
            <p:nvPr/>
          </p:nvSpPr>
          <p:spPr>
            <a:xfrm>
              <a:off x="801532" y="1726587"/>
              <a:ext cx="445259" cy="60521"/>
            </a:xfrm>
            <a:prstGeom prst="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795CB4-1355-CEC4-BC64-42E567592C1B}"/>
                </a:ext>
              </a:extLst>
            </p:cNvPr>
            <p:cNvSpPr/>
            <p:nvPr/>
          </p:nvSpPr>
          <p:spPr>
            <a:xfrm>
              <a:off x="1246791" y="1726587"/>
              <a:ext cx="445259" cy="60521"/>
            </a:xfrm>
            <a:prstGeom prst="rect">
              <a:avLst/>
            </a:prstGeom>
            <a:solidFill>
              <a:srgbClr val="78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66BBCC-9190-AB21-48B8-3993A1A38977}"/>
                </a:ext>
              </a:extLst>
            </p:cNvPr>
            <p:cNvSpPr/>
            <p:nvPr/>
          </p:nvSpPr>
          <p:spPr>
            <a:xfrm>
              <a:off x="1693491" y="1726587"/>
              <a:ext cx="445259" cy="60521"/>
            </a:xfrm>
            <a:prstGeom prst="rect">
              <a:avLst/>
            </a:prstGeom>
            <a:solidFill>
              <a:srgbClr val="F0B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C630EC-DA70-1542-E7A1-6E41DEFD7623}"/>
                </a:ext>
              </a:extLst>
            </p:cNvPr>
            <p:cNvSpPr/>
            <p:nvPr/>
          </p:nvSpPr>
          <p:spPr>
            <a:xfrm>
              <a:off x="2140190" y="1726587"/>
              <a:ext cx="445259" cy="60521"/>
            </a:xfrm>
            <a:prstGeom prst="rect">
              <a:avLst/>
            </a:prstGeom>
            <a:solidFill>
              <a:srgbClr val="86B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4845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ject 2">
            <a:extLst>
              <a:ext uri="{FF2B5EF4-FFF2-40B4-BE49-F238E27FC236}">
                <a16:creationId xmlns:a16="http://schemas.microsoft.com/office/drawing/2014/main" id="{13F6745B-4D2E-E6E1-F98B-15ABF290DB0A}"/>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4419594" y="0"/>
            <a:ext cx="7772400" cy="6858000"/>
          </a:xfrm>
          <a:prstGeom prst="rect">
            <a:avLst/>
          </a:prstGeom>
        </p:spPr>
      </p:pic>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An uplifting &amp; vibrant value brand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focused on convenience.</a:t>
            </a:r>
            <a:endParaRPr kumimoji="0" lang="en-CA"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37</a:t>
            </a:fld>
            <a:endParaRPr lang="en-CA" sz="1000"/>
          </a:p>
        </p:txBody>
      </p:sp>
      <p:pic>
        <p:nvPicPr>
          <p:cNvPr id="24" name="Picture 23" descr="A picture containing object, clock, train&#10;&#10;Description automatically generated">
            <a:extLst>
              <a:ext uri="{FF2B5EF4-FFF2-40B4-BE49-F238E27FC236}">
                <a16:creationId xmlns:a16="http://schemas.microsoft.com/office/drawing/2014/main" id="{160B0067-6C5B-FCBB-4C7D-09628C90A866}"/>
              </a:ext>
            </a:extLst>
          </p:cNvPr>
          <p:cNvPicPr>
            <a:picLocks noChangeAspect="1"/>
          </p:cNvPicPr>
          <p:nvPr/>
        </p:nvPicPr>
        <p:blipFill>
          <a:blip r:embed="rId3"/>
          <a:stretch>
            <a:fillRect/>
          </a:stretch>
        </p:blipFill>
        <p:spPr>
          <a:xfrm>
            <a:off x="838194" y="2347908"/>
            <a:ext cx="2743206" cy="1316739"/>
          </a:xfrm>
          <a:prstGeom prst="rect">
            <a:avLst/>
          </a:prstGeom>
        </p:spPr>
      </p:pic>
      <p:sp>
        <p:nvSpPr>
          <p:cNvPr id="35" name="object 3">
            <a:extLst>
              <a:ext uri="{FF2B5EF4-FFF2-40B4-BE49-F238E27FC236}">
                <a16:creationId xmlns:a16="http://schemas.microsoft.com/office/drawing/2014/main" id="{EF32CFFC-5201-3F24-A6DF-96491C469B3B}"/>
              </a:ext>
            </a:extLst>
          </p:cNvPr>
          <p:cNvSpPr txBox="1"/>
          <p:nvPr/>
        </p:nvSpPr>
        <p:spPr>
          <a:xfrm>
            <a:off x="4654545" y="6019218"/>
            <a:ext cx="1206500" cy="575350"/>
          </a:xfrm>
          <a:prstGeom prst="rect">
            <a:avLst/>
          </a:prstGeom>
        </p:spPr>
        <p:txBody>
          <a:bodyPr vert="horz" wrap="square" lIns="0" tIns="12700" rIns="0" bIns="0" rtlCol="0">
            <a:spAutoFit/>
          </a:bodyPr>
          <a:lstStyle/>
          <a:p>
            <a:pPr marL="12700" marR="5080">
              <a:lnSpc>
                <a:spcPct val="130900"/>
              </a:lnSpc>
              <a:spcBef>
                <a:spcPts val="100"/>
              </a:spcBef>
            </a:pPr>
            <a:r>
              <a:rPr sz="700">
                <a:solidFill>
                  <a:srgbClr val="132D47"/>
                </a:solidFill>
                <a:latin typeface="Arial"/>
                <a:cs typeface="Arial"/>
              </a:rPr>
              <a:t>Tropic</a:t>
            </a:r>
            <a:r>
              <a:rPr sz="700" spc="-20">
                <a:solidFill>
                  <a:srgbClr val="132D47"/>
                </a:solidFill>
                <a:latin typeface="Arial"/>
                <a:cs typeface="Arial"/>
              </a:rPr>
              <a:t> </a:t>
            </a:r>
            <a:r>
              <a:rPr sz="700">
                <a:solidFill>
                  <a:srgbClr val="132D47"/>
                </a:solidFill>
                <a:latin typeface="Arial"/>
                <a:cs typeface="Arial"/>
              </a:rPr>
              <a:t>Thunder</a:t>
            </a:r>
            <a:r>
              <a:rPr sz="700" spc="-5">
                <a:solidFill>
                  <a:srgbClr val="132D47"/>
                </a:solidFill>
                <a:latin typeface="Arial"/>
                <a:cs typeface="Arial"/>
              </a:rPr>
              <a:t> </a:t>
            </a:r>
            <a:r>
              <a:rPr sz="700">
                <a:solidFill>
                  <a:srgbClr val="132D47"/>
                </a:solidFill>
                <a:latin typeface="Arial"/>
                <a:cs typeface="Arial"/>
              </a:rPr>
              <a:t>7g</a:t>
            </a:r>
            <a:r>
              <a:rPr sz="700" spc="-10">
                <a:solidFill>
                  <a:srgbClr val="132D47"/>
                </a:solidFill>
                <a:latin typeface="Arial"/>
                <a:cs typeface="Arial"/>
              </a:rPr>
              <a:t> pre-milled</a:t>
            </a:r>
            <a:r>
              <a:rPr sz="700" spc="500">
                <a:solidFill>
                  <a:srgbClr val="132D47"/>
                </a:solidFill>
                <a:latin typeface="Arial"/>
                <a:cs typeface="Arial"/>
              </a:rPr>
              <a:t> </a:t>
            </a:r>
            <a:r>
              <a:rPr sz="700">
                <a:solidFill>
                  <a:srgbClr val="132D47"/>
                </a:solidFill>
                <a:latin typeface="Arial"/>
                <a:cs typeface="Arial"/>
              </a:rPr>
              <a:t>Wild Berry Blaze </a:t>
            </a:r>
            <a:r>
              <a:rPr sz="700" spc="-10" err="1">
                <a:solidFill>
                  <a:srgbClr val="132D47"/>
                </a:solidFill>
                <a:latin typeface="Arial"/>
                <a:cs typeface="Arial"/>
              </a:rPr>
              <a:t>SHRED’ems</a:t>
            </a:r>
            <a:r>
              <a:rPr sz="700" spc="500">
                <a:solidFill>
                  <a:srgbClr val="132D47"/>
                </a:solidFill>
                <a:latin typeface="Arial"/>
                <a:cs typeface="Arial"/>
              </a:rPr>
              <a:t> </a:t>
            </a:r>
            <a:r>
              <a:rPr sz="700" err="1">
                <a:solidFill>
                  <a:srgbClr val="132D47"/>
                </a:solidFill>
                <a:latin typeface="Arial"/>
                <a:cs typeface="Arial"/>
              </a:rPr>
              <a:t>Gnarberry</a:t>
            </a:r>
            <a:r>
              <a:rPr sz="700" spc="-10">
                <a:solidFill>
                  <a:srgbClr val="132D47"/>
                </a:solidFill>
                <a:latin typeface="Arial"/>
                <a:cs typeface="Arial"/>
              </a:rPr>
              <a:t> </a:t>
            </a:r>
            <a:r>
              <a:rPr sz="700">
                <a:solidFill>
                  <a:srgbClr val="132D47"/>
                </a:solidFill>
                <a:latin typeface="Arial"/>
                <a:cs typeface="Arial"/>
              </a:rPr>
              <a:t>1g</a:t>
            </a:r>
            <a:r>
              <a:rPr sz="700" spc="-5">
                <a:solidFill>
                  <a:srgbClr val="132D47"/>
                </a:solidFill>
                <a:latin typeface="Arial"/>
                <a:cs typeface="Arial"/>
              </a:rPr>
              <a:t> </a:t>
            </a:r>
            <a:r>
              <a:rPr sz="700">
                <a:solidFill>
                  <a:srgbClr val="132D47"/>
                </a:solidFill>
                <a:latin typeface="Arial"/>
                <a:cs typeface="Arial"/>
              </a:rPr>
              <a:t>510</a:t>
            </a:r>
            <a:r>
              <a:rPr sz="700" spc="-10">
                <a:solidFill>
                  <a:srgbClr val="132D47"/>
                </a:solidFill>
                <a:latin typeface="Arial"/>
                <a:cs typeface="Arial"/>
              </a:rPr>
              <a:t> </a:t>
            </a:r>
            <a:r>
              <a:rPr sz="700" spc="-20">
                <a:solidFill>
                  <a:srgbClr val="132D47"/>
                </a:solidFill>
                <a:latin typeface="Arial"/>
                <a:cs typeface="Arial"/>
              </a:rPr>
              <a:t>vape</a:t>
            </a:r>
            <a:endParaRPr lang="en-US" sz="700" spc="-20">
              <a:solidFill>
                <a:srgbClr val="132D47"/>
              </a:solidFill>
              <a:latin typeface="Arial"/>
              <a:cs typeface="Arial"/>
            </a:endParaRPr>
          </a:p>
          <a:p>
            <a:pPr marL="12700" marR="5080">
              <a:lnSpc>
                <a:spcPct val="130900"/>
              </a:lnSpc>
              <a:spcBef>
                <a:spcPts val="100"/>
              </a:spcBef>
            </a:pPr>
            <a:r>
              <a:rPr lang="en-CA" sz="700" spc="-20">
                <a:solidFill>
                  <a:srgbClr val="132D47"/>
                </a:solidFill>
                <a:latin typeface="Arial"/>
                <a:cs typeface="Arial"/>
              </a:rPr>
              <a:t>SHRED X Rip Strips</a:t>
            </a:r>
            <a:endParaRPr sz="700">
              <a:latin typeface="Arial"/>
              <a:cs typeface="Arial"/>
            </a:endParaRPr>
          </a:p>
        </p:txBody>
      </p:sp>
      <p:grpSp>
        <p:nvGrpSpPr>
          <p:cNvPr id="36" name="object 4">
            <a:extLst>
              <a:ext uri="{FF2B5EF4-FFF2-40B4-BE49-F238E27FC236}">
                <a16:creationId xmlns:a16="http://schemas.microsoft.com/office/drawing/2014/main" id="{A8E272EA-3756-AB16-0BF6-E6F0DA0FD627}"/>
              </a:ext>
            </a:extLst>
          </p:cNvPr>
          <p:cNvGrpSpPr/>
          <p:nvPr/>
        </p:nvGrpSpPr>
        <p:grpSpPr>
          <a:xfrm>
            <a:off x="4667245" y="5942774"/>
            <a:ext cx="483234" cy="23495"/>
            <a:chOff x="571500" y="9111995"/>
            <a:chExt cx="483234" cy="23495"/>
          </a:xfrm>
        </p:grpSpPr>
        <p:sp>
          <p:nvSpPr>
            <p:cNvPr id="37" name="object 5">
              <a:extLst>
                <a:ext uri="{FF2B5EF4-FFF2-40B4-BE49-F238E27FC236}">
                  <a16:creationId xmlns:a16="http://schemas.microsoft.com/office/drawing/2014/main" id="{DFD4F001-A775-5FC1-8391-93CF6656D6D6}"/>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38" name="object 6">
              <a:extLst>
                <a:ext uri="{FF2B5EF4-FFF2-40B4-BE49-F238E27FC236}">
                  <a16:creationId xmlns:a16="http://schemas.microsoft.com/office/drawing/2014/main" id="{C57B1DA0-3387-E6B7-1486-D055DAF31B75}"/>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39" name="object 7">
              <a:extLst>
                <a:ext uri="{FF2B5EF4-FFF2-40B4-BE49-F238E27FC236}">
                  <a16:creationId xmlns:a16="http://schemas.microsoft.com/office/drawing/2014/main" id="{8DFA9432-B890-0F97-35F8-1AB9D289338D}"/>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40" name="object 8">
              <a:extLst>
                <a:ext uri="{FF2B5EF4-FFF2-40B4-BE49-F238E27FC236}">
                  <a16:creationId xmlns:a16="http://schemas.microsoft.com/office/drawing/2014/main" id="{BE4F2925-94D7-6CE1-72BC-9C9DCF53E893}"/>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pic>
        <p:nvPicPr>
          <p:cNvPr id="5" name="Picture 14" descr="A picture containing calendar&#10;&#10;Description automatically generated">
            <a:extLst>
              <a:ext uri="{FF2B5EF4-FFF2-40B4-BE49-F238E27FC236}">
                <a16:creationId xmlns:a16="http://schemas.microsoft.com/office/drawing/2014/main" id="{7C807415-1718-DEB0-92F3-033D7DF31168}"/>
              </a:ext>
            </a:extLst>
          </p:cNvPr>
          <p:cNvPicPr>
            <a:picLocks noChangeAspect="1"/>
          </p:cNvPicPr>
          <p:nvPr/>
        </p:nvPicPr>
        <p:blipFill>
          <a:blip r:embed="rId4"/>
          <a:stretch>
            <a:fillRect/>
          </a:stretch>
        </p:blipFill>
        <p:spPr>
          <a:xfrm>
            <a:off x="7251034" y="881940"/>
            <a:ext cx="2690408" cy="3255076"/>
          </a:xfrm>
          <a:prstGeom prst="rect">
            <a:avLst/>
          </a:prstGeom>
        </p:spPr>
      </p:pic>
    </p:spTree>
    <p:extLst>
      <p:ext uri="{BB962C8B-B14F-4D97-AF65-F5344CB8AC3E}">
        <p14:creationId xmlns:p14="http://schemas.microsoft.com/office/powerpoint/2010/main" val="4154783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wall, indoor, kitchen appliance&#10;&#10;Description automatically generated">
            <a:extLst>
              <a:ext uri="{FF2B5EF4-FFF2-40B4-BE49-F238E27FC236}">
                <a16:creationId xmlns:a16="http://schemas.microsoft.com/office/drawing/2014/main" id="{663E797D-DC69-D1C4-CF43-47B9864BEE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19594" y="0"/>
            <a:ext cx="7772475" cy="6858000"/>
          </a:xfrm>
          <a:prstGeom prst="rect">
            <a:avLst/>
          </a:prstGeom>
        </p:spPr>
      </p:pic>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An imaginative brand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with iconic strains and stellar extracts.</a:t>
            </a: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38</a:t>
            </a:fld>
            <a:endParaRPr lang="en-CA" sz="1000"/>
          </a:p>
        </p:txBody>
      </p:sp>
      <p:sp>
        <p:nvSpPr>
          <p:cNvPr id="5" name="object 3">
            <a:extLst>
              <a:ext uri="{FF2B5EF4-FFF2-40B4-BE49-F238E27FC236}">
                <a16:creationId xmlns:a16="http://schemas.microsoft.com/office/drawing/2014/main" id="{ED15BC98-51E5-6E44-FD42-44F360F92943}"/>
              </a:ext>
            </a:extLst>
          </p:cNvPr>
          <p:cNvSpPr txBox="1"/>
          <p:nvPr/>
        </p:nvSpPr>
        <p:spPr>
          <a:xfrm>
            <a:off x="4760885" y="6158918"/>
            <a:ext cx="1595906" cy="312905"/>
          </a:xfrm>
          <a:prstGeom prst="rect">
            <a:avLst/>
          </a:prstGeom>
        </p:spPr>
        <p:txBody>
          <a:bodyPr vert="horz" wrap="square" lIns="0" tIns="45719" rIns="0" bIns="0" rtlCol="0">
            <a:spAutoFit/>
          </a:bodyPr>
          <a:lstStyle/>
          <a:p>
            <a:pPr marL="12700">
              <a:lnSpc>
                <a:spcPct val="100000"/>
              </a:lnSpc>
              <a:spcBef>
                <a:spcPts val="359"/>
              </a:spcBef>
            </a:pPr>
            <a:r>
              <a:rPr lang="en-US" sz="700" spc="-10">
                <a:solidFill>
                  <a:srgbClr val="132D47"/>
                </a:solidFill>
                <a:latin typeface="Arial"/>
                <a:cs typeface="Arial"/>
              </a:rPr>
              <a:t>Holy Mountain</a:t>
            </a:r>
          </a:p>
          <a:p>
            <a:pPr marL="12700">
              <a:lnSpc>
                <a:spcPct val="100000"/>
              </a:lnSpc>
              <a:spcBef>
                <a:spcPts val="359"/>
              </a:spcBef>
            </a:pPr>
            <a:r>
              <a:rPr lang="en-US" sz="700" spc="-10">
                <a:solidFill>
                  <a:srgbClr val="132D47"/>
                </a:solidFill>
                <a:latin typeface="Arial"/>
                <a:cs typeface="Arial"/>
              </a:rPr>
              <a:t>Mac-1 3.5 g, R*</a:t>
            </a:r>
            <a:r>
              <a:rPr lang="en-US" sz="700" spc="-10" err="1">
                <a:solidFill>
                  <a:srgbClr val="132D47"/>
                </a:solidFill>
                <a:latin typeface="Arial"/>
                <a:cs typeface="Arial"/>
              </a:rPr>
              <a:t>ntz</a:t>
            </a:r>
            <a:r>
              <a:rPr lang="en-US" sz="700" spc="-10">
                <a:solidFill>
                  <a:srgbClr val="132D47"/>
                </a:solidFill>
                <a:latin typeface="Arial"/>
                <a:cs typeface="Arial"/>
              </a:rPr>
              <a:t> 3.5g, Pressed Hash</a:t>
            </a:r>
          </a:p>
        </p:txBody>
      </p:sp>
      <p:grpSp>
        <p:nvGrpSpPr>
          <p:cNvPr id="7" name="object 4">
            <a:extLst>
              <a:ext uri="{FF2B5EF4-FFF2-40B4-BE49-F238E27FC236}">
                <a16:creationId xmlns:a16="http://schemas.microsoft.com/office/drawing/2014/main" id="{D3423FA4-D54B-4D0A-1F32-ECFD42A39615}"/>
              </a:ext>
            </a:extLst>
          </p:cNvPr>
          <p:cNvGrpSpPr/>
          <p:nvPr/>
        </p:nvGrpSpPr>
        <p:grpSpPr>
          <a:xfrm>
            <a:off x="4773585" y="6082474"/>
            <a:ext cx="483234" cy="23495"/>
            <a:chOff x="571500" y="9111995"/>
            <a:chExt cx="483234" cy="23495"/>
          </a:xfrm>
        </p:grpSpPr>
        <p:sp>
          <p:nvSpPr>
            <p:cNvPr id="8" name="object 5">
              <a:extLst>
                <a:ext uri="{FF2B5EF4-FFF2-40B4-BE49-F238E27FC236}">
                  <a16:creationId xmlns:a16="http://schemas.microsoft.com/office/drawing/2014/main" id="{0A3E9180-F52A-F8BB-168A-67804F0EBC64}"/>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9" name="object 6">
              <a:extLst>
                <a:ext uri="{FF2B5EF4-FFF2-40B4-BE49-F238E27FC236}">
                  <a16:creationId xmlns:a16="http://schemas.microsoft.com/office/drawing/2014/main" id="{62126F96-AFD7-D662-5A13-A7BB926BA412}"/>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10" name="object 7">
              <a:extLst>
                <a:ext uri="{FF2B5EF4-FFF2-40B4-BE49-F238E27FC236}">
                  <a16:creationId xmlns:a16="http://schemas.microsoft.com/office/drawing/2014/main" id="{EE5CEA5D-0625-CDF3-13F2-0C7DA052632E}"/>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11" name="object 8">
              <a:extLst>
                <a:ext uri="{FF2B5EF4-FFF2-40B4-BE49-F238E27FC236}">
                  <a16:creationId xmlns:a16="http://schemas.microsoft.com/office/drawing/2014/main" id="{90E20954-0DA3-A3FE-071C-F6EE31246420}"/>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pic>
        <p:nvPicPr>
          <p:cNvPr id="1026" name="Picture 2">
            <a:extLst>
              <a:ext uri="{FF2B5EF4-FFF2-40B4-BE49-F238E27FC236}">
                <a16:creationId xmlns:a16="http://schemas.microsoft.com/office/drawing/2014/main" id="{DF82BAB1-3635-39B1-AB52-C8CD2A7520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252" y="1421020"/>
            <a:ext cx="2461090" cy="246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56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2">
            <a:extLst>
              <a:ext uri="{FF2B5EF4-FFF2-40B4-BE49-F238E27FC236}">
                <a16:creationId xmlns:a16="http://schemas.microsoft.com/office/drawing/2014/main" id="{5961B3F3-95C1-A82A-E973-33AA7C9783ED}"/>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4419594" y="0"/>
            <a:ext cx="7772400" cy="6873508"/>
          </a:xfrm>
          <a:prstGeom prst="rect">
            <a:avLst/>
          </a:prstGeom>
        </p:spPr>
      </p:pic>
      <p:pic>
        <p:nvPicPr>
          <p:cNvPr id="21" name="Picture 20" descr="Text&#10;&#10;Description automatically generated">
            <a:extLst>
              <a:ext uri="{FF2B5EF4-FFF2-40B4-BE49-F238E27FC236}">
                <a16:creationId xmlns:a16="http://schemas.microsoft.com/office/drawing/2014/main" id="{16BF5208-D302-40CA-D388-05BE1102795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9271" y="2193347"/>
            <a:ext cx="1821052" cy="1374252"/>
          </a:xfrm>
          <a:prstGeom prst="rect">
            <a:avLst/>
          </a:prstGeom>
        </p:spPr>
      </p:pic>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Delivering high-quality ounces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in a variety of strains.</a:t>
            </a:r>
            <a:endParaRPr kumimoji="0" lang="en-CA"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39</a:t>
            </a:fld>
            <a:endParaRPr lang="en-CA" sz="1000"/>
          </a:p>
        </p:txBody>
      </p:sp>
      <p:sp>
        <p:nvSpPr>
          <p:cNvPr id="15" name="object 3">
            <a:extLst>
              <a:ext uri="{FF2B5EF4-FFF2-40B4-BE49-F238E27FC236}">
                <a16:creationId xmlns:a16="http://schemas.microsoft.com/office/drawing/2014/main" id="{13C3B5F9-066A-097B-206B-459461B80DC1}"/>
              </a:ext>
            </a:extLst>
          </p:cNvPr>
          <p:cNvSpPr txBox="1"/>
          <p:nvPr/>
        </p:nvSpPr>
        <p:spPr>
          <a:xfrm>
            <a:off x="4775200" y="6019218"/>
            <a:ext cx="544195" cy="444500"/>
          </a:xfrm>
          <a:prstGeom prst="rect">
            <a:avLst/>
          </a:prstGeom>
        </p:spPr>
        <p:txBody>
          <a:bodyPr vert="horz" wrap="square" lIns="0" tIns="12700" rIns="0" bIns="0" rtlCol="0">
            <a:spAutoFit/>
          </a:bodyPr>
          <a:lstStyle/>
          <a:p>
            <a:pPr marL="12700" marR="5080">
              <a:lnSpc>
                <a:spcPct val="130900"/>
              </a:lnSpc>
              <a:spcBef>
                <a:spcPts val="100"/>
              </a:spcBef>
            </a:pPr>
            <a:r>
              <a:rPr sz="700">
                <a:solidFill>
                  <a:srgbClr val="132D47"/>
                </a:solidFill>
                <a:latin typeface="Arial"/>
                <a:cs typeface="Arial"/>
              </a:rPr>
              <a:t>Pink </a:t>
            </a:r>
            <a:r>
              <a:rPr sz="700" spc="-10">
                <a:solidFill>
                  <a:srgbClr val="132D47"/>
                </a:solidFill>
                <a:latin typeface="Arial"/>
                <a:cs typeface="Arial"/>
              </a:rPr>
              <a:t>Cookies</a:t>
            </a:r>
            <a:r>
              <a:rPr sz="700" spc="500">
                <a:solidFill>
                  <a:srgbClr val="132D47"/>
                </a:solidFill>
                <a:latin typeface="Arial"/>
                <a:cs typeface="Arial"/>
              </a:rPr>
              <a:t> </a:t>
            </a:r>
            <a:r>
              <a:rPr sz="700" spc="-10">
                <a:solidFill>
                  <a:srgbClr val="132D47"/>
                </a:solidFill>
                <a:latin typeface="Arial"/>
                <a:cs typeface="Arial"/>
              </a:rPr>
              <a:t>I.C.C.</a:t>
            </a:r>
            <a:endParaRPr sz="700">
              <a:latin typeface="Arial"/>
              <a:cs typeface="Arial"/>
            </a:endParaRPr>
          </a:p>
          <a:p>
            <a:pPr marL="12700">
              <a:lnSpc>
                <a:spcPct val="100000"/>
              </a:lnSpc>
              <a:spcBef>
                <a:spcPts val="259"/>
              </a:spcBef>
            </a:pPr>
            <a:r>
              <a:rPr sz="700">
                <a:solidFill>
                  <a:srgbClr val="132D47"/>
                </a:solidFill>
                <a:latin typeface="Arial"/>
                <a:cs typeface="Arial"/>
              </a:rPr>
              <a:t>Ultra</a:t>
            </a:r>
            <a:r>
              <a:rPr sz="700" spc="-25">
                <a:solidFill>
                  <a:srgbClr val="132D47"/>
                </a:solidFill>
                <a:latin typeface="Arial"/>
                <a:cs typeface="Arial"/>
              </a:rPr>
              <a:t> </a:t>
            </a:r>
            <a:r>
              <a:rPr sz="700" spc="-20">
                <a:solidFill>
                  <a:srgbClr val="132D47"/>
                </a:solidFill>
                <a:latin typeface="Arial"/>
                <a:cs typeface="Arial"/>
              </a:rPr>
              <a:t>Sour</a:t>
            </a:r>
            <a:endParaRPr sz="700">
              <a:latin typeface="Arial"/>
              <a:cs typeface="Arial"/>
            </a:endParaRPr>
          </a:p>
        </p:txBody>
      </p:sp>
      <p:grpSp>
        <p:nvGrpSpPr>
          <p:cNvPr id="16" name="object 4">
            <a:extLst>
              <a:ext uri="{FF2B5EF4-FFF2-40B4-BE49-F238E27FC236}">
                <a16:creationId xmlns:a16="http://schemas.microsoft.com/office/drawing/2014/main" id="{298A066B-F004-1C78-1EFB-6EDB723F8EF0}"/>
              </a:ext>
            </a:extLst>
          </p:cNvPr>
          <p:cNvGrpSpPr/>
          <p:nvPr/>
        </p:nvGrpSpPr>
        <p:grpSpPr>
          <a:xfrm>
            <a:off x="4787900" y="5942774"/>
            <a:ext cx="483234" cy="23495"/>
            <a:chOff x="571500" y="9111995"/>
            <a:chExt cx="483234" cy="23495"/>
          </a:xfrm>
        </p:grpSpPr>
        <p:sp>
          <p:nvSpPr>
            <p:cNvPr id="17" name="object 5">
              <a:extLst>
                <a:ext uri="{FF2B5EF4-FFF2-40B4-BE49-F238E27FC236}">
                  <a16:creationId xmlns:a16="http://schemas.microsoft.com/office/drawing/2014/main" id="{5CD88FD4-81FB-CB84-235A-23A8987D00F3}"/>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18" name="object 6">
              <a:extLst>
                <a:ext uri="{FF2B5EF4-FFF2-40B4-BE49-F238E27FC236}">
                  <a16:creationId xmlns:a16="http://schemas.microsoft.com/office/drawing/2014/main" id="{D5A2B4D5-6B26-0431-9542-AE2007EA17F2}"/>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19" name="object 7">
              <a:extLst>
                <a:ext uri="{FF2B5EF4-FFF2-40B4-BE49-F238E27FC236}">
                  <a16:creationId xmlns:a16="http://schemas.microsoft.com/office/drawing/2014/main" id="{19D22AC0-B87F-9469-D0C8-3107FE06A0F4}"/>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20" name="object 8">
              <a:extLst>
                <a:ext uri="{FF2B5EF4-FFF2-40B4-BE49-F238E27FC236}">
                  <a16:creationId xmlns:a16="http://schemas.microsoft.com/office/drawing/2014/main" id="{40BF261F-36F8-FA37-7B0C-7DA00816DAFE}"/>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spTree>
    <p:extLst>
      <p:ext uri="{BB962C8B-B14F-4D97-AF65-F5344CB8AC3E}">
        <p14:creationId xmlns:p14="http://schemas.microsoft.com/office/powerpoint/2010/main" val="4104377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8F0E60-B69B-A800-3756-5B07B5513877}"/>
              </a:ext>
            </a:extLst>
          </p:cNvPr>
          <p:cNvSpPr>
            <a:spLocks noGrp="1"/>
          </p:cNvSpPr>
          <p:nvPr>
            <p:ph type="ctrTitle"/>
          </p:nvPr>
        </p:nvSpPr>
        <p:spPr>
          <a:xfrm>
            <a:off x="557463" y="626885"/>
            <a:ext cx="9370422" cy="663229"/>
          </a:xfrm>
        </p:spPr>
        <p:txBody>
          <a:bodyPr/>
          <a:lstStyle/>
          <a:p>
            <a:r>
              <a:rPr lang="en-US" dirty="0">
                <a:solidFill>
                  <a:srgbClr val="1A3C5D"/>
                </a:solidFill>
                <a:latin typeface="Impact"/>
              </a:rPr>
              <a:t>Organigram KEY STRENGTHS</a:t>
            </a:r>
          </a:p>
        </p:txBody>
      </p:sp>
      <p:pic>
        <p:nvPicPr>
          <p:cNvPr id="176" name="Content Placeholder 175">
            <a:extLst>
              <a:ext uri="{FF2B5EF4-FFF2-40B4-BE49-F238E27FC236}">
                <a16:creationId xmlns:a16="http://schemas.microsoft.com/office/drawing/2014/main" id="{E7CD7D59-7519-D940-E449-0DF5A325C65A}"/>
              </a:ext>
            </a:extLst>
          </p:cNvPr>
          <p:cNvPicPr>
            <a:picLocks noGrp="1" noChangeAspect="1"/>
          </p:cNvPicPr>
          <p:nvPr>
            <p:ph sz="quarter" idx="22"/>
          </p:nvPr>
        </p:nvPicPr>
        <p:blipFill>
          <a:blip r:embed="rId3">
            <a:extLst>
              <a:ext uri="{96DAC541-7B7A-43D3-8B79-37D633B846F1}">
                <asvg:svgBlip xmlns:asvg="http://schemas.microsoft.com/office/drawing/2016/SVG/main" r:embed="rId4"/>
              </a:ext>
            </a:extLst>
          </a:blip>
          <a:stretch>
            <a:fillRect/>
          </a:stretch>
        </p:blipFill>
        <p:spPr>
          <a:xfrm>
            <a:off x="7525595" y="1569302"/>
            <a:ext cx="1756310" cy="1816468"/>
          </a:xfrm>
        </p:spPr>
      </p:pic>
      <p:pic>
        <p:nvPicPr>
          <p:cNvPr id="182" name="Content Placeholder 181">
            <a:extLst>
              <a:ext uri="{FF2B5EF4-FFF2-40B4-BE49-F238E27FC236}">
                <a16:creationId xmlns:a16="http://schemas.microsoft.com/office/drawing/2014/main" id="{32182AEA-747F-4860-44B9-2D61694D6D76}"/>
              </a:ext>
            </a:extLst>
          </p:cNvPr>
          <p:cNvPicPr>
            <a:picLocks noGrp="1" noChangeAspect="1"/>
          </p:cNvPicPr>
          <p:nvPr>
            <p:ph sz="quarter" idx="26"/>
          </p:nvPr>
        </p:nvPicPr>
        <p:blipFill>
          <a:blip r:embed="rId5">
            <a:extLst>
              <a:ext uri="{96DAC541-7B7A-43D3-8B79-37D633B846F1}">
                <asvg:svgBlip xmlns:asvg="http://schemas.microsoft.com/office/drawing/2016/SVG/main" r:embed="rId6"/>
              </a:ext>
            </a:extLst>
          </a:blip>
          <a:stretch>
            <a:fillRect/>
          </a:stretch>
        </p:blipFill>
        <p:spPr>
          <a:xfrm>
            <a:off x="609428" y="1848900"/>
            <a:ext cx="1462001" cy="1504334"/>
          </a:xfrm>
        </p:spPr>
      </p:pic>
      <p:sp>
        <p:nvSpPr>
          <p:cNvPr id="113" name="Text Placeholder 112">
            <a:extLst>
              <a:ext uri="{FF2B5EF4-FFF2-40B4-BE49-F238E27FC236}">
                <a16:creationId xmlns:a16="http://schemas.microsoft.com/office/drawing/2014/main" id="{BD09DE14-821B-BEED-4379-2F3325B491CD}"/>
              </a:ext>
            </a:extLst>
          </p:cNvPr>
          <p:cNvSpPr>
            <a:spLocks noGrp="1"/>
          </p:cNvSpPr>
          <p:nvPr>
            <p:ph type="body" sz="quarter" idx="41"/>
          </p:nvPr>
        </p:nvSpPr>
        <p:spPr>
          <a:xfrm>
            <a:off x="483753" y="3386796"/>
            <a:ext cx="1710516" cy="1834374"/>
          </a:xfrm>
        </p:spPr>
        <p:txBody>
          <a:bodyPr vert="horz" lIns="0" tIns="0" rIns="0" bIns="0" rtlCol="0" anchor="t">
            <a:noAutofit/>
          </a:bodyPr>
          <a:lstStyle/>
          <a:p>
            <a:pPr algn="ctr">
              <a:lnSpc>
                <a:spcPct val="100000"/>
              </a:lnSpc>
            </a:pPr>
            <a:r>
              <a:rPr lang="en-US" sz="1400" cap="none" dirty="0">
                <a:latin typeface="Arial"/>
                <a:cs typeface="Arial"/>
              </a:rPr>
              <a:t>One of the strongest balance sheets among LPs </a:t>
            </a:r>
            <a:endParaRPr lang="en-US" sz="1400" cap="none" baseline="30000" dirty="0">
              <a:cs typeface="Arial" panose="020B0604020202020204" pitchFamily="34" charset="0"/>
            </a:endParaRPr>
          </a:p>
          <a:p>
            <a:pPr algn="ctr">
              <a:lnSpc>
                <a:spcPct val="100000"/>
              </a:lnSpc>
            </a:pPr>
            <a:r>
              <a:rPr lang="en-US" sz="1400" cap="none" dirty="0">
                <a:latin typeface="Arial"/>
                <a:cs typeface="Arial"/>
              </a:rPr>
              <a:t>Negligible debt &amp; ~$195 million in pro-forma cash</a:t>
            </a:r>
            <a:r>
              <a:rPr lang="en-US" sz="1400" cap="none" baseline="30000" dirty="0">
                <a:latin typeface="Arial"/>
                <a:cs typeface="Arial"/>
              </a:rPr>
              <a:t>1</a:t>
            </a:r>
            <a:endParaRPr lang="en-US" sz="1400" cap="none" baseline="30000" dirty="0">
              <a:cs typeface="Arial" panose="020B0604020202020204" pitchFamily="34" charset="0"/>
            </a:endParaRPr>
          </a:p>
        </p:txBody>
      </p:sp>
      <p:pic>
        <p:nvPicPr>
          <p:cNvPr id="1040" name="Picture 16">
            <a:extLst>
              <a:ext uri="{FF2B5EF4-FFF2-40B4-BE49-F238E27FC236}">
                <a16:creationId xmlns:a16="http://schemas.microsoft.com/office/drawing/2014/main" id="{51D30495-0CA2-2B65-2F67-6EFB437E719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33238" y="1809286"/>
            <a:ext cx="1462902" cy="149450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8">
            <a:extLst>
              <a:ext uri="{FF2B5EF4-FFF2-40B4-BE49-F238E27FC236}">
                <a16:creationId xmlns:a16="http://schemas.microsoft.com/office/drawing/2014/main" id="{3AA175D4-FE74-5B51-65A2-99F980E144BD}"/>
              </a:ext>
            </a:extLst>
          </p:cNvPr>
          <p:cNvSpPr>
            <a:spLocks noChangeAspect="1" noChangeArrowheads="1"/>
          </p:cNvSpPr>
          <p:nvPr/>
        </p:nvSpPr>
        <p:spPr bwMode="auto">
          <a:xfrm>
            <a:off x="8202363" y="-707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Rectangle 4">
            <a:extLst>
              <a:ext uri="{FF2B5EF4-FFF2-40B4-BE49-F238E27FC236}">
                <a16:creationId xmlns:a16="http://schemas.microsoft.com/office/drawing/2014/main" id="{B81F9271-0D1C-A969-DCA0-D8584E44EC8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260">
            <a:extLst>
              <a:ext uri="{FF2B5EF4-FFF2-40B4-BE49-F238E27FC236}">
                <a16:creationId xmlns:a16="http://schemas.microsoft.com/office/drawing/2014/main" id="{6C0860E9-2809-2260-E7D8-D9ECCD9BC7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41211" y="2154668"/>
            <a:ext cx="772745" cy="772745"/>
          </a:xfrm>
          <a:prstGeom prst="rect">
            <a:avLst/>
          </a:prstGeom>
        </p:spPr>
      </p:pic>
      <p:pic>
        <p:nvPicPr>
          <p:cNvPr id="20" name="Picture 19" descr="A logo of a building&#10;&#10;Description automatically generated">
            <a:extLst>
              <a:ext uri="{FF2B5EF4-FFF2-40B4-BE49-F238E27FC236}">
                <a16:creationId xmlns:a16="http://schemas.microsoft.com/office/drawing/2014/main" id="{C93D2ABA-0DDC-464A-D10E-8AE0200E04D8}"/>
              </a:ext>
            </a:extLst>
          </p:cNvPr>
          <p:cNvPicPr>
            <a:picLocks noChangeAspect="1"/>
          </p:cNvPicPr>
          <p:nvPr/>
        </p:nvPicPr>
        <p:blipFill>
          <a:blip r:embed="rId10"/>
          <a:stretch>
            <a:fillRect/>
          </a:stretch>
        </p:blipFill>
        <p:spPr>
          <a:xfrm>
            <a:off x="3375693" y="2610351"/>
            <a:ext cx="704850" cy="704850"/>
          </a:xfrm>
          <a:prstGeom prst="rect">
            <a:avLst/>
          </a:prstGeom>
        </p:spPr>
      </p:pic>
      <p:pic>
        <p:nvPicPr>
          <p:cNvPr id="21" name="Graphic 257">
            <a:extLst>
              <a:ext uri="{FF2B5EF4-FFF2-40B4-BE49-F238E27FC236}">
                <a16:creationId xmlns:a16="http://schemas.microsoft.com/office/drawing/2014/main" id="{4910E666-3395-E198-FF9E-E8363F6D970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418358" y="1904833"/>
            <a:ext cx="631887" cy="631887"/>
          </a:xfrm>
          <a:prstGeom prst="rect">
            <a:avLst/>
          </a:prstGeom>
        </p:spPr>
      </p:pic>
      <p:sp>
        <p:nvSpPr>
          <p:cNvPr id="27" name="Text Placeholder 112">
            <a:extLst>
              <a:ext uri="{FF2B5EF4-FFF2-40B4-BE49-F238E27FC236}">
                <a16:creationId xmlns:a16="http://schemas.microsoft.com/office/drawing/2014/main" id="{52F369C6-10D5-68EE-5086-99FD55920E38}"/>
              </a:ext>
            </a:extLst>
          </p:cNvPr>
          <p:cNvSpPr txBox="1">
            <a:spLocks/>
          </p:cNvSpPr>
          <p:nvPr/>
        </p:nvSpPr>
        <p:spPr>
          <a:xfrm>
            <a:off x="2935522" y="3370977"/>
            <a:ext cx="1610253" cy="1844400"/>
          </a:xfrm>
          <a:prstGeom prst="rect">
            <a:avLst/>
          </a:prstGeom>
        </p:spPr>
        <p:txBody>
          <a:bodyPr vert="horz" lIns="0" tIns="0" rIns="0" bIns="0" rtlCol="0" anchor="t">
            <a:noAutofit/>
          </a:bodyPr>
          <a:lstStyle>
            <a:lvl1pPr marL="0" indent="0" algn="l" defTabSz="914400" rtl="0" eaLnBrk="1" latinLnBrk="0" hangingPunct="1">
              <a:lnSpc>
                <a:spcPts val="1050"/>
              </a:lnSpc>
              <a:spcBef>
                <a:spcPts val="1000"/>
              </a:spcBef>
              <a:buFontTx/>
              <a:buNone/>
              <a:defRPr sz="1000" kern="900" cap="all" spc="0" baseline="0">
                <a:ln>
                  <a:noFill/>
                </a:ln>
                <a:solidFill>
                  <a:srgbClr val="1A3C5D"/>
                </a:solidFill>
                <a:latin typeface="Arial" panose="020B0604020202020204" pitchFamily="34" charset="0"/>
                <a:ea typeface="+mn-ea"/>
                <a:cs typeface="+mn-cs"/>
              </a:defRPr>
            </a:lvl1pPr>
            <a:lvl2pPr marL="4572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2pPr>
            <a:lvl3pPr marL="9144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3pPr>
            <a:lvl4pPr marL="13716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4pPr>
            <a:lvl5pPr marL="18288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cap="none" dirty="0">
                <a:latin typeface="Arial"/>
                <a:cs typeface="Arial"/>
              </a:rPr>
              <a:t>Three state-of-the-art specialized facilities &amp; the largest indoor grow in Canada</a:t>
            </a:r>
            <a:endParaRPr lang="en-US" sz="1400" dirty="0">
              <a:cs typeface="Arial" panose="020B0604020202020204" pitchFamily="34" charset="0"/>
            </a:endParaRPr>
          </a:p>
        </p:txBody>
      </p:sp>
      <p:sp>
        <p:nvSpPr>
          <p:cNvPr id="30" name="Text Placeholder 112">
            <a:extLst>
              <a:ext uri="{FF2B5EF4-FFF2-40B4-BE49-F238E27FC236}">
                <a16:creationId xmlns:a16="http://schemas.microsoft.com/office/drawing/2014/main" id="{03DB86FE-2D84-64EF-6667-24E820CFB9A5}"/>
              </a:ext>
            </a:extLst>
          </p:cNvPr>
          <p:cNvSpPr txBox="1">
            <a:spLocks/>
          </p:cNvSpPr>
          <p:nvPr/>
        </p:nvSpPr>
        <p:spPr>
          <a:xfrm>
            <a:off x="10002402" y="3421107"/>
            <a:ext cx="1737253" cy="1844400"/>
          </a:xfrm>
          <a:prstGeom prst="rect">
            <a:avLst/>
          </a:prstGeom>
        </p:spPr>
        <p:txBody>
          <a:bodyPr vert="horz" lIns="0" tIns="0" rIns="0" bIns="0" rtlCol="0" anchor="t">
            <a:noAutofit/>
          </a:bodyPr>
          <a:lstStyle>
            <a:lvl1pPr marL="0" indent="0" algn="l" defTabSz="914400" rtl="0" eaLnBrk="1" latinLnBrk="0" hangingPunct="1">
              <a:lnSpc>
                <a:spcPts val="1050"/>
              </a:lnSpc>
              <a:spcBef>
                <a:spcPts val="1000"/>
              </a:spcBef>
              <a:buFontTx/>
              <a:buNone/>
              <a:defRPr sz="1000" kern="900" cap="all" spc="0" baseline="0">
                <a:ln>
                  <a:noFill/>
                </a:ln>
                <a:solidFill>
                  <a:srgbClr val="1A3C5D"/>
                </a:solidFill>
                <a:latin typeface="Arial" panose="020B0604020202020204" pitchFamily="34" charset="0"/>
                <a:ea typeface="+mn-ea"/>
                <a:cs typeface="+mn-cs"/>
              </a:defRPr>
            </a:lvl1pPr>
            <a:lvl2pPr marL="4572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2pPr>
            <a:lvl3pPr marL="9144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3pPr>
            <a:lvl4pPr marL="13716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4pPr>
            <a:lvl5pPr marL="18288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cap="none" dirty="0">
                <a:latin typeface="Arial"/>
                <a:cs typeface="Arial"/>
              </a:rPr>
              <a:t>Consistently a top 3 LP in national market share</a:t>
            </a:r>
            <a:endParaRPr lang="en-US" sz="1400" cap="none" baseline="30000" dirty="0">
              <a:cs typeface="Arial" panose="020B0604020202020204" pitchFamily="34" charset="0"/>
            </a:endParaRPr>
          </a:p>
          <a:p>
            <a:pPr algn="ctr">
              <a:lnSpc>
                <a:spcPct val="100000"/>
              </a:lnSpc>
            </a:pPr>
            <a:r>
              <a:rPr lang="en-US" sz="1400" cap="none" dirty="0">
                <a:latin typeface="Arial"/>
                <a:cs typeface="Arial"/>
              </a:rPr>
              <a:t> #1 &amp; #2 in multiple product categories</a:t>
            </a:r>
            <a:r>
              <a:rPr lang="en-US" sz="1400" cap="none" baseline="30000" dirty="0">
                <a:latin typeface="Arial"/>
                <a:cs typeface="Arial"/>
              </a:rPr>
              <a:t>2</a:t>
            </a:r>
            <a:endParaRPr lang="en-US" sz="1400" cap="none" baseline="30000" dirty="0">
              <a:cs typeface="Arial" panose="020B0604020202020204" pitchFamily="34" charset="0"/>
            </a:endParaRPr>
          </a:p>
        </p:txBody>
      </p:sp>
      <p:sp>
        <p:nvSpPr>
          <p:cNvPr id="34" name="Text Placeholder 112">
            <a:extLst>
              <a:ext uri="{FF2B5EF4-FFF2-40B4-BE49-F238E27FC236}">
                <a16:creationId xmlns:a16="http://schemas.microsoft.com/office/drawing/2014/main" id="{F4E54E7A-3254-1F45-644A-260643644988}"/>
              </a:ext>
            </a:extLst>
          </p:cNvPr>
          <p:cNvSpPr txBox="1">
            <a:spLocks/>
          </p:cNvSpPr>
          <p:nvPr/>
        </p:nvSpPr>
        <p:spPr>
          <a:xfrm>
            <a:off x="5054526" y="3370974"/>
            <a:ext cx="2048067" cy="1844400"/>
          </a:xfrm>
          <a:prstGeom prst="rect">
            <a:avLst/>
          </a:prstGeom>
        </p:spPr>
        <p:txBody>
          <a:bodyPr vert="horz" lIns="0" tIns="0" rIns="0" bIns="0" rtlCol="0" anchor="t">
            <a:noAutofit/>
          </a:bodyPr>
          <a:lstStyle>
            <a:lvl1pPr marL="0" indent="0" algn="l" defTabSz="914400" rtl="0" eaLnBrk="1" latinLnBrk="0" hangingPunct="1">
              <a:lnSpc>
                <a:spcPts val="1050"/>
              </a:lnSpc>
              <a:spcBef>
                <a:spcPts val="1000"/>
              </a:spcBef>
              <a:buFontTx/>
              <a:buNone/>
              <a:defRPr sz="1000" kern="900" cap="all" spc="0" baseline="0">
                <a:ln>
                  <a:noFill/>
                </a:ln>
                <a:solidFill>
                  <a:srgbClr val="1A3C5D"/>
                </a:solidFill>
                <a:latin typeface="Arial" panose="020B0604020202020204" pitchFamily="34" charset="0"/>
                <a:ea typeface="+mn-ea"/>
                <a:cs typeface="+mn-cs"/>
              </a:defRPr>
            </a:lvl1pPr>
            <a:lvl2pPr marL="4572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2pPr>
            <a:lvl3pPr marL="9144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3pPr>
            <a:lvl4pPr marL="13716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4pPr>
            <a:lvl5pPr marL="18288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cap="none" dirty="0">
                <a:latin typeface="Arial"/>
                <a:cs typeface="Arial"/>
              </a:rPr>
              <a:t>Distribution spans all Canadian provinces with seven international export partners in Germany, UK, Israel, &amp; Australia </a:t>
            </a:r>
            <a:endParaRPr lang="en-US" sz="1400" cap="none" dirty="0">
              <a:cs typeface="Arial" panose="020B0604020202020204" pitchFamily="34" charset="0"/>
            </a:endParaRPr>
          </a:p>
          <a:p>
            <a:pPr algn="ctr">
              <a:lnSpc>
                <a:spcPct val="100000"/>
              </a:lnSpc>
            </a:pPr>
            <a:r>
              <a:rPr lang="en-US" sz="1400" cap="none" dirty="0">
                <a:latin typeface="Arial"/>
                <a:cs typeface="Arial"/>
              </a:rPr>
              <a:t>US exposure through 2 strategic investments</a:t>
            </a:r>
            <a:endParaRPr lang="en-US" sz="1400" cap="none" dirty="0">
              <a:cs typeface="Arial" panose="020B0604020202020204" pitchFamily="34" charset="0"/>
            </a:endParaRPr>
          </a:p>
        </p:txBody>
      </p:sp>
      <p:sp>
        <p:nvSpPr>
          <p:cNvPr id="7" name="Text Placeholder 112">
            <a:extLst>
              <a:ext uri="{FF2B5EF4-FFF2-40B4-BE49-F238E27FC236}">
                <a16:creationId xmlns:a16="http://schemas.microsoft.com/office/drawing/2014/main" id="{62F3C2F1-345B-C281-58BF-93B402CBA98F}"/>
              </a:ext>
            </a:extLst>
          </p:cNvPr>
          <p:cNvSpPr txBox="1">
            <a:spLocks/>
          </p:cNvSpPr>
          <p:nvPr/>
        </p:nvSpPr>
        <p:spPr>
          <a:xfrm>
            <a:off x="7373278" y="3350922"/>
            <a:ext cx="2048067" cy="1874478"/>
          </a:xfrm>
          <a:prstGeom prst="rect">
            <a:avLst/>
          </a:prstGeom>
        </p:spPr>
        <p:txBody>
          <a:bodyPr vert="horz" lIns="0" tIns="0" rIns="0" bIns="0" rtlCol="0" anchor="t">
            <a:noAutofit/>
          </a:bodyPr>
          <a:lstStyle>
            <a:lvl1pPr marL="0" indent="0" algn="l" defTabSz="914400" rtl="0" eaLnBrk="1" latinLnBrk="0" hangingPunct="1">
              <a:lnSpc>
                <a:spcPts val="1050"/>
              </a:lnSpc>
              <a:spcBef>
                <a:spcPts val="1000"/>
              </a:spcBef>
              <a:buFontTx/>
              <a:buNone/>
              <a:defRPr sz="1000" kern="900" cap="all" spc="0" baseline="0">
                <a:ln>
                  <a:noFill/>
                </a:ln>
                <a:solidFill>
                  <a:srgbClr val="1A3C5D"/>
                </a:solidFill>
                <a:latin typeface="Arial" panose="020B0604020202020204" pitchFamily="34" charset="0"/>
                <a:ea typeface="+mn-ea"/>
                <a:cs typeface="+mn-cs"/>
              </a:defRPr>
            </a:lvl1pPr>
            <a:lvl2pPr marL="4572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2pPr>
            <a:lvl3pPr marL="9144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3pPr>
            <a:lvl4pPr marL="13716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4pPr>
            <a:lvl5pPr marL="1828800" indent="0" algn="l" defTabSz="914400" rtl="0" eaLnBrk="1" latinLnBrk="0" hangingPunct="1">
              <a:lnSpc>
                <a:spcPts val="1300"/>
              </a:lnSpc>
              <a:spcBef>
                <a:spcPts val="500"/>
              </a:spcBef>
              <a:buFontTx/>
              <a:buNone/>
              <a:defRPr sz="1200" kern="1200" baseline="0">
                <a:ln>
                  <a:solidFill>
                    <a:srgbClr val="1A3C5D"/>
                  </a:solidFill>
                </a:ln>
                <a:solidFill>
                  <a:srgbClr val="1A3C5D"/>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cap="none" dirty="0">
                <a:latin typeface="Arial"/>
                <a:cs typeface="Arial"/>
              </a:rPr>
              <a:t>Innovation focus with several first-to-market launches including milled flower, Rip-Strip hash, whole-flower THCV, &amp; ingestible extracts</a:t>
            </a:r>
          </a:p>
          <a:p>
            <a:pPr algn="ctr">
              <a:lnSpc>
                <a:spcPct val="100000"/>
              </a:lnSpc>
            </a:pPr>
            <a:endParaRPr lang="en-US" sz="1600" cap="none" dirty="0">
              <a:cs typeface="Arial" panose="020B0604020202020204" pitchFamily="34" charset="0"/>
            </a:endParaRPr>
          </a:p>
        </p:txBody>
      </p:sp>
      <p:cxnSp>
        <p:nvCxnSpPr>
          <p:cNvPr id="12" name="Straight Connector 11">
            <a:extLst>
              <a:ext uri="{FF2B5EF4-FFF2-40B4-BE49-F238E27FC236}">
                <a16:creationId xmlns:a16="http://schemas.microsoft.com/office/drawing/2014/main" id="{01E49CDE-BB07-3110-16D4-3F8F9C8ED91A}"/>
              </a:ext>
            </a:extLst>
          </p:cNvPr>
          <p:cNvCxnSpPr/>
          <p:nvPr/>
        </p:nvCxnSpPr>
        <p:spPr>
          <a:xfrm>
            <a:off x="2576648" y="2446746"/>
            <a:ext cx="0" cy="3536219"/>
          </a:xfrm>
          <a:prstGeom prst="line">
            <a:avLst/>
          </a:prstGeom>
          <a:ln w="1270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808246-84A3-465C-0E9B-6B0FE55B6BE1}"/>
              </a:ext>
            </a:extLst>
          </p:cNvPr>
          <p:cNvCxnSpPr/>
          <p:nvPr/>
        </p:nvCxnSpPr>
        <p:spPr>
          <a:xfrm>
            <a:off x="4912779" y="2446746"/>
            <a:ext cx="0" cy="3536219"/>
          </a:xfrm>
          <a:prstGeom prst="line">
            <a:avLst/>
          </a:prstGeom>
          <a:ln w="1270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053EF0-E88D-440E-0D2B-CC48D18950B5}"/>
              </a:ext>
            </a:extLst>
          </p:cNvPr>
          <p:cNvCxnSpPr/>
          <p:nvPr/>
        </p:nvCxnSpPr>
        <p:spPr>
          <a:xfrm>
            <a:off x="7238885" y="2486851"/>
            <a:ext cx="0" cy="3536219"/>
          </a:xfrm>
          <a:prstGeom prst="line">
            <a:avLst/>
          </a:prstGeom>
          <a:ln w="12700">
            <a:solidFill>
              <a:srgbClr val="F0B14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2529EA-92A3-3347-2129-20A591355AC9}"/>
              </a:ext>
            </a:extLst>
          </p:cNvPr>
          <p:cNvCxnSpPr/>
          <p:nvPr/>
        </p:nvCxnSpPr>
        <p:spPr>
          <a:xfrm>
            <a:off x="9635174" y="2446745"/>
            <a:ext cx="0" cy="3536219"/>
          </a:xfrm>
          <a:prstGeom prst="line">
            <a:avLst/>
          </a:prstGeom>
          <a:ln w="12700">
            <a:solidFill>
              <a:srgbClr val="F0B143"/>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CD310D67-ACC2-C327-5EA4-73D862756275}"/>
              </a:ext>
            </a:extLst>
          </p:cNvPr>
          <p:cNvSpPr txBox="1">
            <a:spLocks/>
          </p:cNvSpPr>
          <p:nvPr/>
        </p:nvSpPr>
        <p:spPr>
          <a:xfrm>
            <a:off x="8546076" y="6411778"/>
            <a:ext cx="3485799"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Next" charset="0"/>
                <a:ea typeface="Avenir Next" charset="0"/>
                <a:cs typeface="Avenir Nex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6995" indent="-86995">
              <a:spcBef>
                <a:spcPts val="0"/>
              </a:spcBef>
              <a:buFont typeface="+mj-lt"/>
              <a:buAutoNum type="arabicPeriod"/>
            </a:pPr>
            <a:r>
              <a:rPr lang="en-US" sz="700" dirty="0">
                <a:solidFill>
                  <a:srgbClr val="78777A"/>
                </a:solidFill>
                <a:latin typeface="Arial"/>
                <a:cs typeface="Arial"/>
              </a:rPr>
              <a:t>Pro-forma cash as of the anticipated closing of all tranches of the $124.6M British American Tobacco p.l.c. ("BAT") investment</a:t>
            </a:r>
          </a:p>
          <a:p>
            <a:pPr marL="0" indent="0">
              <a:spcBef>
                <a:spcPts val="0"/>
              </a:spcBef>
              <a:buNone/>
            </a:pPr>
            <a:r>
              <a:rPr lang="en-US" sz="700" dirty="0">
                <a:solidFill>
                  <a:srgbClr val="78777A"/>
                </a:solidFill>
                <a:latin typeface="Arial"/>
                <a:cs typeface="Arial"/>
              </a:rPr>
              <a:t>2. As of March 31, 2024 – Multiple sources (</a:t>
            </a:r>
            <a:r>
              <a:rPr lang="en-US" sz="700" dirty="0" err="1">
                <a:solidFill>
                  <a:srgbClr val="78777A"/>
                </a:solidFill>
                <a:latin typeface="Arial"/>
                <a:cs typeface="Arial"/>
              </a:rPr>
              <a:t>Hifyre</a:t>
            </a:r>
            <a:r>
              <a:rPr lang="en-US" sz="700" dirty="0">
                <a:solidFill>
                  <a:srgbClr val="78777A"/>
                </a:solidFill>
                <a:latin typeface="Arial"/>
                <a:cs typeface="Arial"/>
              </a:rPr>
              <a:t>, </a:t>
            </a:r>
            <a:r>
              <a:rPr lang="en-US" sz="700" dirty="0" err="1">
                <a:solidFill>
                  <a:srgbClr val="78777A"/>
                </a:solidFill>
                <a:latin typeface="Arial"/>
                <a:cs typeface="Arial"/>
              </a:rPr>
              <a:t>Weedcrawler</a:t>
            </a:r>
            <a:r>
              <a:rPr lang="en-US" sz="700" dirty="0">
                <a:solidFill>
                  <a:srgbClr val="78777A"/>
                </a:solidFill>
                <a:latin typeface="Arial"/>
                <a:cs typeface="Arial"/>
              </a:rPr>
              <a:t>, Provincial Board Data, Internal Modelling) </a:t>
            </a:r>
            <a:endParaRPr lang="en-US" sz="700" dirty="0">
              <a:solidFill>
                <a:srgbClr val="78777A"/>
              </a:solidFill>
              <a:latin typeface="Arial" panose="020B0604020202020204" pitchFamily="34" charset="0"/>
              <a:cs typeface="Arial" panose="020B0604020202020204" pitchFamily="34" charset="0"/>
            </a:endParaRPr>
          </a:p>
        </p:txBody>
      </p:sp>
      <p:pic>
        <p:nvPicPr>
          <p:cNvPr id="2" name="Picture 1" descr="A blue and black globe&#10;&#10;Description automatically generated">
            <a:extLst>
              <a:ext uri="{FF2B5EF4-FFF2-40B4-BE49-F238E27FC236}">
                <a16:creationId xmlns:a16="http://schemas.microsoft.com/office/drawing/2014/main" id="{E236C75D-BAF5-6361-3980-992E282ED93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553075" y="2036596"/>
            <a:ext cx="1085850" cy="1060282"/>
          </a:xfrm>
          <a:prstGeom prst="rect">
            <a:avLst/>
          </a:prstGeom>
        </p:spPr>
      </p:pic>
    </p:spTree>
    <p:extLst>
      <p:ext uri="{BB962C8B-B14F-4D97-AF65-F5344CB8AC3E}">
        <p14:creationId xmlns:p14="http://schemas.microsoft.com/office/powerpoint/2010/main" val="2691317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9DF73E92-465E-3E86-4F74-E4D43CB6DABF}"/>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4419594" y="0"/>
            <a:ext cx="7772400" cy="6858000"/>
          </a:xfrm>
          <a:prstGeom prst="rect">
            <a:avLst/>
          </a:prstGeom>
        </p:spPr>
      </p:pic>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CBD and minor cannabinoid gummies, designed for a personal wellness ritual.</a:t>
            </a:r>
            <a:endParaRPr kumimoji="0" lang="en-CA"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40</a:t>
            </a:fld>
            <a:endParaRPr lang="en-CA" sz="1000"/>
          </a:p>
        </p:txBody>
      </p:sp>
      <p:pic>
        <p:nvPicPr>
          <p:cNvPr id="5" name="Picture 4" descr="Shape, circle&#10;&#10;Description automatically generated">
            <a:extLst>
              <a:ext uri="{FF2B5EF4-FFF2-40B4-BE49-F238E27FC236}">
                <a16:creationId xmlns:a16="http://schemas.microsoft.com/office/drawing/2014/main" id="{AECE7598-7127-D7BA-8744-F0B8FBA31F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38218" y="2287324"/>
            <a:ext cx="1743158" cy="1141676"/>
          </a:xfrm>
          <a:prstGeom prst="rect">
            <a:avLst/>
          </a:prstGeom>
        </p:spPr>
      </p:pic>
      <p:sp>
        <p:nvSpPr>
          <p:cNvPr id="7" name="object 3">
            <a:extLst>
              <a:ext uri="{FF2B5EF4-FFF2-40B4-BE49-F238E27FC236}">
                <a16:creationId xmlns:a16="http://schemas.microsoft.com/office/drawing/2014/main" id="{B3F3C5E5-886E-AC77-EAD0-3B1C47D9921D}"/>
              </a:ext>
            </a:extLst>
          </p:cNvPr>
          <p:cNvSpPr txBox="1"/>
          <p:nvPr/>
        </p:nvSpPr>
        <p:spPr>
          <a:xfrm>
            <a:off x="4778922" y="6158918"/>
            <a:ext cx="1009015" cy="304800"/>
          </a:xfrm>
          <a:prstGeom prst="rect">
            <a:avLst/>
          </a:prstGeom>
        </p:spPr>
        <p:txBody>
          <a:bodyPr vert="horz" wrap="square" lIns="0" tIns="12700" rIns="0" bIns="0" rtlCol="0">
            <a:spAutoFit/>
          </a:bodyPr>
          <a:lstStyle/>
          <a:p>
            <a:pPr marL="12700" marR="5080">
              <a:lnSpc>
                <a:spcPct val="130900"/>
              </a:lnSpc>
              <a:spcBef>
                <a:spcPts val="100"/>
              </a:spcBef>
            </a:pPr>
            <a:r>
              <a:rPr sz="700">
                <a:solidFill>
                  <a:srgbClr val="132D47"/>
                </a:solidFill>
                <a:latin typeface="Arial"/>
                <a:cs typeface="Arial"/>
              </a:rPr>
              <a:t>Monjour Berry Good </a:t>
            </a:r>
            <a:r>
              <a:rPr sz="700" spc="-25">
                <a:solidFill>
                  <a:srgbClr val="132D47"/>
                </a:solidFill>
                <a:latin typeface="Arial"/>
                <a:cs typeface="Arial"/>
              </a:rPr>
              <a:t>Day</a:t>
            </a:r>
            <a:r>
              <a:rPr sz="700" spc="500">
                <a:solidFill>
                  <a:srgbClr val="132D47"/>
                </a:solidFill>
                <a:latin typeface="Arial"/>
                <a:cs typeface="Arial"/>
              </a:rPr>
              <a:t> </a:t>
            </a:r>
            <a:r>
              <a:rPr sz="700">
                <a:solidFill>
                  <a:srgbClr val="132D47"/>
                </a:solidFill>
                <a:latin typeface="Arial"/>
                <a:cs typeface="Arial"/>
              </a:rPr>
              <a:t>Monjour Orchard </a:t>
            </a:r>
            <a:r>
              <a:rPr sz="700" spc="-10">
                <a:solidFill>
                  <a:srgbClr val="132D47"/>
                </a:solidFill>
                <a:latin typeface="Arial"/>
                <a:cs typeface="Arial"/>
              </a:rPr>
              <a:t>Medley</a:t>
            </a:r>
            <a:endParaRPr sz="700">
              <a:latin typeface="Arial"/>
              <a:cs typeface="Arial"/>
            </a:endParaRPr>
          </a:p>
        </p:txBody>
      </p:sp>
      <p:grpSp>
        <p:nvGrpSpPr>
          <p:cNvPr id="8" name="object 4">
            <a:extLst>
              <a:ext uri="{FF2B5EF4-FFF2-40B4-BE49-F238E27FC236}">
                <a16:creationId xmlns:a16="http://schemas.microsoft.com/office/drawing/2014/main" id="{33972B17-1CA2-F5EA-FF1A-E440420B17F3}"/>
              </a:ext>
            </a:extLst>
          </p:cNvPr>
          <p:cNvGrpSpPr/>
          <p:nvPr/>
        </p:nvGrpSpPr>
        <p:grpSpPr>
          <a:xfrm>
            <a:off x="4791622" y="6082474"/>
            <a:ext cx="483234" cy="23495"/>
            <a:chOff x="571500" y="9111995"/>
            <a:chExt cx="483234" cy="23495"/>
          </a:xfrm>
        </p:grpSpPr>
        <p:sp>
          <p:nvSpPr>
            <p:cNvPr id="9" name="object 5">
              <a:extLst>
                <a:ext uri="{FF2B5EF4-FFF2-40B4-BE49-F238E27FC236}">
                  <a16:creationId xmlns:a16="http://schemas.microsoft.com/office/drawing/2014/main" id="{899D1DE6-1C22-BA40-91FF-A4039CF3178C}"/>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10" name="object 6">
              <a:extLst>
                <a:ext uri="{FF2B5EF4-FFF2-40B4-BE49-F238E27FC236}">
                  <a16:creationId xmlns:a16="http://schemas.microsoft.com/office/drawing/2014/main" id="{A95DB9DF-5B74-FDD0-9E9B-F610BD2F03EC}"/>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11" name="object 7">
              <a:extLst>
                <a:ext uri="{FF2B5EF4-FFF2-40B4-BE49-F238E27FC236}">
                  <a16:creationId xmlns:a16="http://schemas.microsoft.com/office/drawing/2014/main" id="{1B85850B-BDE6-6A57-743B-D690631A1192}"/>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13" name="object 8">
              <a:extLst>
                <a:ext uri="{FF2B5EF4-FFF2-40B4-BE49-F238E27FC236}">
                  <a16:creationId xmlns:a16="http://schemas.microsoft.com/office/drawing/2014/main" id="{7C4116DF-A480-A713-AC22-5CAECFB35C16}"/>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spTree>
    <p:extLst>
      <p:ext uri="{BB962C8B-B14F-4D97-AF65-F5344CB8AC3E}">
        <p14:creationId xmlns:p14="http://schemas.microsoft.com/office/powerpoint/2010/main" val="317244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A</a:t>
            </a:r>
            <a:r>
              <a:rPr lang="en-US" sz="1800" spc="-215">
                <a:latin typeface="Arial" panose="020B0604020202020204" pitchFamily="34" charset="0"/>
                <a:cs typeface="Arial" panose="020B0604020202020204" pitchFamily="34" charset="0"/>
              </a:rPr>
              <a:t> </a:t>
            </a:r>
            <a:r>
              <a:rPr lang="en-US" sz="1800" spc="-10">
                <a:latin typeface="Arial" panose="020B0604020202020204" pitchFamily="34" charset="0"/>
                <a:cs typeface="Arial" panose="020B0604020202020204" pitchFamily="34" charset="0"/>
              </a:rPr>
              <a:t>premium</a:t>
            </a:r>
            <a:r>
              <a:rPr lang="en-US" sz="1800" spc="-185">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brand</a:t>
            </a:r>
            <a:r>
              <a:rPr lang="en-US" sz="1800" spc="-185">
                <a:latin typeface="Arial" panose="020B0604020202020204" pitchFamily="34" charset="0"/>
                <a:cs typeface="Arial" panose="020B0604020202020204" pitchFamily="34" charset="0"/>
              </a:rPr>
              <a:t> </a:t>
            </a:r>
            <a:r>
              <a:rPr lang="en-US" sz="1800" spc="-10">
                <a:latin typeface="Arial" panose="020B0604020202020204" pitchFamily="34" charset="0"/>
                <a:cs typeface="Arial" panose="020B0604020202020204" pitchFamily="34" charset="0"/>
              </a:rPr>
              <a:t>focused</a:t>
            </a:r>
            <a:r>
              <a:rPr lang="en-US" sz="1800" spc="-145">
                <a:latin typeface="Arial" panose="020B0604020202020204" pitchFamily="34" charset="0"/>
                <a:cs typeface="Arial" panose="020B0604020202020204" pitchFamily="34" charset="0"/>
              </a:rPr>
              <a:t> </a:t>
            </a:r>
            <a:r>
              <a:rPr lang="en-US" sz="1800" spc="-35">
                <a:latin typeface="Arial" panose="020B0604020202020204" pitchFamily="34" charset="0"/>
                <a:cs typeface="Arial" panose="020B0604020202020204" pitchFamily="34" charset="0"/>
              </a:rPr>
              <a:t>on </a:t>
            </a:r>
            <a:br>
              <a:rPr lang="en-US" sz="1800" spc="-35">
                <a:latin typeface="Arial" panose="020B0604020202020204" pitchFamily="34" charset="0"/>
                <a:cs typeface="Arial" panose="020B0604020202020204" pitchFamily="34" charset="0"/>
              </a:rPr>
            </a:br>
            <a:r>
              <a:rPr lang="en-US" sz="1800" spc="-10">
                <a:latin typeface="Arial" panose="020B0604020202020204" pitchFamily="34" charset="0"/>
                <a:cs typeface="Arial" panose="020B0604020202020204" pitchFamily="34" charset="0"/>
              </a:rPr>
              <a:t>flower</a:t>
            </a:r>
            <a:r>
              <a:rPr lang="en-US" sz="1800" spc="-105">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&amp;</a:t>
            </a:r>
            <a:r>
              <a:rPr lang="en-US" sz="1800" spc="-105">
                <a:latin typeface="Arial" panose="020B0604020202020204" pitchFamily="34" charset="0"/>
                <a:cs typeface="Arial" panose="020B0604020202020204" pitchFamily="34" charset="0"/>
              </a:rPr>
              <a:t> </a:t>
            </a:r>
            <a:r>
              <a:rPr lang="en-US" sz="1800" spc="-10">
                <a:latin typeface="Arial" panose="020B0604020202020204" pitchFamily="34" charset="0"/>
                <a:cs typeface="Arial" panose="020B0604020202020204" pitchFamily="34" charset="0"/>
              </a:rPr>
              <a:t>innovation.</a:t>
            </a:r>
            <a:endParaRPr kumimoji="0" lang="en-CA"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5DD34001-CF7A-FC40-8545-249B9870A0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18719" y="1730810"/>
            <a:ext cx="1991591" cy="1991591"/>
          </a:xfrm>
          <a:prstGeom prst="rect">
            <a:avLst/>
          </a:prstGeom>
        </p:spPr>
      </p:pic>
      <p:pic>
        <p:nvPicPr>
          <p:cNvPr id="5" name="object 2">
            <a:extLst>
              <a:ext uri="{FF2B5EF4-FFF2-40B4-BE49-F238E27FC236}">
                <a16:creationId xmlns:a16="http://schemas.microsoft.com/office/drawing/2014/main" id="{8D327A0A-1285-0B69-76C0-D7953FB9E1F9}"/>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4419600" y="0"/>
            <a:ext cx="7772400" cy="6858000"/>
          </a:xfrm>
          <a:prstGeom prst="rect">
            <a:avLst/>
          </a:prstGeom>
        </p:spPr>
      </p:pic>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41</a:t>
            </a:fld>
            <a:endParaRPr lang="en-CA" sz="1000"/>
          </a:p>
        </p:txBody>
      </p:sp>
      <p:sp>
        <p:nvSpPr>
          <p:cNvPr id="14" name="object 3">
            <a:extLst>
              <a:ext uri="{FF2B5EF4-FFF2-40B4-BE49-F238E27FC236}">
                <a16:creationId xmlns:a16="http://schemas.microsoft.com/office/drawing/2014/main" id="{18C53A7C-DF2B-BB06-6500-93B766B5344B}"/>
              </a:ext>
            </a:extLst>
          </p:cNvPr>
          <p:cNvSpPr txBox="1"/>
          <p:nvPr/>
        </p:nvSpPr>
        <p:spPr>
          <a:xfrm>
            <a:off x="4737100" y="6019218"/>
            <a:ext cx="1463040" cy="444500"/>
          </a:xfrm>
          <a:prstGeom prst="rect">
            <a:avLst/>
          </a:prstGeom>
        </p:spPr>
        <p:txBody>
          <a:bodyPr vert="horz" wrap="square" lIns="0" tIns="12700" rIns="0" bIns="0" rtlCol="0">
            <a:spAutoFit/>
          </a:bodyPr>
          <a:lstStyle/>
          <a:p>
            <a:pPr marL="12700" marR="188595">
              <a:lnSpc>
                <a:spcPct val="130900"/>
              </a:lnSpc>
              <a:spcBef>
                <a:spcPts val="100"/>
              </a:spcBef>
            </a:pPr>
            <a:r>
              <a:rPr sz="700">
                <a:solidFill>
                  <a:srgbClr val="132D47"/>
                </a:solidFill>
                <a:latin typeface="Arial"/>
                <a:cs typeface="Arial"/>
              </a:rPr>
              <a:t>Limelight</a:t>
            </a:r>
            <a:r>
              <a:rPr sz="700" spc="-30">
                <a:solidFill>
                  <a:srgbClr val="132D47"/>
                </a:solidFill>
                <a:latin typeface="Arial"/>
                <a:cs typeface="Arial"/>
              </a:rPr>
              <a:t> </a:t>
            </a:r>
            <a:r>
              <a:rPr sz="700">
                <a:solidFill>
                  <a:srgbClr val="132D47"/>
                </a:solidFill>
                <a:latin typeface="Arial"/>
                <a:cs typeface="Arial"/>
              </a:rPr>
              <a:t>3.5g</a:t>
            </a:r>
            <a:r>
              <a:rPr sz="700" spc="-30">
                <a:solidFill>
                  <a:srgbClr val="132D47"/>
                </a:solidFill>
                <a:latin typeface="Arial"/>
                <a:cs typeface="Arial"/>
              </a:rPr>
              <a:t> </a:t>
            </a:r>
            <a:r>
              <a:rPr sz="700">
                <a:solidFill>
                  <a:srgbClr val="132D47"/>
                </a:solidFill>
                <a:latin typeface="Arial"/>
                <a:cs typeface="Arial"/>
              </a:rPr>
              <a:t>dried</a:t>
            </a:r>
            <a:r>
              <a:rPr sz="700" spc="-30">
                <a:solidFill>
                  <a:srgbClr val="132D47"/>
                </a:solidFill>
                <a:latin typeface="Arial"/>
                <a:cs typeface="Arial"/>
              </a:rPr>
              <a:t> </a:t>
            </a:r>
            <a:r>
              <a:rPr sz="700" spc="-10">
                <a:solidFill>
                  <a:srgbClr val="132D47"/>
                </a:solidFill>
                <a:latin typeface="Arial"/>
                <a:cs typeface="Arial"/>
              </a:rPr>
              <a:t>flower</a:t>
            </a:r>
            <a:r>
              <a:rPr sz="700" spc="500">
                <a:solidFill>
                  <a:srgbClr val="132D47"/>
                </a:solidFill>
                <a:latin typeface="Arial"/>
                <a:cs typeface="Arial"/>
              </a:rPr>
              <a:t> </a:t>
            </a:r>
            <a:r>
              <a:rPr sz="700">
                <a:solidFill>
                  <a:srgbClr val="132D47"/>
                </a:solidFill>
                <a:latin typeface="Arial"/>
                <a:cs typeface="Arial"/>
              </a:rPr>
              <a:t>Edison</a:t>
            </a:r>
            <a:r>
              <a:rPr sz="700" spc="-5">
                <a:solidFill>
                  <a:srgbClr val="132D47"/>
                </a:solidFill>
                <a:latin typeface="Arial"/>
                <a:cs typeface="Arial"/>
              </a:rPr>
              <a:t> </a:t>
            </a:r>
            <a:r>
              <a:rPr sz="700" spc="-10">
                <a:solidFill>
                  <a:srgbClr val="132D47"/>
                </a:solidFill>
                <a:latin typeface="Arial"/>
                <a:cs typeface="Arial"/>
              </a:rPr>
              <a:t>JOLTS</a:t>
            </a:r>
            <a:r>
              <a:rPr sz="700">
                <a:solidFill>
                  <a:srgbClr val="132D47"/>
                </a:solidFill>
                <a:latin typeface="Arial"/>
                <a:cs typeface="Arial"/>
              </a:rPr>
              <a:t> –</a:t>
            </a:r>
            <a:r>
              <a:rPr sz="700" spc="-5">
                <a:solidFill>
                  <a:srgbClr val="132D47"/>
                </a:solidFill>
                <a:latin typeface="Arial"/>
                <a:cs typeface="Arial"/>
              </a:rPr>
              <a:t> </a:t>
            </a:r>
            <a:r>
              <a:rPr sz="700">
                <a:solidFill>
                  <a:srgbClr val="132D47"/>
                </a:solidFill>
                <a:latin typeface="Arial"/>
                <a:cs typeface="Arial"/>
              </a:rPr>
              <a:t>Electric </a:t>
            </a:r>
            <a:r>
              <a:rPr sz="700" spc="-10">
                <a:solidFill>
                  <a:srgbClr val="132D47"/>
                </a:solidFill>
                <a:latin typeface="Arial"/>
                <a:cs typeface="Arial"/>
              </a:rPr>
              <a:t>Lemon</a:t>
            </a:r>
            <a:endParaRPr sz="700">
              <a:latin typeface="Arial"/>
              <a:cs typeface="Arial"/>
            </a:endParaRPr>
          </a:p>
          <a:p>
            <a:pPr marL="12700">
              <a:lnSpc>
                <a:spcPct val="100000"/>
              </a:lnSpc>
              <a:spcBef>
                <a:spcPts val="259"/>
              </a:spcBef>
            </a:pPr>
            <a:r>
              <a:rPr sz="700">
                <a:solidFill>
                  <a:srgbClr val="132D47"/>
                </a:solidFill>
                <a:latin typeface="Arial"/>
                <a:cs typeface="Arial"/>
              </a:rPr>
              <a:t>Cherry</a:t>
            </a:r>
            <a:r>
              <a:rPr sz="700" spc="-25">
                <a:solidFill>
                  <a:srgbClr val="132D47"/>
                </a:solidFill>
                <a:latin typeface="Arial"/>
                <a:cs typeface="Arial"/>
              </a:rPr>
              <a:t> </a:t>
            </a:r>
            <a:r>
              <a:rPr sz="700">
                <a:solidFill>
                  <a:srgbClr val="132D47"/>
                </a:solidFill>
                <a:latin typeface="Arial"/>
                <a:cs typeface="Arial"/>
              </a:rPr>
              <a:t>Limelight</a:t>
            </a:r>
            <a:r>
              <a:rPr sz="700" spc="-25">
                <a:solidFill>
                  <a:srgbClr val="132D47"/>
                </a:solidFill>
                <a:latin typeface="Arial"/>
                <a:cs typeface="Arial"/>
              </a:rPr>
              <a:t> </a:t>
            </a:r>
            <a:r>
              <a:rPr sz="700">
                <a:solidFill>
                  <a:srgbClr val="132D47"/>
                </a:solidFill>
                <a:latin typeface="Arial"/>
                <a:cs typeface="Arial"/>
              </a:rPr>
              <a:t>Bubble</a:t>
            </a:r>
            <a:r>
              <a:rPr sz="700" spc="-25">
                <a:solidFill>
                  <a:srgbClr val="132D47"/>
                </a:solidFill>
                <a:latin typeface="Arial"/>
                <a:cs typeface="Arial"/>
              </a:rPr>
              <a:t> </a:t>
            </a:r>
            <a:r>
              <a:rPr sz="700">
                <a:solidFill>
                  <a:srgbClr val="132D47"/>
                </a:solidFill>
                <a:latin typeface="Arial"/>
                <a:cs typeface="Arial"/>
              </a:rPr>
              <a:t>Hash</a:t>
            </a:r>
            <a:r>
              <a:rPr sz="700" spc="-20">
                <a:solidFill>
                  <a:srgbClr val="132D47"/>
                </a:solidFill>
                <a:latin typeface="Arial"/>
                <a:cs typeface="Arial"/>
              </a:rPr>
              <a:t> </a:t>
            </a:r>
            <a:r>
              <a:rPr sz="700" spc="-10">
                <a:solidFill>
                  <a:srgbClr val="132D47"/>
                </a:solidFill>
                <a:latin typeface="Arial"/>
                <a:cs typeface="Arial"/>
              </a:rPr>
              <a:t>Joints</a:t>
            </a:r>
            <a:endParaRPr sz="700">
              <a:latin typeface="Arial"/>
              <a:cs typeface="Arial"/>
            </a:endParaRPr>
          </a:p>
        </p:txBody>
      </p:sp>
      <p:grpSp>
        <p:nvGrpSpPr>
          <p:cNvPr id="15" name="object 6">
            <a:extLst>
              <a:ext uri="{FF2B5EF4-FFF2-40B4-BE49-F238E27FC236}">
                <a16:creationId xmlns:a16="http://schemas.microsoft.com/office/drawing/2014/main" id="{49F7767F-46B8-60EC-DA08-8DF639BAADDB}"/>
              </a:ext>
            </a:extLst>
          </p:cNvPr>
          <p:cNvGrpSpPr/>
          <p:nvPr/>
        </p:nvGrpSpPr>
        <p:grpSpPr>
          <a:xfrm>
            <a:off x="4749800" y="5942774"/>
            <a:ext cx="483234" cy="23495"/>
            <a:chOff x="571500" y="9111995"/>
            <a:chExt cx="483234" cy="23495"/>
          </a:xfrm>
        </p:grpSpPr>
        <p:sp>
          <p:nvSpPr>
            <p:cNvPr id="16" name="object 7">
              <a:extLst>
                <a:ext uri="{FF2B5EF4-FFF2-40B4-BE49-F238E27FC236}">
                  <a16:creationId xmlns:a16="http://schemas.microsoft.com/office/drawing/2014/main" id="{464CD191-1CEF-DE00-5C4A-028EAF0E33A8}"/>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17" name="object 8">
              <a:extLst>
                <a:ext uri="{FF2B5EF4-FFF2-40B4-BE49-F238E27FC236}">
                  <a16:creationId xmlns:a16="http://schemas.microsoft.com/office/drawing/2014/main" id="{C6430E04-8355-B079-D054-D1B62BE01FD8}"/>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18" name="object 9">
              <a:extLst>
                <a:ext uri="{FF2B5EF4-FFF2-40B4-BE49-F238E27FC236}">
                  <a16:creationId xmlns:a16="http://schemas.microsoft.com/office/drawing/2014/main" id="{8C675D45-3155-AA21-4B65-4AF8C43A57A1}"/>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19" name="object 10">
              <a:extLst>
                <a:ext uri="{FF2B5EF4-FFF2-40B4-BE49-F238E27FC236}">
                  <a16:creationId xmlns:a16="http://schemas.microsoft.com/office/drawing/2014/main" id="{CC83288A-D9F3-C042-464B-955420122944}"/>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spTree>
    <p:extLst>
      <p:ext uri="{BB962C8B-B14F-4D97-AF65-F5344CB8AC3E}">
        <p14:creationId xmlns:p14="http://schemas.microsoft.com/office/powerpoint/2010/main" val="1183829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7FF9D-9E5D-D16C-7B97-AC2908E2FB98}"/>
              </a:ext>
            </a:extLst>
          </p:cNvPr>
          <p:cNvSpPr/>
          <p:nvPr/>
        </p:nvSpPr>
        <p:spPr>
          <a:xfrm>
            <a:off x="4419594" y="0"/>
            <a:ext cx="7772406" cy="6858000"/>
          </a:xfrm>
          <a:prstGeom prst="rect">
            <a:avLst/>
          </a:prstGeom>
          <a:gradFill flip="none" rotWithShape="1">
            <a:gsLst>
              <a:gs pos="0">
                <a:schemeClr val="bg1"/>
              </a:gs>
              <a:gs pos="66000">
                <a:schemeClr val="bg1">
                  <a:lumMod val="95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Premium hash, inspired by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the timeless tradition of hashish.</a:t>
            </a:r>
            <a:endParaRPr kumimoji="0" lang="en-CA"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42</a:t>
            </a:fld>
            <a:endParaRPr lang="en-CA" sz="1000"/>
          </a:p>
        </p:txBody>
      </p:sp>
      <p:sp>
        <p:nvSpPr>
          <p:cNvPr id="20" name="object 3">
            <a:extLst>
              <a:ext uri="{FF2B5EF4-FFF2-40B4-BE49-F238E27FC236}">
                <a16:creationId xmlns:a16="http://schemas.microsoft.com/office/drawing/2014/main" id="{95C030CC-9F27-48F0-A239-68879A1ED30D}"/>
              </a:ext>
            </a:extLst>
          </p:cNvPr>
          <p:cNvSpPr txBox="1"/>
          <p:nvPr/>
        </p:nvSpPr>
        <p:spPr>
          <a:xfrm>
            <a:off x="4762790" y="6331638"/>
            <a:ext cx="784860" cy="132080"/>
          </a:xfrm>
          <a:prstGeom prst="rect">
            <a:avLst/>
          </a:prstGeom>
        </p:spPr>
        <p:txBody>
          <a:bodyPr vert="horz" wrap="square" lIns="0" tIns="12700" rIns="0" bIns="0" rtlCol="0">
            <a:spAutoFit/>
          </a:bodyPr>
          <a:lstStyle/>
          <a:p>
            <a:pPr marL="12700">
              <a:lnSpc>
                <a:spcPct val="100000"/>
              </a:lnSpc>
              <a:spcBef>
                <a:spcPts val="100"/>
              </a:spcBef>
            </a:pPr>
            <a:r>
              <a:rPr sz="700">
                <a:solidFill>
                  <a:srgbClr val="132D47"/>
                </a:solidFill>
                <a:latin typeface="Arial"/>
                <a:cs typeface="Arial"/>
              </a:rPr>
              <a:t>Tremblant</a:t>
            </a:r>
            <a:r>
              <a:rPr sz="700" spc="5">
                <a:solidFill>
                  <a:srgbClr val="132D47"/>
                </a:solidFill>
                <a:latin typeface="Arial"/>
                <a:cs typeface="Arial"/>
              </a:rPr>
              <a:t> </a:t>
            </a:r>
            <a:r>
              <a:rPr sz="700">
                <a:solidFill>
                  <a:srgbClr val="132D47"/>
                </a:solidFill>
                <a:latin typeface="Arial"/>
                <a:cs typeface="Arial"/>
              </a:rPr>
              <a:t>2g</a:t>
            </a:r>
            <a:r>
              <a:rPr sz="700" spc="5">
                <a:solidFill>
                  <a:srgbClr val="132D47"/>
                </a:solidFill>
                <a:latin typeface="Arial"/>
                <a:cs typeface="Arial"/>
              </a:rPr>
              <a:t> </a:t>
            </a:r>
            <a:r>
              <a:rPr sz="700" spc="-20">
                <a:solidFill>
                  <a:srgbClr val="132D47"/>
                </a:solidFill>
                <a:latin typeface="Arial"/>
                <a:cs typeface="Arial"/>
              </a:rPr>
              <a:t>Hash</a:t>
            </a:r>
            <a:endParaRPr sz="700">
              <a:latin typeface="Arial"/>
              <a:cs typeface="Arial"/>
            </a:endParaRPr>
          </a:p>
        </p:txBody>
      </p:sp>
      <p:grpSp>
        <p:nvGrpSpPr>
          <p:cNvPr id="21" name="object 4">
            <a:extLst>
              <a:ext uri="{FF2B5EF4-FFF2-40B4-BE49-F238E27FC236}">
                <a16:creationId xmlns:a16="http://schemas.microsoft.com/office/drawing/2014/main" id="{B2200AFC-E640-C350-5EC5-2A3545C4D412}"/>
              </a:ext>
            </a:extLst>
          </p:cNvPr>
          <p:cNvGrpSpPr/>
          <p:nvPr/>
        </p:nvGrpSpPr>
        <p:grpSpPr>
          <a:xfrm>
            <a:off x="4775490" y="6222212"/>
            <a:ext cx="483234" cy="23495"/>
            <a:chOff x="571500" y="9111995"/>
            <a:chExt cx="483234" cy="23495"/>
          </a:xfrm>
        </p:grpSpPr>
        <p:sp>
          <p:nvSpPr>
            <p:cNvPr id="22" name="object 5">
              <a:extLst>
                <a:ext uri="{FF2B5EF4-FFF2-40B4-BE49-F238E27FC236}">
                  <a16:creationId xmlns:a16="http://schemas.microsoft.com/office/drawing/2014/main" id="{2DEABBB6-3808-08D9-01D7-731E1917F0AC}"/>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23" name="object 6">
              <a:extLst>
                <a:ext uri="{FF2B5EF4-FFF2-40B4-BE49-F238E27FC236}">
                  <a16:creationId xmlns:a16="http://schemas.microsoft.com/office/drawing/2014/main" id="{CBACB6C2-6022-59A3-F7DA-6866BE023C8C}"/>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24" name="object 7">
              <a:extLst>
                <a:ext uri="{FF2B5EF4-FFF2-40B4-BE49-F238E27FC236}">
                  <a16:creationId xmlns:a16="http://schemas.microsoft.com/office/drawing/2014/main" id="{88B94899-0B46-C45F-7156-54EDEBBF2E3D}"/>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25" name="object 8">
              <a:extLst>
                <a:ext uri="{FF2B5EF4-FFF2-40B4-BE49-F238E27FC236}">
                  <a16:creationId xmlns:a16="http://schemas.microsoft.com/office/drawing/2014/main" id="{F71C4B36-B0E4-7843-65D9-4EFE7AD0324E}"/>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pic>
        <p:nvPicPr>
          <p:cNvPr id="3" name="Picture 2" descr="Logo, company name&#10;&#10;Description automatically generated">
            <a:extLst>
              <a:ext uri="{FF2B5EF4-FFF2-40B4-BE49-F238E27FC236}">
                <a16:creationId xmlns:a16="http://schemas.microsoft.com/office/drawing/2014/main" id="{768B265E-FD4E-FC20-3DD9-25DA06076A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26911" y="2117569"/>
            <a:ext cx="2165773" cy="1724207"/>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401D1164-8DFC-B927-6A7E-E4ABA3EB45A5}"/>
              </a:ext>
            </a:extLst>
          </p:cNvPr>
          <p:cNvPicPr>
            <a:picLocks noChangeAspect="1"/>
          </p:cNvPicPr>
          <p:nvPr/>
        </p:nvPicPr>
        <p:blipFill>
          <a:blip r:embed="rId3"/>
          <a:stretch>
            <a:fillRect/>
          </a:stretch>
        </p:blipFill>
        <p:spPr>
          <a:xfrm>
            <a:off x="6346106" y="1595759"/>
            <a:ext cx="4226743" cy="4235197"/>
          </a:xfrm>
          <a:prstGeom prst="rect">
            <a:avLst/>
          </a:prstGeom>
        </p:spPr>
      </p:pic>
    </p:spTree>
    <p:extLst>
      <p:ext uri="{BB962C8B-B14F-4D97-AF65-F5344CB8AC3E}">
        <p14:creationId xmlns:p14="http://schemas.microsoft.com/office/powerpoint/2010/main" val="1224440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1349A898-D85C-2A46-02A4-CCDB0CD6E565}"/>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4419600" y="0"/>
            <a:ext cx="7772400" cy="6858000"/>
          </a:xfrm>
          <a:prstGeom prst="rect">
            <a:avLst/>
          </a:prstGeom>
        </p:spPr>
      </p:pic>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a:latin typeface="Arial" panose="020B0604020202020204" pitchFamily="34" charset="0"/>
                <a:cs typeface="Arial" panose="020B0604020202020204" pitchFamily="34" charset="0"/>
              </a:rPr>
              <a:t>Craft cannabis featuring rare cultivars grown with utmost attention and care.</a:t>
            </a:r>
            <a:endParaRPr kumimoji="0" lang="en-CA" sz="180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43</a:t>
            </a:fld>
            <a:endParaRPr lang="en-CA" sz="1000"/>
          </a:p>
        </p:txBody>
      </p:sp>
      <p:sp>
        <p:nvSpPr>
          <p:cNvPr id="5" name="object 3">
            <a:extLst>
              <a:ext uri="{FF2B5EF4-FFF2-40B4-BE49-F238E27FC236}">
                <a16:creationId xmlns:a16="http://schemas.microsoft.com/office/drawing/2014/main" id="{ED15BC98-51E5-6E44-FD42-44F360F92943}"/>
              </a:ext>
            </a:extLst>
          </p:cNvPr>
          <p:cNvSpPr txBox="1"/>
          <p:nvPr/>
        </p:nvSpPr>
        <p:spPr>
          <a:xfrm>
            <a:off x="4760885" y="6158918"/>
            <a:ext cx="786765" cy="304800"/>
          </a:xfrm>
          <a:prstGeom prst="rect">
            <a:avLst/>
          </a:prstGeom>
        </p:spPr>
        <p:txBody>
          <a:bodyPr vert="horz" wrap="square" lIns="0" tIns="45719" rIns="0" bIns="0" rtlCol="0">
            <a:spAutoFit/>
          </a:bodyPr>
          <a:lstStyle/>
          <a:p>
            <a:pPr marL="12700">
              <a:lnSpc>
                <a:spcPct val="100000"/>
              </a:lnSpc>
              <a:spcBef>
                <a:spcPts val="359"/>
              </a:spcBef>
            </a:pPr>
            <a:r>
              <a:rPr sz="700" spc="-10">
                <a:solidFill>
                  <a:srgbClr val="132D47"/>
                </a:solidFill>
                <a:latin typeface="Arial"/>
                <a:cs typeface="Arial"/>
              </a:rPr>
              <a:t>Laurentian</a:t>
            </a:r>
            <a:r>
              <a:rPr sz="700" spc="50">
                <a:solidFill>
                  <a:srgbClr val="132D47"/>
                </a:solidFill>
                <a:latin typeface="Arial"/>
                <a:cs typeface="Arial"/>
              </a:rPr>
              <a:t> </a:t>
            </a:r>
            <a:r>
              <a:rPr sz="700" spc="-10">
                <a:solidFill>
                  <a:srgbClr val="132D47"/>
                </a:solidFill>
                <a:latin typeface="Arial"/>
                <a:cs typeface="Arial"/>
              </a:rPr>
              <a:t>Saisons</a:t>
            </a:r>
            <a:endParaRPr sz="700">
              <a:latin typeface="Arial"/>
              <a:cs typeface="Arial"/>
            </a:endParaRPr>
          </a:p>
          <a:p>
            <a:pPr marL="12700">
              <a:lnSpc>
                <a:spcPct val="100000"/>
              </a:lnSpc>
              <a:spcBef>
                <a:spcPts val="259"/>
              </a:spcBef>
            </a:pPr>
            <a:r>
              <a:rPr sz="700" spc="-10">
                <a:solidFill>
                  <a:srgbClr val="132D47"/>
                </a:solidFill>
                <a:latin typeface="Arial"/>
                <a:cs typeface="Arial"/>
              </a:rPr>
              <a:t>3.5</a:t>
            </a:r>
            <a:r>
              <a:rPr sz="700" spc="-30">
                <a:solidFill>
                  <a:srgbClr val="132D47"/>
                </a:solidFill>
                <a:latin typeface="Arial"/>
                <a:cs typeface="Arial"/>
              </a:rPr>
              <a:t> </a:t>
            </a:r>
            <a:r>
              <a:rPr sz="700" spc="-50">
                <a:solidFill>
                  <a:srgbClr val="132D47"/>
                </a:solidFill>
                <a:latin typeface="Arial"/>
                <a:cs typeface="Arial"/>
              </a:rPr>
              <a:t>g</a:t>
            </a:r>
            <a:endParaRPr sz="700">
              <a:latin typeface="Arial"/>
              <a:cs typeface="Arial"/>
            </a:endParaRPr>
          </a:p>
        </p:txBody>
      </p:sp>
      <p:grpSp>
        <p:nvGrpSpPr>
          <p:cNvPr id="7" name="object 4">
            <a:extLst>
              <a:ext uri="{FF2B5EF4-FFF2-40B4-BE49-F238E27FC236}">
                <a16:creationId xmlns:a16="http://schemas.microsoft.com/office/drawing/2014/main" id="{D3423FA4-D54B-4D0A-1F32-ECFD42A39615}"/>
              </a:ext>
            </a:extLst>
          </p:cNvPr>
          <p:cNvGrpSpPr/>
          <p:nvPr/>
        </p:nvGrpSpPr>
        <p:grpSpPr>
          <a:xfrm>
            <a:off x="4773585" y="6082474"/>
            <a:ext cx="483234" cy="23495"/>
            <a:chOff x="571500" y="9111995"/>
            <a:chExt cx="483234" cy="23495"/>
          </a:xfrm>
        </p:grpSpPr>
        <p:sp>
          <p:nvSpPr>
            <p:cNvPr id="8" name="object 5">
              <a:extLst>
                <a:ext uri="{FF2B5EF4-FFF2-40B4-BE49-F238E27FC236}">
                  <a16:creationId xmlns:a16="http://schemas.microsoft.com/office/drawing/2014/main" id="{0A3E9180-F52A-F8BB-168A-67804F0EBC64}"/>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9" name="object 6">
              <a:extLst>
                <a:ext uri="{FF2B5EF4-FFF2-40B4-BE49-F238E27FC236}">
                  <a16:creationId xmlns:a16="http://schemas.microsoft.com/office/drawing/2014/main" id="{62126F96-AFD7-D662-5A13-A7BB926BA412}"/>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10" name="object 7">
              <a:extLst>
                <a:ext uri="{FF2B5EF4-FFF2-40B4-BE49-F238E27FC236}">
                  <a16:creationId xmlns:a16="http://schemas.microsoft.com/office/drawing/2014/main" id="{EE5CEA5D-0625-CDF3-13F2-0C7DA052632E}"/>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11" name="object 8">
              <a:extLst>
                <a:ext uri="{FF2B5EF4-FFF2-40B4-BE49-F238E27FC236}">
                  <a16:creationId xmlns:a16="http://schemas.microsoft.com/office/drawing/2014/main" id="{90E20954-0DA3-A3FE-071C-F6EE31246420}"/>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grpSp>
        <p:nvGrpSpPr>
          <p:cNvPr id="28" name="Group 27">
            <a:extLst>
              <a:ext uri="{FF2B5EF4-FFF2-40B4-BE49-F238E27FC236}">
                <a16:creationId xmlns:a16="http://schemas.microsoft.com/office/drawing/2014/main" id="{667E5F5C-5813-8FC7-B021-44EB05DB7088}"/>
              </a:ext>
            </a:extLst>
          </p:cNvPr>
          <p:cNvGrpSpPr/>
          <p:nvPr/>
        </p:nvGrpSpPr>
        <p:grpSpPr>
          <a:xfrm>
            <a:off x="1159479" y="2538714"/>
            <a:ext cx="2120701" cy="1156986"/>
            <a:chOff x="1146779" y="2360914"/>
            <a:chExt cx="2120701" cy="1156986"/>
          </a:xfrm>
        </p:grpSpPr>
        <p:pic>
          <p:nvPicPr>
            <p:cNvPr id="13" name="object 10">
              <a:extLst>
                <a:ext uri="{FF2B5EF4-FFF2-40B4-BE49-F238E27FC236}">
                  <a16:creationId xmlns:a16="http://schemas.microsoft.com/office/drawing/2014/main" id="{EBA9E455-3723-3581-4900-D575B901D9D8}"/>
                </a:ext>
              </a:extLst>
            </p:cNvPr>
            <p:cNvPicPr/>
            <p:nvPr/>
          </p:nvPicPr>
          <p:blipFill>
            <a:blip r:embed="rId3" cstate="print"/>
            <a:stretch>
              <a:fillRect/>
            </a:stretch>
          </p:blipFill>
          <p:spPr>
            <a:xfrm>
              <a:off x="1618774" y="3400007"/>
              <a:ext cx="1176711" cy="117893"/>
            </a:xfrm>
            <a:prstGeom prst="rect">
              <a:avLst/>
            </a:prstGeom>
          </p:spPr>
        </p:pic>
        <p:pic>
          <p:nvPicPr>
            <p:cNvPr id="26" name="object 11">
              <a:extLst>
                <a:ext uri="{FF2B5EF4-FFF2-40B4-BE49-F238E27FC236}">
                  <a16:creationId xmlns:a16="http://schemas.microsoft.com/office/drawing/2014/main" id="{9581D473-F0B3-E7B1-2430-8FBF7C9559D9}"/>
                </a:ext>
              </a:extLst>
            </p:cNvPr>
            <p:cNvPicPr/>
            <p:nvPr/>
          </p:nvPicPr>
          <p:blipFill>
            <a:blip r:embed="rId4" cstate="print"/>
            <a:stretch>
              <a:fillRect/>
            </a:stretch>
          </p:blipFill>
          <p:spPr>
            <a:xfrm>
              <a:off x="1146779" y="2578984"/>
              <a:ext cx="2120701" cy="742081"/>
            </a:xfrm>
            <a:prstGeom prst="rect">
              <a:avLst/>
            </a:prstGeom>
          </p:spPr>
        </p:pic>
        <p:pic>
          <p:nvPicPr>
            <p:cNvPr id="27" name="object 12">
              <a:extLst>
                <a:ext uri="{FF2B5EF4-FFF2-40B4-BE49-F238E27FC236}">
                  <a16:creationId xmlns:a16="http://schemas.microsoft.com/office/drawing/2014/main" id="{5B7DB327-BD67-B46D-AE70-EC9C7A0B61DC}"/>
                </a:ext>
              </a:extLst>
            </p:cNvPr>
            <p:cNvPicPr/>
            <p:nvPr/>
          </p:nvPicPr>
          <p:blipFill>
            <a:blip r:embed="rId5" cstate="print"/>
            <a:stretch>
              <a:fillRect/>
            </a:stretch>
          </p:blipFill>
          <p:spPr>
            <a:xfrm>
              <a:off x="1462491" y="2360914"/>
              <a:ext cx="1489276" cy="119065"/>
            </a:xfrm>
            <a:prstGeom prst="rect">
              <a:avLst/>
            </a:prstGeom>
          </p:spPr>
        </p:pic>
      </p:grpSp>
    </p:spTree>
    <p:extLst>
      <p:ext uri="{BB962C8B-B14F-4D97-AF65-F5344CB8AC3E}">
        <p14:creationId xmlns:p14="http://schemas.microsoft.com/office/powerpoint/2010/main" val="162502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A4012A-663B-4998-A15E-41676D51D5BF}"/>
              </a:ext>
            </a:extLst>
          </p:cNvPr>
          <p:cNvSpPr/>
          <p:nvPr/>
        </p:nvSpPr>
        <p:spPr>
          <a:xfrm>
            <a:off x="4419594" y="0"/>
            <a:ext cx="7772406" cy="6858000"/>
          </a:xfrm>
          <a:prstGeom prst="rect">
            <a:avLst/>
          </a:prstGeom>
          <a:gradFill flip="none" rotWithShape="1">
            <a:gsLst>
              <a:gs pos="0">
                <a:schemeClr val="bg1"/>
              </a:gs>
              <a:gs pos="66000">
                <a:schemeClr val="bg1">
                  <a:lumMod val="95000"/>
                </a:schemeClr>
              </a:gs>
              <a:gs pos="100000">
                <a:schemeClr val="bg1">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a:extLst>
              <a:ext uri="{FF2B5EF4-FFF2-40B4-BE49-F238E27FC236}">
                <a16:creationId xmlns:a16="http://schemas.microsoft.com/office/drawing/2014/main" id="{428609C8-FEEB-53F5-B223-435349A200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02524" y="219447"/>
            <a:ext cx="5159023" cy="5159023"/>
          </a:xfrm>
          <a:prstGeom prst="rect">
            <a:avLst/>
          </a:prstGeom>
        </p:spPr>
      </p:pic>
      <p:sp>
        <p:nvSpPr>
          <p:cNvPr id="4" name="Title 6">
            <a:extLst>
              <a:ext uri="{FF2B5EF4-FFF2-40B4-BE49-F238E27FC236}">
                <a16:creationId xmlns:a16="http://schemas.microsoft.com/office/drawing/2014/main" id="{B657A8FF-CB30-C343-A7D8-1CF1BC6C996C}"/>
              </a:ext>
            </a:extLst>
          </p:cNvPr>
          <p:cNvSpPr txBox="1">
            <a:spLocks/>
          </p:cNvSpPr>
          <p:nvPr/>
        </p:nvSpPr>
        <p:spPr>
          <a:xfrm>
            <a:off x="0" y="3977527"/>
            <a:ext cx="4419594" cy="590931"/>
          </a:xfrm>
          <a:prstGeom prst="rect">
            <a:avLst/>
          </a:prstGeom>
        </p:spPr>
        <p:txBody>
          <a:bodyPr wrap="square">
            <a:spAutoFit/>
          </a:bodyPr>
          <a:lstStyle>
            <a:lvl1pPr algn="l" defTabSz="914400" rtl="0" eaLnBrk="1" latinLnBrk="0" hangingPunct="1">
              <a:lnSpc>
                <a:spcPct val="90000"/>
              </a:lnSpc>
              <a:spcBef>
                <a:spcPct val="0"/>
              </a:spcBef>
              <a:buNone/>
              <a:defRPr sz="3600" kern="1200">
                <a:solidFill>
                  <a:schemeClr val="tx1"/>
                </a:solidFill>
                <a:latin typeface="Avenir Next" charset="0"/>
                <a:ea typeface="Avenir Next" charset="0"/>
                <a:cs typeface="Avenir Nex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dirty="0">
                <a:latin typeface="Arial" panose="020B0604020202020204" pitchFamily="34" charset="0"/>
                <a:cs typeface="Arial" panose="020B0604020202020204" pitchFamily="34" charset="0"/>
              </a:rPr>
              <a:t>Craft cannabis featuring rare cultivars grown with utmost attention and care.</a:t>
            </a:r>
            <a:endParaRPr kumimoji="0" lang="en-CA" sz="180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9C521D-C8F3-E4BF-34DE-6B16B8BBB717}"/>
              </a:ext>
            </a:extLst>
          </p:cNvPr>
          <p:cNvSpPr txBox="1"/>
          <p:nvPr/>
        </p:nvSpPr>
        <p:spPr>
          <a:xfrm>
            <a:off x="11804113" y="6463718"/>
            <a:ext cx="348143" cy="246221"/>
          </a:xfrm>
          <a:prstGeom prst="rect">
            <a:avLst/>
          </a:prstGeom>
          <a:noFill/>
        </p:spPr>
        <p:txBody>
          <a:bodyPr wrap="square" rtlCol="0">
            <a:spAutoFit/>
          </a:bodyPr>
          <a:lstStyle/>
          <a:p>
            <a:pPr algn="ctr"/>
            <a:fld id="{C2BC51AA-0947-42A3-A74D-349050A3517E}" type="slidenum">
              <a:rPr lang="en-CA" sz="1000" smtClean="0"/>
              <a:pPr algn="ctr"/>
              <a:t>44</a:t>
            </a:fld>
            <a:endParaRPr lang="en-CA" sz="1000"/>
          </a:p>
        </p:txBody>
      </p:sp>
      <p:sp>
        <p:nvSpPr>
          <p:cNvPr id="5" name="object 3">
            <a:extLst>
              <a:ext uri="{FF2B5EF4-FFF2-40B4-BE49-F238E27FC236}">
                <a16:creationId xmlns:a16="http://schemas.microsoft.com/office/drawing/2014/main" id="{ED15BC98-51E5-6E44-FD42-44F360F92943}"/>
              </a:ext>
            </a:extLst>
          </p:cNvPr>
          <p:cNvSpPr txBox="1"/>
          <p:nvPr/>
        </p:nvSpPr>
        <p:spPr>
          <a:xfrm>
            <a:off x="4760885" y="6158918"/>
            <a:ext cx="786765" cy="304800"/>
          </a:xfrm>
          <a:prstGeom prst="rect">
            <a:avLst/>
          </a:prstGeom>
        </p:spPr>
        <p:txBody>
          <a:bodyPr vert="horz" wrap="square" lIns="0" tIns="45719" rIns="0" bIns="0" rtlCol="0">
            <a:spAutoFit/>
          </a:bodyPr>
          <a:lstStyle/>
          <a:p>
            <a:pPr marL="12700">
              <a:lnSpc>
                <a:spcPct val="100000"/>
              </a:lnSpc>
              <a:spcBef>
                <a:spcPts val="359"/>
              </a:spcBef>
            </a:pPr>
            <a:r>
              <a:rPr lang="en-CA" sz="700" spc="-10" dirty="0">
                <a:solidFill>
                  <a:srgbClr val="132D47"/>
                </a:solidFill>
                <a:latin typeface="Arial"/>
                <a:cs typeface="Arial"/>
              </a:rPr>
              <a:t>Laurentian</a:t>
            </a:r>
            <a:r>
              <a:rPr lang="en-CA" sz="700" spc="50" dirty="0">
                <a:solidFill>
                  <a:srgbClr val="132D47"/>
                </a:solidFill>
                <a:latin typeface="Arial"/>
                <a:cs typeface="Arial"/>
              </a:rPr>
              <a:t> </a:t>
            </a:r>
            <a:r>
              <a:rPr lang="en-CA" sz="700" spc="-10" dirty="0" err="1">
                <a:solidFill>
                  <a:srgbClr val="132D47"/>
                </a:solidFill>
                <a:latin typeface="Arial"/>
                <a:cs typeface="Arial"/>
              </a:rPr>
              <a:t>Saisons</a:t>
            </a:r>
            <a:endParaRPr lang="en-CA" sz="700" dirty="0">
              <a:latin typeface="Arial"/>
              <a:cs typeface="Arial"/>
            </a:endParaRPr>
          </a:p>
          <a:p>
            <a:pPr marL="12700">
              <a:lnSpc>
                <a:spcPct val="100000"/>
              </a:lnSpc>
              <a:spcBef>
                <a:spcPts val="259"/>
              </a:spcBef>
            </a:pPr>
            <a:r>
              <a:rPr lang="en-CA" sz="700" spc="-10" dirty="0">
                <a:solidFill>
                  <a:srgbClr val="132D47"/>
                </a:solidFill>
                <a:latin typeface="Arial"/>
                <a:cs typeface="Arial"/>
              </a:rPr>
              <a:t>3.5</a:t>
            </a:r>
            <a:r>
              <a:rPr lang="en-CA" sz="700" spc="-30" dirty="0">
                <a:solidFill>
                  <a:srgbClr val="132D47"/>
                </a:solidFill>
                <a:latin typeface="Arial"/>
                <a:cs typeface="Arial"/>
              </a:rPr>
              <a:t> </a:t>
            </a:r>
            <a:r>
              <a:rPr lang="en-CA" sz="700" spc="-50" dirty="0">
                <a:solidFill>
                  <a:srgbClr val="132D47"/>
                </a:solidFill>
                <a:latin typeface="Arial"/>
                <a:cs typeface="Arial"/>
              </a:rPr>
              <a:t>g</a:t>
            </a:r>
            <a:endParaRPr lang="en-CA" sz="700" dirty="0">
              <a:latin typeface="Arial"/>
              <a:cs typeface="Arial"/>
            </a:endParaRPr>
          </a:p>
        </p:txBody>
      </p:sp>
      <p:grpSp>
        <p:nvGrpSpPr>
          <p:cNvPr id="7" name="object 4">
            <a:extLst>
              <a:ext uri="{FF2B5EF4-FFF2-40B4-BE49-F238E27FC236}">
                <a16:creationId xmlns:a16="http://schemas.microsoft.com/office/drawing/2014/main" id="{D3423FA4-D54B-4D0A-1F32-ECFD42A39615}"/>
              </a:ext>
            </a:extLst>
          </p:cNvPr>
          <p:cNvGrpSpPr/>
          <p:nvPr/>
        </p:nvGrpSpPr>
        <p:grpSpPr>
          <a:xfrm>
            <a:off x="4773585" y="6082474"/>
            <a:ext cx="483234" cy="23495"/>
            <a:chOff x="571500" y="9111995"/>
            <a:chExt cx="483234" cy="23495"/>
          </a:xfrm>
        </p:grpSpPr>
        <p:sp>
          <p:nvSpPr>
            <p:cNvPr id="8" name="object 5">
              <a:extLst>
                <a:ext uri="{FF2B5EF4-FFF2-40B4-BE49-F238E27FC236}">
                  <a16:creationId xmlns:a16="http://schemas.microsoft.com/office/drawing/2014/main" id="{0A3E9180-F52A-F8BB-168A-67804F0EBC64}"/>
                </a:ext>
              </a:extLst>
            </p:cNvPr>
            <p:cNvSpPr/>
            <p:nvPr/>
          </p:nvSpPr>
          <p:spPr>
            <a:xfrm>
              <a:off x="691222" y="9111995"/>
              <a:ext cx="121285" cy="23495"/>
            </a:xfrm>
            <a:custGeom>
              <a:avLst/>
              <a:gdLst/>
              <a:ahLst/>
              <a:cxnLst/>
              <a:rect l="l" t="t" r="r" b="b"/>
              <a:pathLst>
                <a:path w="121284" h="23495">
                  <a:moveTo>
                    <a:pt x="121056" y="0"/>
                  </a:moveTo>
                  <a:lnTo>
                    <a:pt x="0" y="0"/>
                  </a:lnTo>
                  <a:lnTo>
                    <a:pt x="0" y="23088"/>
                  </a:lnTo>
                  <a:lnTo>
                    <a:pt x="121056" y="23088"/>
                  </a:lnTo>
                  <a:lnTo>
                    <a:pt x="121056" y="0"/>
                  </a:lnTo>
                  <a:close/>
                </a:path>
              </a:pathLst>
            </a:custGeom>
            <a:solidFill>
              <a:srgbClr val="FCAF17"/>
            </a:solidFill>
          </p:spPr>
          <p:txBody>
            <a:bodyPr wrap="square" lIns="0" tIns="0" rIns="0" bIns="0" rtlCol="0"/>
            <a:lstStyle/>
            <a:p>
              <a:endParaRPr/>
            </a:p>
          </p:txBody>
        </p:sp>
        <p:sp>
          <p:nvSpPr>
            <p:cNvPr id="9" name="object 6">
              <a:extLst>
                <a:ext uri="{FF2B5EF4-FFF2-40B4-BE49-F238E27FC236}">
                  <a16:creationId xmlns:a16="http://schemas.microsoft.com/office/drawing/2014/main" id="{62126F96-AFD7-D662-5A13-A7BB926BA412}"/>
                </a:ext>
              </a:extLst>
            </p:cNvPr>
            <p:cNvSpPr/>
            <p:nvPr/>
          </p:nvSpPr>
          <p:spPr>
            <a:xfrm>
              <a:off x="812279" y="9111995"/>
              <a:ext cx="121920" cy="23495"/>
            </a:xfrm>
            <a:custGeom>
              <a:avLst/>
              <a:gdLst/>
              <a:ahLst/>
              <a:cxnLst/>
              <a:rect l="l" t="t" r="r" b="b"/>
              <a:pathLst>
                <a:path w="121919" h="23495">
                  <a:moveTo>
                    <a:pt x="121602" y="0"/>
                  </a:moveTo>
                  <a:lnTo>
                    <a:pt x="0" y="0"/>
                  </a:lnTo>
                  <a:lnTo>
                    <a:pt x="0" y="23088"/>
                  </a:lnTo>
                  <a:lnTo>
                    <a:pt x="121602" y="23088"/>
                  </a:lnTo>
                  <a:lnTo>
                    <a:pt x="121602" y="0"/>
                  </a:lnTo>
                  <a:close/>
                </a:path>
              </a:pathLst>
            </a:custGeom>
            <a:solidFill>
              <a:srgbClr val="78777A"/>
            </a:solidFill>
          </p:spPr>
          <p:txBody>
            <a:bodyPr wrap="square" lIns="0" tIns="0" rIns="0" bIns="0" rtlCol="0"/>
            <a:lstStyle/>
            <a:p>
              <a:endParaRPr/>
            </a:p>
          </p:txBody>
        </p:sp>
        <p:sp>
          <p:nvSpPr>
            <p:cNvPr id="10" name="object 7">
              <a:extLst>
                <a:ext uri="{FF2B5EF4-FFF2-40B4-BE49-F238E27FC236}">
                  <a16:creationId xmlns:a16="http://schemas.microsoft.com/office/drawing/2014/main" id="{EE5CEA5D-0625-CDF3-13F2-0C7DA052632E}"/>
                </a:ext>
              </a:extLst>
            </p:cNvPr>
            <p:cNvSpPr/>
            <p:nvPr/>
          </p:nvSpPr>
          <p:spPr>
            <a:xfrm>
              <a:off x="571500" y="9111995"/>
              <a:ext cx="120650" cy="23495"/>
            </a:xfrm>
            <a:custGeom>
              <a:avLst/>
              <a:gdLst/>
              <a:ahLst/>
              <a:cxnLst/>
              <a:rect l="l" t="t" r="r" b="b"/>
              <a:pathLst>
                <a:path w="120650" h="23495">
                  <a:moveTo>
                    <a:pt x="120523" y="0"/>
                  </a:moveTo>
                  <a:lnTo>
                    <a:pt x="0" y="0"/>
                  </a:lnTo>
                  <a:lnTo>
                    <a:pt x="0" y="23088"/>
                  </a:lnTo>
                  <a:lnTo>
                    <a:pt x="120523" y="23088"/>
                  </a:lnTo>
                  <a:lnTo>
                    <a:pt x="120523" y="0"/>
                  </a:lnTo>
                  <a:close/>
                </a:path>
              </a:pathLst>
            </a:custGeom>
            <a:solidFill>
              <a:srgbClr val="86B9D8"/>
            </a:solidFill>
          </p:spPr>
          <p:txBody>
            <a:bodyPr wrap="square" lIns="0" tIns="0" rIns="0" bIns="0" rtlCol="0"/>
            <a:lstStyle/>
            <a:p>
              <a:endParaRPr/>
            </a:p>
          </p:txBody>
        </p:sp>
        <p:sp>
          <p:nvSpPr>
            <p:cNvPr id="11" name="object 8">
              <a:extLst>
                <a:ext uri="{FF2B5EF4-FFF2-40B4-BE49-F238E27FC236}">
                  <a16:creationId xmlns:a16="http://schemas.microsoft.com/office/drawing/2014/main" id="{90E20954-0DA3-A3FE-071C-F6EE31246420}"/>
                </a:ext>
              </a:extLst>
            </p:cNvPr>
            <p:cNvSpPr/>
            <p:nvPr/>
          </p:nvSpPr>
          <p:spPr>
            <a:xfrm>
              <a:off x="933881" y="9111995"/>
              <a:ext cx="120650" cy="23495"/>
            </a:xfrm>
            <a:custGeom>
              <a:avLst/>
              <a:gdLst/>
              <a:ahLst/>
              <a:cxnLst/>
              <a:rect l="l" t="t" r="r" b="b"/>
              <a:pathLst>
                <a:path w="120650" h="23495">
                  <a:moveTo>
                    <a:pt x="120522" y="0"/>
                  </a:moveTo>
                  <a:lnTo>
                    <a:pt x="0" y="0"/>
                  </a:lnTo>
                  <a:lnTo>
                    <a:pt x="0" y="23088"/>
                  </a:lnTo>
                  <a:lnTo>
                    <a:pt x="120522" y="23088"/>
                  </a:lnTo>
                  <a:lnTo>
                    <a:pt x="120522" y="0"/>
                  </a:lnTo>
                  <a:close/>
                </a:path>
              </a:pathLst>
            </a:custGeom>
            <a:solidFill>
              <a:srgbClr val="0B3B60"/>
            </a:solidFill>
          </p:spPr>
          <p:txBody>
            <a:bodyPr wrap="square" lIns="0" tIns="0" rIns="0" bIns="0" rtlCol="0"/>
            <a:lstStyle/>
            <a:p>
              <a:endParaRPr/>
            </a:p>
          </p:txBody>
        </p:sp>
      </p:grpSp>
      <p:pic>
        <p:nvPicPr>
          <p:cNvPr id="6" name="Picture 5">
            <a:extLst>
              <a:ext uri="{FF2B5EF4-FFF2-40B4-BE49-F238E27FC236}">
                <a16:creationId xmlns:a16="http://schemas.microsoft.com/office/drawing/2014/main" id="{AF485CD7-FD31-1831-F517-491FF61CC1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5650" y="2832358"/>
            <a:ext cx="3528357" cy="590931"/>
          </a:xfrm>
          <a:prstGeom prst="rect">
            <a:avLst/>
          </a:prstGeom>
        </p:spPr>
      </p:pic>
      <p:pic>
        <p:nvPicPr>
          <p:cNvPr id="14" name="Picture 13">
            <a:extLst>
              <a:ext uri="{FF2B5EF4-FFF2-40B4-BE49-F238E27FC236}">
                <a16:creationId xmlns:a16="http://schemas.microsoft.com/office/drawing/2014/main" id="{0C55CC18-CC1A-A2B5-31F1-2C3FB3920B6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43655" y="1470084"/>
            <a:ext cx="4662360" cy="4662360"/>
          </a:xfrm>
          <a:prstGeom prst="rect">
            <a:avLst/>
          </a:prstGeom>
        </p:spPr>
      </p:pic>
      <p:pic>
        <p:nvPicPr>
          <p:cNvPr id="16" name="Picture 15">
            <a:extLst>
              <a:ext uri="{FF2B5EF4-FFF2-40B4-BE49-F238E27FC236}">
                <a16:creationId xmlns:a16="http://schemas.microsoft.com/office/drawing/2014/main" id="{7E7F0014-D03C-5399-4D32-1DAACBF5F2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06741" y="4470559"/>
            <a:ext cx="2761812" cy="1840759"/>
          </a:xfrm>
          <a:prstGeom prst="rect">
            <a:avLst/>
          </a:prstGeom>
        </p:spPr>
      </p:pic>
      <p:pic>
        <p:nvPicPr>
          <p:cNvPr id="18" name="Picture 17">
            <a:extLst>
              <a:ext uri="{FF2B5EF4-FFF2-40B4-BE49-F238E27FC236}">
                <a16:creationId xmlns:a16="http://schemas.microsoft.com/office/drawing/2014/main" id="{08830B2E-6CCF-049D-14C9-CA177B79002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64045" y="3943596"/>
            <a:ext cx="3781107" cy="2520122"/>
          </a:xfrm>
          <a:prstGeom prst="rect">
            <a:avLst/>
          </a:prstGeom>
        </p:spPr>
      </p:pic>
      <p:pic>
        <p:nvPicPr>
          <p:cNvPr id="21" name="Picture 20">
            <a:extLst>
              <a:ext uri="{FF2B5EF4-FFF2-40B4-BE49-F238E27FC236}">
                <a16:creationId xmlns:a16="http://schemas.microsoft.com/office/drawing/2014/main" id="{8465E8C5-5846-193E-BF85-444CAC1D49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611594" y="1428366"/>
            <a:ext cx="4058753" cy="2741183"/>
          </a:xfrm>
          <a:prstGeom prst="rect">
            <a:avLst/>
          </a:prstGeom>
        </p:spPr>
      </p:pic>
      <p:pic>
        <p:nvPicPr>
          <p:cNvPr id="24" name="Picture 23">
            <a:extLst>
              <a:ext uri="{FF2B5EF4-FFF2-40B4-BE49-F238E27FC236}">
                <a16:creationId xmlns:a16="http://schemas.microsoft.com/office/drawing/2014/main" id="{02E6178E-FAEE-ACEE-E132-246A688E28B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8541179" y="1243352"/>
            <a:ext cx="3971664" cy="3971664"/>
          </a:xfrm>
          <a:prstGeom prst="rect">
            <a:avLst/>
          </a:prstGeom>
        </p:spPr>
      </p:pic>
    </p:spTree>
    <p:extLst>
      <p:ext uri="{BB962C8B-B14F-4D97-AF65-F5344CB8AC3E}">
        <p14:creationId xmlns:p14="http://schemas.microsoft.com/office/powerpoint/2010/main" val="1628350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2EAC8A-F787-9C59-A03E-8541FF1D1640}"/>
              </a:ext>
            </a:extLst>
          </p:cNvPr>
          <p:cNvSpPr/>
          <p:nvPr/>
        </p:nvSpPr>
        <p:spPr>
          <a:xfrm>
            <a:off x="8576779" y="2220337"/>
            <a:ext cx="3305531" cy="4086156"/>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itle 16">
            <a:extLst>
              <a:ext uri="{FF2B5EF4-FFF2-40B4-BE49-F238E27FC236}">
                <a16:creationId xmlns:a16="http://schemas.microsoft.com/office/drawing/2014/main" id="{B616C001-583E-72CE-2357-32CF1D051FF9}"/>
              </a:ext>
            </a:extLst>
          </p:cNvPr>
          <p:cNvSpPr>
            <a:spLocks noGrp="1"/>
          </p:cNvSpPr>
          <p:nvPr>
            <p:ph type="ctrTitle"/>
          </p:nvPr>
        </p:nvSpPr>
        <p:spPr>
          <a:xfrm>
            <a:off x="838200" y="841489"/>
            <a:ext cx="4130040" cy="1893244"/>
          </a:xfrm>
        </p:spPr>
        <p:txBody>
          <a:bodyPr/>
          <a:lstStyle/>
          <a:p>
            <a:r>
              <a:rPr lang="en-CA">
                <a:latin typeface="Impact"/>
              </a:rPr>
              <a:t>Q2 fiscal 2024 </a:t>
            </a:r>
            <a:r>
              <a:rPr lang="en-CA" dirty="0">
                <a:latin typeface="Impact"/>
              </a:rPr>
              <a:t>select balance sheet metrics</a:t>
            </a:r>
            <a:endParaRPr lang="en-US" dirty="0">
              <a:latin typeface="Impact"/>
            </a:endParaRPr>
          </a:p>
        </p:txBody>
      </p:sp>
      <p:graphicFrame>
        <p:nvGraphicFramePr>
          <p:cNvPr id="22" name="Table 22">
            <a:extLst>
              <a:ext uri="{FF2B5EF4-FFF2-40B4-BE49-F238E27FC236}">
                <a16:creationId xmlns:a16="http://schemas.microsoft.com/office/drawing/2014/main" id="{4B64FB22-998A-0D36-FDE1-A6700E8D6420}"/>
              </a:ext>
            </a:extLst>
          </p:cNvPr>
          <p:cNvGraphicFramePr>
            <a:graphicFrameLocks noGrp="1"/>
          </p:cNvGraphicFramePr>
          <p:nvPr>
            <p:ph sz="quarter" idx="14"/>
            <p:custDataLst>
              <p:tags r:id="rId1"/>
            </p:custDataLst>
            <p:extLst>
              <p:ext uri="{D42A27DB-BD31-4B8C-83A1-F6EECF244321}">
                <p14:modId xmlns:p14="http://schemas.microsoft.com/office/powerpoint/2010/main" val="3659314076"/>
              </p:ext>
            </p:extLst>
          </p:nvPr>
        </p:nvGraphicFramePr>
        <p:xfrm>
          <a:off x="5141494" y="2220336"/>
          <a:ext cx="6686964" cy="4472236"/>
        </p:xfrm>
        <a:graphic>
          <a:graphicData uri="http://schemas.openxmlformats.org/drawingml/2006/table">
            <a:tbl>
              <a:tblPr firstRow="1" bandRow="1">
                <a:tableStyleId>{5940675A-B579-460E-94D1-54222C63F5DA}</a:tableStyleId>
              </a:tblPr>
              <a:tblGrid>
                <a:gridCol w="3600450">
                  <a:extLst>
                    <a:ext uri="{9D8B030D-6E8A-4147-A177-3AD203B41FA5}">
                      <a16:colId xmlns:a16="http://schemas.microsoft.com/office/drawing/2014/main" val="1243988056"/>
                    </a:ext>
                  </a:extLst>
                </a:gridCol>
                <a:gridCol w="1106631">
                  <a:extLst>
                    <a:ext uri="{9D8B030D-6E8A-4147-A177-3AD203B41FA5}">
                      <a16:colId xmlns:a16="http://schemas.microsoft.com/office/drawing/2014/main" val="2818721168"/>
                    </a:ext>
                  </a:extLst>
                </a:gridCol>
                <a:gridCol w="1091146">
                  <a:extLst>
                    <a:ext uri="{9D8B030D-6E8A-4147-A177-3AD203B41FA5}">
                      <a16:colId xmlns:a16="http://schemas.microsoft.com/office/drawing/2014/main" val="1193383564"/>
                    </a:ext>
                  </a:extLst>
                </a:gridCol>
                <a:gridCol w="888737">
                  <a:extLst>
                    <a:ext uri="{9D8B030D-6E8A-4147-A177-3AD203B41FA5}">
                      <a16:colId xmlns:a16="http://schemas.microsoft.com/office/drawing/2014/main" val="2535795457"/>
                    </a:ext>
                  </a:extLst>
                </a:gridCol>
              </a:tblGrid>
              <a:tr h="340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all" normalizeH="0" baseline="0" dirty="0">
                          <a:ln>
                            <a:noFill/>
                          </a:ln>
                          <a:solidFill>
                            <a:srgbClr val="003A53"/>
                          </a:solidFill>
                          <a:effectLst/>
                          <a:latin typeface="Arial"/>
                          <a:ea typeface="Avenir Next Demi Bold" charset="0"/>
                          <a:cs typeface="Arial"/>
                        </a:rPr>
                        <a:t>Select Balance sheet metrics</a:t>
                      </a:r>
                    </a:p>
                  </a:txBody>
                  <a:tcPr marL="0" marR="0" marT="40640" marB="4064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rtl="0" eaLnBrk="1" fontAlgn="base" latinLnBrk="0" hangingPunct="1">
                        <a:lnSpc>
                          <a:spcPct val="100000"/>
                        </a:lnSpc>
                        <a:spcBef>
                          <a:spcPct val="0"/>
                        </a:spcBef>
                        <a:spcAft>
                          <a:spcPct val="0"/>
                        </a:spcAft>
                        <a:buClrTx/>
                        <a:buSzTx/>
                        <a:buFontTx/>
                        <a:buNone/>
                      </a:pPr>
                      <a:r>
                        <a:rPr lang="en-US" sz="1000" b="1" i="0" u="none" strike="noStrike" cap="none" normalizeH="0" baseline="0">
                          <a:ln>
                            <a:noFill/>
                          </a:ln>
                          <a:solidFill>
                            <a:srgbClr val="003A53"/>
                          </a:solidFill>
                          <a:effectLst/>
                          <a:latin typeface="Arial"/>
                          <a:ea typeface="Avenir Next Demi Bold" charset="0"/>
                          <a:cs typeface="Arial"/>
                        </a:rPr>
                        <a:t>March 31, 2024</a:t>
                      </a:r>
                      <a:endParaRPr kumimoji="0" lang="en-US" sz="1000" b="1" i="0" u="none" strike="noStrike" cap="none" normalizeH="0" baseline="0" dirty="0">
                        <a:ln>
                          <a:noFill/>
                        </a:ln>
                        <a:solidFill>
                          <a:srgbClr val="003A53"/>
                        </a:solidFill>
                        <a:effectLst/>
                        <a:latin typeface="Arial"/>
                        <a:ea typeface="Avenir Next Demi Bold" charset="0"/>
                        <a:cs typeface="Arial"/>
                      </a:endParaRPr>
                    </a:p>
                  </a:txBody>
                  <a:tcPr marL="0" marR="0" marT="40640" marB="4064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rtl="0">
                        <a:lnSpc>
                          <a:spcPct val="100000"/>
                        </a:lnSpc>
                        <a:spcBef>
                          <a:spcPct val="0"/>
                        </a:spcBef>
                        <a:spcAft>
                          <a:spcPct val="0"/>
                        </a:spcAft>
                        <a:buClrTx/>
                        <a:buSzTx/>
                        <a:buFontTx/>
                        <a:buNone/>
                      </a:pPr>
                      <a:r>
                        <a:rPr lang="en-US" sz="1000" b="1" i="0" u="none" strike="noStrike" cap="none" normalizeH="0" baseline="0" dirty="0">
                          <a:ln>
                            <a:noFill/>
                          </a:ln>
                          <a:solidFill>
                            <a:srgbClr val="003A53"/>
                          </a:solidFill>
                          <a:effectLst/>
                          <a:latin typeface="Arial"/>
                          <a:ea typeface="Avenir Next Demi Bold" charset="0"/>
                          <a:cs typeface="Arial"/>
                        </a:rPr>
                        <a:t>September 30</a:t>
                      </a:r>
                      <a:r>
                        <a:rPr kumimoji="0" lang="en-US" sz="1000" b="1" i="0" u="none" strike="noStrike" cap="none" normalizeH="0" baseline="0" dirty="0">
                          <a:ln>
                            <a:noFill/>
                          </a:ln>
                          <a:solidFill>
                            <a:srgbClr val="003A53"/>
                          </a:solidFill>
                          <a:effectLst/>
                          <a:latin typeface="Arial"/>
                          <a:ea typeface="Avenir Next Demi Bold" charset="0"/>
                          <a:cs typeface="Arial"/>
                        </a:rPr>
                        <a:t>, </a:t>
                      </a:r>
                      <a:r>
                        <a:rPr lang="en-US" sz="1000" b="1" i="0" u="none" strike="noStrike" cap="none" normalizeH="0" baseline="0" dirty="0">
                          <a:ln>
                            <a:noFill/>
                          </a:ln>
                          <a:solidFill>
                            <a:srgbClr val="003A53"/>
                          </a:solidFill>
                          <a:effectLst/>
                          <a:latin typeface="Arial"/>
                          <a:ea typeface="Avenir Next Demi Bold" charset="0"/>
                          <a:cs typeface="Arial"/>
                        </a:rPr>
                        <a:t>2023</a:t>
                      </a:r>
                      <a:endParaRPr kumimoji="0" lang="en-US" sz="1000" b="0" i="0" u="none" strike="noStrike" cap="none" normalizeH="0" baseline="0">
                        <a:ln>
                          <a:noFill/>
                        </a:ln>
                        <a:solidFill>
                          <a:srgbClr val="003A53"/>
                        </a:solidFill>
                        <a:effectLst/>
                        <a:latin typeface="Arial"/>
                        <a:ea typeface="Avenir Next Demi Bold" charset="0"/>
                        <a:cs typeface="Arial"/>
                      </a:endParaRPr>
                    </a:p>
                  </a:txBody>
                  <a:tcPr marL="0" marR="0" marT="40640" marB="4064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3A53"/>
                          </a:solidFill>
                          <a:effectLst/>
                          <a:latin typeface="Arial"/>
                          <a:ea typeface="Avenir Next Demi Bold" charset="0"/>
                          <a:cs typeface="Arial"/>
                        </a:rPr>
                        <a:t>% Change</a:t>
                      </a:r>
                    </a:p>
                  </a:txBody>
                  <a:tcPr marL="0" marR="0" marT="40640" marB="4064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11949179"/>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Cash &amp; short-term investments (excluding restricted cash)</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72,606</a:t>
                      </a:r>
                      <a:endParaRPr lang="en-US" dirty="0"/>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33,864</a:t>
                      </a:r>
                      <a:endParaRPr kumimoji="0" lang="en-US"/>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114%</a:t>
                      </a:r>
                      <a:endParaRPr kumimoji="0" lang="en-US" dirty="0"/>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23406143"/>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Biological assets &amp; inventories</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83,264</a:t>
                      </a:r>
                      <a:endParaRPr lang="en-US" dirty="0"/>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80,953​</a:t>
                      </a:r>
                      <a:endParaRPr kumimoji="0" lang="en-US"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3%​</a:t>
                      </a:r>
                      <a:endParaRPr kumimoji="0" lang="en-US"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34265305"/>
                  </a:ext>
                </a:extLst>
              </a:tr>
              <a:tr h="340513">
                <a:tc>
                  <a:txBody>
                    <a:bodyPr/>
                    <a:lstStyle/>
                    <a:p>
                      <a:pPr lvl="0">
                        <a:lnSpc>
                          <a:spcPct val="120000"/>
                        </a:lnSpc>
                        <a:buNone/>
                      </a:pPr>
                      <a:r>
                        <a:rPr lang="en-US" sz="1000" kern="800" dirty="0">
                          <a:solidFill>
                            <a:schemeClr val="tx1"/>
                          </a:solidFill>
                          <a:effectLst/>
                          <a:latin typeface="Arial"/>
                          <a:ea typeface="Times New Roman" panose="02020603050405020304" pitchFamily="18" charset="0"/>
                          <a:cs typeface="Arial"/>
                        </a:rPr>
                        <a:t>Restricted Cash</a:t>
                      </a:r>
                    </a:p>
                  </a:txBody>
                  <a:tcPr marL="47410" marR="47410" marT="0" marB="0" anchor="ctr">
                    <a:lnL w="0">
                      <a:noFill/>
                    </a:lnL>
                    <a:lnR w="0">
                      <a:noFill/>
                    </a:lnR>
                    <a:lnT w="12700">
                      <a:solidFill>
                        <a:schemeClr val="bg2">
                          <a:lumMod val="90000"/>
                        </a:schemeClr>
                      </a:solidFill>
                    </a:lnT>
                    <a:lnB w="12700">
                      <a:solidFill>
                        <a:schemeClr val="bg2">
                          <a:lumMod val="90000"/>
                        </a:schemeClr>
                      </a:solidFill>
                    </a:lnB>
                    <a:noFill/>
                  </a:tcPr>
                </a:tc>
                <a:tc>
                  <a:txBody>
                    <a:bodyPr/>
                    <a:lstStyle/>
                    <a:p>
                      <a:pPr lvl="0" algn="r">
                        <a:buNone/>
                      </a:pPr>
                      <a:r>
                        <a:rPr lang="en-US" sz="1000" dirty="0">
                          <a:effectLst/>
                        </a:rPr>
                        <a:t>11,028</a:t>
                      </a:r>
                    </a:p>
                  </a:txBody>
                  <a:tcPr marL="47410" marR="0" marT="0" marB="0" anchor="ctr">
                    <a:lnL w="0">
                      <a:noFill/>
                    </a:lnL>
                    <a:lnR w="0">
                      <a:noFill/>
                    </a:lnR>
                    <a:lnT w="12700">
                      <a:solidFill>
                        <a:schemeClr val="bg2">
                          <a:lumMod val="90000"/>
                        </a:schemeClr>
                      </a:solidFill>
                    </a:lnT>
                    <a:lnB w="12700">
                      <a:solidFill>
                        <a:schemeClr val="bg2">
                          <a:lumMod val="90000"/>
                        </a:schemeClr>
                      </a:solidFill>
                    </a:lnB>
                    <a:noFill/>
                  </a:tcPr>
                </a:tc>
                <a:tc>
                  <a:txBody>
                    <a:bodyPr/>
                    <a:lstStyle/>
                    <a:p>
                      <a:pPr lvl="0" algn="r">
                        <a:buNone/>
                      </a:pPr>
                      <a:r>
                        <a:rPr lang="en-US" sz="1000">
                          <a:effectLst/>
                        </a:rPr>
                        <a:t>17,893</a:t>
                      </a:r>
                      <a:endParaRPr kumimoji="0" lang="en-US" sz="1000" dirty="0">
                        <a:effectLst/>
                      </a:endParaRPr>
                    </a:p>
                  </a:txBody>
                  <a:tcPr marL="47410" marR="0" marT="0" marB="0" anchor="ctr">
                    <a:lnL w="0">
                      <a:noFill/>
                    </a:lnL>
                    <a:lnR w="0">
                      <a:noFill/>
                    </a:lnR>
                    <a:lnT w="12700">
                      <a:solidFill>
                        <a:schemeClr val="bg2">
                          <a:lumMod val="90000"/>
                        </a:schemeClr>
                      </a:solidFill>
                    </a:lnT>
                    <a:lnB w="12700">
                      <a:solidFill>
                        <a:schemeClr val="bg2">
                          <a:lumMod val="90000"/>
                        </a:schemeClr>
                      </a:solidFill>
                    </a:lnB>
                    <a:noFill/>
                  </a:tcPr>
                </a:tc>
                <a:tc>
                  <a:txBody>
                    <a:bodyPr/>
                    <a:lstStyle/>
                    <a:p>
                      <a:pPr lvl="0" algn="r">
                        <a:buNone/>
                      </a:pPr>
                      <a:r>
                        <a:rPr lang="en-US" sz="1000" dirty="0">
                          <a:effectLst/>
                        </a:rPr>
                        <a:t>(38%)</a:t>
                      </a:r>
                      <a:endParaRPr kumimoji="0" lang="en-US" sz="1000" dirty="0">
                        <a:effectLst/>
                      </a:endParaRPr>
                    </a:p>
                  </a:txBody>
                  <a:tcPr marL="47410" marR="0" marT="0" marB="0" anchor="ctr">
                    <a:lnL w="0">
                      <a:noFill/>
                    </a:lnL>
                    <a:lnR w="0">
                      <a:noFill/>
                    </a:lnR>
                    <a:lnT w="12700">
                      <a:solidFill>
                        <a:schemeClr val="bg2">
                          <a:lumMod val="90000"/>
                        </a:schemeClr>
                      </a:solidFill>
                    </a:lnT>
                    <a:lnB w="12700">
                      <a:solidFill>
                        <a:schemeClr val="bg2">
                          <a:lumMod val="90000"/>
                        </a:schemeClr>
                      </a:solidFill>
                    </a:lnB>
                    <a:noFill/>
                  </a:tcPr>
                </a:tc>
                <a:extLst>
                  <a:ext uri="{0D108BD9-81ED-4DB2-BD59-A6C34878D82A}">
                    <a16:rowId xmlns:a16="http://schemas.microsoft.com/office/drawing/2014/main" val="1813967371"/>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Other current assets</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38,392</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41,159</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(7%)​</a:t>
                      </a:r>
                      <a:endParaRPr kumimoji="0" lang="en-US"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008319699"/>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Accounts payable &amp; accrued liabilities</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40,174</a:t>
                      </a:r>
                      <a:endParaRPr kumimoji="0" lang="en-US" dirty="0"/>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20,007​</a:t>
                      </a:r>
                      <a:endParaRPr kumimoji="0" lang="en-US"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101%</a:t>
                      </a:r>
                      <a:endParaRPr kumimoji="0" lang="en-US" sz="100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90466119"/>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Current portion of long-term debt</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kern="1200">
                          <a:solidFill>
                            <a:schemeClr val="tx1"/>
                          </a:solidFill>
                          <a:effectLst/>
                          <a:latin typeface="+mn-lt"/>
                          <a:ea typeface="+mn-ea"/>
                          <a:cs typeface="+mn-cs"/>
                        </a:rPr>
                        <a:t>66​</a:t>
                      </a: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kern="1200">
                          <a:solidFill>
                            <a:schemeClr val="tx1"/>
                          </a:solidFill>
                          <a:effectLst/>
                          <a:latin typeface="+mn-lt"/>
                          <a:ea typeface="+mn-ea"/>
                          <a:cs typeface="+mn-cs"/>
                        </a:rPr>
                        <a:t>76​</a:t>
                      </a:r>
                      <a:endParaRPr lang="en-US" sz="1000" kern="1200" dirty="0">
                        <a:solidFill>
                          <a:schemeClr val="tx1"/>
                        </a:solidFill>
                        <a:effectLst/>
                        <a:latin typeface="+mn-lt"/>
                        <a:ea typeface="+mn-ea"/>
                        <a:cs typeface="+mn-cs"/>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(13%)</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572431810"/>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Working capital</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138,228</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133,545</a:t>
                      </a:r>
                      <a:endParaRPr kumimoji="0" lang="en-US"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4%</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09257773"/>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Property, plant &amp; equipment</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97,122</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99,046</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defTabSz="914400">
                        <a:buNone/>
                        <a:tabLst/>
                        <a:defRPr/>
                      </a:pPr>
                      <a:r>
                        <a:rPr lang="en-US" sz="1000">
                          <a:effectLst/>
                        </a:rPr>
                        <a:t>(2%)</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648390323"/>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Long-term debt</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lvl="0" algn="r" defTabSz="914400" rtl="0" eaLnBrk="1" latinLnBrk="0" hangingPunct="1">
                        <a:buNone/>
                      </a:pPr>
                      <a:r>
                        <a:rPr lang="en-US" sz="1000" kern="1200">
                          <a:solidFill>
                            <a:schemeClr val="tx1"/>
                          </a:solidFill>
                          <a:effectLst/>
                          <a:latin typeface="+mn-lt"/>
                          <a:ea typeface="+mn-ea"/>
                          <a:cs typeface="+mn-cs"/>
                        </a:rPr>
                        <a:t>52​</a:t>
                      </a: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lvl="0" algn="r" defTabSz="914400" rtl="0" eaLnBrk="1" latinLnBrk="0" hangingPunct="1">
                        <a:buNone/>
                      </a:pPr>
                      <a:r>
                        <a:rPr lang="en-US" sz="1000" kern="1200">
                          <a:solidFill>
                            <a:schemeClr val="tx1"/>
                          </a:solidFill>
                          <a:effectLst/>
                          <a:latin typeface="+mn-lt"/>
                          <a:ea typeface="+mn-ea"/>
                          <a:cs typeface="+mn-cs"/>
                        </a:rPr>
                        <a:t>79​</a:t>
                      </a:r>
                      <a:endParaRPr lang="en-US" sz="1000" kern="1200" dirty="0">
                        <a:solidFill>
                          <a:schemeClr val="tx1"/>
                        </a:solidFill>
                        <a:effectLst/>
                        <a:latin typeface="+mn-lt"/>
                        <a:ea typeface="+mn-ea"/>
                        <a:cs typeface="+mn-cs"/>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(34%)</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14926891"/>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Total assets</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331,778</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298,455</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11%</a:t>
                      </a:r>
                      <a:endParaRPr kumimoji="0" lang="en-US" sz="100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987479046"/>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Total liabilities</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59,981</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26,832</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124%</a:t>
                      </a:r>
                      <a:endParaRPr kumimoji="0" lang="en-US" sz="100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93496020"/>
                  </a:ext>
                </a:extLst>
              </a:tr>
              <a:tr h="340513">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Shareholders’ equity</a:t>
                      </a:r>
                      <a:endParaRPr lang="en-CA" sz="1000" kern="800" dirty="0">
                        <a:solidFill>
                          <a:schemeClr val="tx1"/>
                        </a:solidFill>
                        <a:effectLst/>
                        <a:latin typeface="Arial"/>
                        <a:ea typeface="Times New Roman" panose="02020603050405020304" pitchFamily="18" charset="0"/>
                        <a:cs typeface="Arial"/>
                      </a:endParaRPr>
                    </a:p>
                  </a:txBody>
                  <a:tcPr marL="47411" marR="4741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a:effectLst/>
                        </a:rPr>
                        <a:t>271,795</a:t>
                      </a:r>
                      <a:endParaRPr kumimoji="0" lang="en-US" dirty="0"/>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a:buNone/>
                      </a:pPr>
                      <a:r>
                        <a:rPr lang="en-US" sz="1000" dirty="0">
                          <a:effectLst/>
                        </a:rPr>
                        <a:t>271,623</a:t>
                      </a:r>
                      <a:endParaRPr kumimoji="0" lang="en-US" dirty="0"/>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lvl="0" algn="r" defTabSz="914400">
                        <a:buNone/>
                        <a:tabLst/>
                        <a:defRPr/>
                      </a:pPr>
                      <a:r>
                        <a:rPr lang="en-US" sz="1000">
                          <a:effectLst/>
                        </a:rPr>
                        <a:t>nm</a:t>
                      </a:r>
                      <a:endParaRPr kumimoji="0" lang="en-US" sz="1000" dirty="0">
                        <a:effectLst/>
                      </a:endParaRPr>
                    </a:p>
                  </a:txBody>
                  <a:tcPr marL="47411"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553008821"/>
                  </a:ext>
                </a:extLst>
              </a:tr>
            </a:tbl>
          </a:graphicData>
        </a:graphic>
      </p:graphicFrame>
      <p:sp>
        <p:nvSpPr>
          <p:cNvPr id="5" name="Text Placeholder 4">
            <a:extLst>
              <a:ext uri="{FF2B5EF4-FFF2-40B4-BE49-F238E27FC236}">
                <a16:creationId xmlns:a16="http://schemas.microsoft.com/office/drawing/2014/main" id="{277858A4-1FC7-982F-83D0-34D72C2A65B2}"/>
              </a:ext>
            </a:extLst>
          </p:cNvPr>
          <p:cNvSpPr>
            <a:spLocks noGrp="1"/>
          </p:cNvSpPr>
          <p:nvPr>
            <p:ph type="body" sz="quarter" idx="44"/>
          </p:nvPr>
        </p:nvSpPr>
        <p:spPr/>
        <p:txBody>
          <a:bodyPr/>
          <a:lstStyle/>
          <a:p>
            <a:pPr marL="0" indent="0">
              <a:buNone/>
            </a:pPr>
            <a:r>
              <a:rPr lang="en-US" i="1" dirty="0"/>
              <a:t>In $000s unless otherwise indicated</a:t>
            </a:r>
          </a:p>
        </p:txBody>
      </p:sp>
    </p:spTree>
    <p:extLst>
      <p:ext uri="{BB962C8B-B14F-4D97-AF65-F5344CB8AC3E}">
        <p14:creationId xmlns:p14="http://schemas.microsoft.com/office/powerpoint/2010/main" val="1631463487"/>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616C001-583E-72CE-2357-32CF1D051FF9}"/>
              </a:ext>
            </a:extLst>
          </p:cNvPr>
          <p:cNvSpPr>
            <a:spLocks noGrp="1"/>
          </p:cNvSpPr>
          <p:nvPr>
            <p:ph type="ctrTitle"/>
          </p:nvPr>
        </p:nvSpPr>
        <p:spPr>
          <a:xfrm>
            <a:off x="838199" y="841489"/>
            <a:ext cx="9929227" cy="589905"/>
          </a:xfrm>
        </p:spPr>
        <p:txBody>
          <a:bodyPr wrap="square">
            <a:spAutoFit/>
          </a:bodyPr>
          <a:lstStyle/>
          <a:p>
            <a:r>
              <a:rPr lang="en-CA">
                <a:latin typeface="Impact"/>
              </a:rPr>
              <a:t>Q2</a:t>
            </a:r>
            <a:r>
              <a:rPr lang="en-CA" dirty="0">
                <a:latin typeface="Impact"/>
              </a:rPr>
              <a:t> FISCAL 2024 CAPITAL STRUCTURE</a:t>
            </a:r>
            <a:endParaRPr lang="en-US" dirty="0">
              <a:latin typeface="Impact"/>
            </a:endParaRPr>
          </a:p>
        </p:txBody>
      </p:sp>
      <p:graphicFrame>
        <p:nvGraphicFramePr>
          <p:cNvPr id="10" name="Table 9">
            <a:extLst>
              <a:ext uri="{FF2B5EF4-FFF2-40B4-BE49-F238E27FC236}">
                <a16:creationId xmlns:a16="http://schemas.microsoft.com/office/drawing/2014/main" id="{7C9065AF-1106-F0E1-8BE3-CEB98696220C}"/>
              </a:ext>
            </a:extLst>
          </p:cNvPr>
          <p:cNvGraphicFramePr>
            <a:graphicFrameLocks noGrp="1"/>
          </p:cNvGraphicFramePr>
          <p:nvPr>
            <p:custDataLst>
              <p:tags r:id="rId1"/>
            </p:custDataLst>
            <p:extLst>
              <p:ext uri="{D42A27DB-BD31-4B8C-83A1-F6EECF244321}">
                <p14:modId xmlns:p14="http://schemas.microsoft.com/office/powerpoint/2010/main" val="172182629"/>
              </p:ext>
            </p:extLst>
          </p:nvPr>
        </p:nvGraphicFramePr>
        <p:xfrm>
          <a:off x="905345" y="1566295"/>
          <a:ext cx="9904639" cy="2208087"/>
        </p:xfrm>
        <a:graphic>
          <a:graphicData uri="http://schemas.openxmlformats.org/drawingml/2006/table">
            <a:tbl>
              <a:tblPr firstRow="1" firstCol="1" bandRow="1"/>
              <a:tblGrid>
                <a:gridCol w="7413592">
                  <a:extLst>
                    <a:ext uri="{9D8B030D-6E8A-4147-A177-3AD203B41FA5}">
                      <a16:colId xmlns:a16="http://schemas.microsoft.com/office/drawing/2014/main" val="29884023"/>
                    </a:ext>
                  </a:extLst>
                </a:gridCol>
                <a:gridCol w="1195900">
                  <a:extLst>
                    <a:ext uri="{9D8B030D-6E8A-4147-A177-3AD203B41FA5}">
                      <a16:colId xmlns:a16="http://schemas.microsoft.com/office/drawing/2014/main" val="2751898160"/>
                    </a:ext>
                  </a:extLst>
                </a:gridCol>
                <a:gridCol w="208280">
                  <a:extLst>
                    <a:ext uri="{9D8B030D-6E8A-4147-A177-3AD203B41FA5}">
                      <a16:colId xmlns:a16="http://schemas.microsoft.com/office/drawing/2014/main" val="225463603"/>
                    </a:ext>
                  </a:extLst>
                </a:gridCol>
                <a:gridCol w="1086867">
                  <a:extLst>
                    <a:ext uri="{9D8B030D-6E8A-4147-A177-3AD203B41FA5}">
                      <a16:colId xmlns:a16="http://schemas.microsoft.com/office/drawing/2014/main" val="1015482608"/>
                    </a:ext>
                  </a:extLst>
                </a:gridCol>
              </a:tblGrid>
              <a:tr h="276225">
                <a:tc>
                  <a:txBody>
                    <a:bodyPr/>
                    <a:lstStyle/>
                    <a:p>
                      <a:pPr>
                        <a:lnSpc>
                          <a:spcPct val="120000"/>
                        </a:lnSpc>
                      </a:pPr>
                      <a:r>
                        <a:rPr lang="en-US" sz="1000" kern="800" dirty="0">
                          <a:solidFill>
                            <a:srgbClr val="FFFFFF"/>
                          </a:solidFill>
                          <a:effectLst/>
                          <a:latin typeface="Arial"/>
                          <a:ea typeface="Avenir Next LT Pro" panose="020B0504020202020204" pitchFamily="34" charset="0"/>
                          <a:cs typeface="Arial"/>
                        </a:rPr>
                        <a:t>in $000s</a:t>
                      </a:r>
                      <a:endParaRPr lang="en-CA" sz="1000" kern="800" dirty="0">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1A3B5D"/>
                    </a:solidFill>
                  </a:tcPr>
                </a:tc>
                <a:tc gridSpan="2">
                  <a:txBody>
                    <a:bodyPr/>
                    <a:lstStyle/>
                    <a:p>
                      <a:pPr algn="ctr">
                        <a:lnSpc>
                          <a:spcPct val="120000"/>
                        </a:lnSpc>
                      </a:pPr>
                      <a:r>
                        <a:rPr lang="en-US" sz="1000" kern="800">
                          <a:solidFill>
                            <a:srgbClr val="FFFFFF"/>
                          </a:solidFill>
                          <a:effectLst/>
                          <a:latin typeface="Arial"/>
                          <a:ea typeface="Times New Roman" panose="02020603050405020304" pitchFamily="18" charset="0"/>
                          <a:cs typeface="Arial"/>
                        </a:rPr>
                        <a:t>March 31, </a:t>
                      </a:r>
                      <a:br>
                        <a:rPr lang="en-US" sz="1000" kern="800">
                          <a:solidFill>
                            <a:srgbClr val="FFFFFF"/>
                          </a:solidFill>
                          <a:effectLst/>
                          <a:latin typeface="Arial"/>
                          <a:ea typeface="Times New Roman" panose="02020603050405020304" pitchFamily="18" charset="0"/>
                          <a:cs typeface="Arial"/>
                        </a:rPr>
                      </a:br>
                      <a:r>
                        <a:rPr lang="en-US" sz="1000" kern="800">
                          <a:solidFill>
                            <a:srgbClr val="FFFFFF"/>
                          </a:solidFill>
                          <a:effectLst/>
                          <a:latin typeface="Arial"/>
                          <a:ea typeface="Times New Roman" panose="02020603050405020304" pitchFamily="18" charset="0"/>
                          <a:cs typeface="Arial"/>
                        </a:rPr>
                        <a:t>2024</a:t>
                      </a:r>
                      <a:endParaRPr lang="en-CA" sz="1000" kern="800" dirty="0">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rgbClr val="1A3B5D"/>
                    </a:solidFill>
                  </a:tcPr>
                </a:tc>
                <a:tc hMerge="1">
                  <a:txBody>
                    <a:bodyPr/>
                    <a:lstStyle/>
                    <a:p>
                      <a:endParaRPr lang="en-CA"/>
                    </a:p>
                  </a:txBody>
                  <a:tcPr/>
                </a:tc>
                <a:tc>
                  <a:txBody>
                    <a:bodyPr/>
                    <a:lstStyle/>
                    <a:p>
                      <a:pPr lvl="0" algn="ctr">
                        <a:lnSpc>
                          <a:spcPct val="120000"/>
                        </a:lnSpc>
                        <a:buNone/>
                      </a:pPr>
                      <a:r>
                        <a:rPr lang="en-US" sz="1000" kern="800" dirty="0">
                          <a:solidFill>
                            <a:srgbClr val="FFFFFF"/>
                          </a:solidFill>
                          <a:effectLst/>
                          <a:latin typeface="Arial"/>
                          <a:ea typeface="Avenir Next LT Pro" panose="020B0504020202020204" pitchFamily="34" charset="0"/>
                          <a:cs typeface="Arial"/>
                        </a:rPr>
                        <a:t>Sept 30, </a:t>
                      </a:r>
                      <a:br>
                        <a:rPr lang="en-US" sz="1000" kern="800" dirty="0">
                          <a:solidFill>
                            <a:srgbClr val="FFFFFF"/>
                          </a:solidFill>
                          <a:effectLst/>
                          <a:latin typeface="Arial"/>
                          <a:ea typeface="Avenir Next LT Pro" panose="020B0504020202020204" pitchFamily="34" charset="0"/>
                          <a:cs typeface="Arial"/>
                        </a:rPr>
                      </a:br>
                      <a:r>
                        <a:rPr lang="en-US" sz="1000" kern="800" dirty="0">
                          <a:solidFill>
                            <a:srgbClr val="FFFFFF"/>
                          </a:solidFill>
                          <a:effectLst/>
                          <a:latin typeface="Arial"/>
                          <a:ea typeface="Avenir Next LT Pro" panose="020B0504020202020204" pitchFamily="34" charset="0"/>
                          <a:cs typeface="Arial"/>
                        </a:rPr>
                        <a:t>2023</a:t>
                      </a:r>
                      <a:endParaRPr lang="en-CA" sz="1000" kern="800" dirty="0">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rgbClr val="1A3B5D"/>
                    </a:solidFill>
                  </a:tcPr>
                </a:tc>
                <a:extLst>
                  <a:ext uri="{0D108BD9-81ED-4DB2-BD59-A6C34878D82A}">
                    <a16:rowId xmlns:a16="http://schemas.microsoft.com/office/drawing/2014/main" val="3608064438"/>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Current and long-term debt </a:t>
                      </a:r>
                      <a:endParaRPr lang="en-CA" sz="1000" kern="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3655" marR="33655"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r>
                        <a:rPr lang="en-CA" sz="1000" kern="800">
                          <a:solidFill>
                            <a:schemeClr val="tx1"/>
                          </a:solidFill>
                          <a:effectLst/>
                          <a:latin typeface="Arial"/>
                          <a:cs typeface="Arial"/>
                        </a:rPr>
                        <a:t>118</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CA" sz="1000" kern="800" dirty="0">
                          <a:solidFill>
                            <a:schemeClr val="tx1"/>
                          </a:solidFill>
                          <a:effectLst/>
                          <a:latin typeface="Arial"/>
                          <a:cs typeface="Arial"/>
                        </a:rPr>
                        <a:t>155</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610292520"/>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Shareholders’ equity</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CA" sz="1000" kern="800">
                          <a:solidFill>
                            <a:schemeClr val="tx1"/>
                          </a:solidFill>
                          <a:effectLst/>
                          <a:latin typeface="Arial"/>
                          <a:ea typeface="Times New Roman" panose="02020603050405020304" pitchFamily="18" charset="0"/>
                          <a:cs typeface="Arial"/>
                        </a:rPr>
                        <a:t>271,797</a:t>
                      </a:r>
                      <a:endParaRPr lang="en-CA"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CA" sz="1000" kern="800" dirty="0">
                          <a:solidFill>
                            <a:schemeClr val="tx1"/>
                          </a:solidFill>
                          <a:effectLst/>
                          <a:latin typeface="Arial"/>
                          <a:cs typeface="Arial"/>
                        </a:rPr>
                        <a:t>271,623</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2199478348"/>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Total debt and shareholders’ equity</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r">
                        <a:lnSpc>
                          <a:spcPct val="120000"/>
                        </a:lnSpc>
                      </a:pPr>
                      <a:r>
                        <a:rPr lang="en-US" sz="1000" kern="800">
                          <a:solidFill>
                            <a:schemeClr val="tx1"/>
                          </a:solidFill>
                          <a:effectLst/>
                          <a:latin typeface="Arial"/>
                          <a:ea typeface="Times New Roman" panose="02020603050405020304" pitchFamily="18" charset="0"/>
                          <a:cs typeface="Arial"/>
                        </a:rPr>
                        <a:t>271,915</a:t>
                      </a:r>
                      <a:endParaRPr lang="en-US"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cs typeface="Arial"/>
                        </a:rPr>
                        <a:t>271,778</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612984643"/>
                  </a:ext>
                </a:extLst>
              </a:tr>
              <a:tr h="161925">
                <a:tc>
                  <a:txBody>
                    <a:bodyPr/>
                    <a:lstStyle/>
                    <a:p>
                      <a:pPr>
                        <a:lnSpc>
                          <a:spcPct val="120000"/>
                        </a:lnSpc>
                      </a:pPr>
                      <a:r>
                        <a:rPr lang="en-US" sz="1000" kern="800" dirty="0">
                          <a:solidFill>
                            <a:srgbClr val="FFFFFF"/>
                          </a:solidFill>
                          <a:effectLst/>
                          <a:latin typeface="Arial"/>
                          <a:ea typeface="Avenir Next LT Pro" panose="020B0504020202020204" pitchFamily="34" charset="0"/>
                          <a:cs typeface="Arial"/>
                        </a:rPr>
                        <a:t>in 000s</a:t>
                      </a:r>
                      <a:endParaRPr lang="en-CA" sz="1000" kern="800" dirty="0">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1A3B5D"/>
                    </a:solidFill>
                  </a:tcPr>
                </a:tc>
                <a:tc gridSpan="2">
                  <a:txBody>
                    <a:bodyPr/>
                    <a:lstStyle/>
                    <a:p>
                      <a:pPr algn="r">
                        <a:lnSpc>
                          <a:spcPct val="120000"/>
                        </a:lnSpc>
                      </a:pPr>
                      <a:endParaRPr lang="en-CA" sz="1000" kern="800" dirty="0">
                        <a:effectLst/>
                        <a:highlight>
                          <a:srgbClr val="FFFF00"/>
                        </a:highlight>
                        <a:latin typeface="Arial"/>
                        <a:ea typeface="Times New Roman" panose="02020603050405020304" pitchFamily="18" charset="0"/>
                        <a:cs typeface="Arial"/>
                      </a:endParaRPr>
                    </a:p>
                  </a:txBody>
                  <a:tcPr marL="33655"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rgbClr val="1A3B5D"/>
                    </a:solidFill>
                  </a:tcPr>
                </a:tc>
                <a:tc hMerge="1">
                  <a:txBody>
                    <a:bodyPr/>
                    <a:lstStyle/>
                    <a:p>
                      <a:endParaRPr lang="en-CA"/>
                    </a:p>
                  </a:txBody>
                  <a:tcPr/>
                </a:tc>
                <a:tc>
                  <a:txBody>
                    <a:bodyPr/>
                    <a:lstStyle/>
                    <a:p>
                      <a:pPr lvl="0" algn="r">
                        <a:lnSpc>
                          <a:spcPct val="120000"/>
                        </a:lnSpc>
                        <a:buNone/>
                      </a:pPr>
                      <a:endParaRPr lang="en-CA" sz="1000" kern="800" dirty="0">
                        <a:effectLst/>
                        <a:latin typeface="Arial"/>
                        <a:ea typeface="Times New Roman" panose="02020603050405020304" pitchFamily="18" charset="0"/>
                        <a:cs typeface="Arial"/>
                      </a:endParaRPr>
                    </a:p>
                  </a:txBody>
                  <a:tcPr marL="33655"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rgbClr val="1A3B5D"/>
                    </a:solidFill>
                  </a:tcPr>
                </a:tc>
                <a:extLst>
                  <a:ext uri="{0D108BD9-81ED-4DB2-BD59-A6C34878D82A}">
                    <a16:rowId xmlns:a16="http://schemas.microsoft.com/office/drawing/2014/main" val="1272029"/>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Outstanding common shares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r>
                        <a:rPr lang="en-CA" sz="1000" kern="800">
                          <a:solidFill>
                            <a:schemeClr val="tx1"/>
                          </a:solidFill>
                          <a:effectLst/>
                          <a:latin typeface="Arial"/>
                          <a:ea typeface="Times New Roman" panose="02020603050405020304" pitchFamily="18" charset="0"/>
                          <a:cs typeface="Arial"/>
                        </a:rPr>
                        <a:t>94,469</a:t>
                      </a:r>
                      <a:endParaRPr lang="en-CA"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CA" sz="1000" kern="800" dirty="0">
                          <a:solidFill>
                            <a:schemeClr val="tx1"/>
                          </a:solidFill>
                          <a:effectLst/>
                          <a:latin typeface="Arial"/>
                          <a:cs typeface="Arial"/>
                        </a:rPr>
                        <a:t>81,162</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1995321110"/>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Options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r>
                        <a:rPr lang="en-US" sz="1000" kern="800">
                          <a:solidFill>
                            <a:schemeClr val="tx1"/>
                          </a:solidFill>
                          <a:effectLst/>
                          <a:latin typeface="Arial"/>
                          <a:ea typeface="Times New Roman" panose="02020603050405020304" pitchFamily="18" charset="0"/>
                          <a:cs typeface="Arial"/>
                        </a:rPr>
                        <a:t>2,840</a:t>
                      </a:r>
                      <a:endParaRPr lang="en-US"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cs typeface="Arial"/>
                        </a:rPr>
                        <a:t>2,830</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2140706923"/>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Warrants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ea typeface="Times New Roman" panose="02020603050405020304" pitchFamily="18" charset="0"/>
                          <a:cs typeface="Arial"/>
                        </a:rPr>
                        <a:t>-</a:t>
                      </a: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cs typeface="Arial"/>
                        </a:rPr>
                        <a:t>4,236</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2078818893"/>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Top-up rights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a:solidFill>
                            <a:schemeClr val="tx1"/>
                          </a:solidFill>
                          <a:effectLst/>
                          <a:latin typeface="Arial"/>
                          <a:cs typeface="Arial"/>
                        </a:rPr>
                        <a:t>1,943</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ea typeface="Times New Roman" panose="02020603050405020304" pitchFamily="18" charset="0"/>
                          <a:cs typeface="Arial"/>
                        </a:rPr>
                        <a:t>2,035</a:t>
                      </a:r>
                      <a:endParaRPr lang="en-CA"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1453880222"/>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Restricted share units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r>
                        <a:rPr lang="en-US" sz="1000" kern="800">
                          <a:solidFill>
                            <a:schemeClr val="tx1"/>
                          </a:solidFill>
                          <a:effectLst/>
                          <a:latin typeface="Arial"/>
                          <a:ea typeface="Times New Roman" panose="02020603050405020304" pitchFamily="18" charset="0"/>
                          <a:cs typeface="Arial"/>
                        </a:rPr>
                        <a:t>3,825</a:t>
                      </a:r>
                      <a:endParaRPr lang="en-CA"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ea typeface="Times New Roman" panose="02020603050405020304" pitchFamily="18" charset="0"/>
                          <a:cs typeface="Arial"/>
                        </a:rPr>
                        <a:t>881</a:t>
                      </a:r>
                      <a:endParaRPr lang="en-CA"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2158794630"/>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Performance share units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r>
                        <a:rPr lang="en-CA" sz="1000" kern="800">
                          <a:solidFill>
                            <a:schemeClr val="tx1"/>
                          </a:solidFill>
                          <a:effectLst/>
                          <a:latin typeface="Arial"/>
                          <a:ea typeface="Times New Roman" panose="02020603050405020304" pitchFamily="18" charset="0"/>
                          <a:cs typeface="Arial"/>
                        </a:rPr>
                        <a:t>1,170</a:t>
                      </a:r>
                      <a:endParaRPr lang="en-CA"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CA" sz="1000" kern="800" dirty="0">
                          <a:solidFill>
                            <a:schemeClr val="tx1"/>
                          </a:solidFill>
                          <a:effectLst/>
                          <a:latin typeface="Arial"/>
                          <a:cs typeface="Arial"/>
                        </a:rPr>
                        <a:t>261</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2338892533"/>
                  </a:ext>
                </a:extLst>
              </a:tr>
              <a:tr h="161925">
                <a:tc>
                  <a:txBody>
                    <a:bodyPr/>
                    <a:lstStyle/>
                    <a:p>
                      <a:pPr>
                        <a:lnSpc>
                          <a:spcPct val="120000"/>
                        </a:lnSpc>
                      </a:pPr>
                      <a:r>
                        <a:rPr lang="en-US" sz="1000" kern="800" dirty="0">
                          <a:solidFill>
                            <a:schemeClr val="tx1"/>
                          </a:solidFill>
                          <a:effectLst/>
                          <a:latin typeface="Arial"/>
                          <a:ea typeface="Avenir Next LT Pro" panose="020B0504020202020204" pitchFamily="34" charset="0"/>
                          <a:cs typeface="Arial"/>
                        </a:rPr>
                        <a:t>Total fully-diluted shares</a:t>
                      </a:r>
                      <a:endParaRPr lang="en-CA" sz="1000" kern="800" dirty="0">
                        <a:solidFill>
                          <a:schemeClr val="tx1"/>
                        </a:solidFill>
                        <a:effectLst/>
                        <a:latin typeface="Arial"/>
                        <a:ea typeface="Times New Roman" panose="02020603050405020304" pitchFamily="18" charset="0"/>
                        <a:cs typeface="Arial"/>
                      </a:endParaRPr>
                    </a:p>
                  </a:txBody>
                  <a:tcPr marL="33655" marR="33655" marT="0" marB="0" anchor="ctr">
                    <a:lnL w="12700" cap="flat" cmpd="sng" algn="ctr">
                      <a:solidFill>
                        <a:srgbClr val="FFFFFF"/>
                      </a:solidFill>
                      <a:prstDash val="solid"/>
                      <a:round/>
                      <a:headEnd type="none" w="med" len="med"/>
                      <a:tailEnd type="none" w="med" len="med"/>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a:solidFill>
                            <a:schemeClr val="tx1"/>
                          </a:solidFill>
                          <a:effectLst/>
                          <a:latin typeface="Arial"/>
                          <a:ea typeface="Times New Roman" panose="02020603050405020304" pitchFamily="18" charset="0"/>
                          <a:cs typeface="Arial"/>
                        </a:rPr>
                        <a:t>104,247</a:t>
                      </a:r>
                      <a:endParaRPr lang="en-US" sz="1000" kern="800" dirty="0">
                        <a:solidFill>
                          <a:schemeClr val="tx1"/>
                        </a:solidFill>
                        <a:effectLst/>
                        <a:latin typeface="Arial"/>
                        <a:ea typeface="Times New Roman" panose="02020603050405020304" pitchFamily="18" charset="0"/>
                        <a:cs typeface="Arial"/>
                      </a:endParaRPr>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algn="r">
                        <a:lnSpc>
                          <a:spcPct val="120000"/>
                        </a:lnSpc>
                      </a:pPr>
                      <a:endParaRPr lang="en-CA" sz="1000" kern="800">
                        <a:solidFill>
                          <a:schemeClr val="tx1"/>
                        </a:solidFill>
                        <a:effectLst/>
                        <a:latin typeface="Arial"/>
                        <a:ea typeface="Times New Roman" panose="02020603050405020304" pitchFamily="18" charset="0"/>
                        <a:cs typeface="Arial"/>
                      </a:endParaRPr>
                    </a:p>
                  </a:txBody>
                  <a:tcPr marL="0" marR="9525"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tc>
                  <a:txBody>
                    <a:bodyPr/>
                    <a:lstStyle/>
                    <a:p>
                      <a:pPr lvl="0" algn="r">
                        <a:lnSpc>
                          <a:spcPct val="120000"/>
                        </a:lnSpc>
                        <a:buNone/>
                      </a:pPr>
                      <a:r>
                        <a:rPr lang="en-US" sz="1000" kern="800" dirty="0">
                          <a:solidFill>
                            <a:schemeClr val="tx1"/>
                          </a:solidFill>
                          <a:effectLst/>
                          <a:latin typeface="Arial"/>
                          <a:cs typeface="Arial"/>
                        </a:rPr>
                        <a:t>91,405</a:t>
                      </a:r>
                      <a:endParaRPr lang="en-US" dirty="0"/>
                    </a:p>
                  </a:txBody>
                  <a:tcPr marL="33655" marR="0" marT="0" marB="0" anchor="ctr">
                    <a:lnL>
                      <a:noFill/>
                    </a:lnL>
                    <a:lnR>
                      <a:noFill/>
                    </a:lnR>
                    <a:lnT w="12700" cap="flat" cmpd="sng" algn="ctr">
                      <a:solidFill>
                        <a:srgbClr val="87B5CF"/>
                      </a:solidFill>
                      <a:prstDash val="solid"/>
                      <a:round/>
                      <a:headEnd type="none" w="med" len="med"/>
                      <a:tailEnd type="none" w="med" len="med"/>
                    </a:lnT>
                    <a:lnB w="12700" cap="flat" cmpd="sng" algn="ctr">
                      <a:solidFill>
                        <a:srgbClr val="87B5CF"/>
                      </a:solidFill>
                      <a:prstDash val="solid"/>
                      <a:round/>
                      <a:headEnd type="none" w="med" len="med"/>
                      <a:tailEnd type="none" w="med" len="med"/>
                    </a:lnB>
                    <a:solidFill>
                      <a:schemeClr val="bg1"/>
                    </a:solidFill>
                  </a:tcPr>
                </a:tc>
                <a:extLst>
                  <a:ext uri="{0D108BD9-81ED-4DB2-BD59-A6C34878D82A}">
                    <a16:rowId xmlns:a16="http://schemas.microsoft.com/office/drawing/2014/main" val="2853513676"/>
                  </a:ext>
                </a:extLst>
              </a:tr>
            </a:tbl>
          </a:graphicData>
        </a:graphic>
      </p:graphicFrame>
    </p:spTree>
    <p:extLst>
      <p:ext uri="{BB962C8B-B14F-4D97-AF65-F5344CB8AC3E}">
        <p14:creationId xmlns:p14="http://schemas.microsoft.com/office/powerpoint/2010/main" val="1082286877"/>
      </p:ext>
    </p:extLst>
  </p:cSld>
  <p:clrMapOvr>
    <a:masterClrMapping/>
  </p:clrMapOvr>
  <p:extLst>
    <p:ext uri="{6950BFC3-D8DA-4A85-94F7-54DA5524770B}">
      <p188:commentRel xmlns:p188="http://schemas.microsoft.com/office/powerpoint/2018/8/main" r:id="rId4"/>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a:extLst>
              <a:ext uri="{FF2B5EF4-FFF2-40B4-BE49-F238E27FC236}">
                <a16:creationId xmlns:a16="http://schemas.microsoft.com/office/drawing/2014/main" id="{D8354DFC-FB0F-8EA8-DAE3-7B6120E1BA35}"/>
              </a:ext>
            </a:extLst>
          </p:cNvPr>
          <p:cNvPicPr>
            <a:picLocks noGrp="1" noChangeAspect="1"/>
          </p:cNvPicPr>
          <p:nvPr>
            <p:ph type="pic" sz="quarter" idx="16"/>
          </p:nvPr>
        </p:nvPicPr>
        <p:blipFill rotWithShape="1">
          <a:blip r:embed="rId3" cstate="hqprint">
            <a:extLst>
              <a:ext uri="{28A0092B-C50C-407E-A947-70E740481C1C}">
                <a14:useLocalDpi xmlns:a14="http://schemas.microsoft.com/office/drawing/2010/main"/>
              </a:ext>
            </a:extLst>
          </a:blip>
          <a:srcRect l="-38295"/>
          <a:stretch/>
        </p:blipFill>
        <p:spPr>
          <a:xfrm>
            <a:off x="-5446166" y="-2295337"/>
            <a:ext cx="10772588" cy="10772588"/>
          </a:xfrm>
        </p:spPr>
      </p:pic>
      <p:sp>
        <p:nvSpPr>
          <p:cNvPr id="48" name="Title 47">
            <a:extLst>
              <a:ext uri="{FF2B5EF4-FFF2-40B4-BE49-F238E27FC236}">
                <a16:creationId xmlns:a16="http://schemas.microsoft.com/office/drawing/2014/main" id="{721C8080-1742-A623-F9EA-AB6903C6E765}"/>
              </a:ext>
            </a:extLst>
          </p:cNvPr>
          <p:cNvSpPr>
            <a:spLocks noGrp="1"/>
          </p:cNvSpPr>
          <p:nvPr>
            <p:ph type="title" idx="4294967295"/>
          </p:nvPr>
        </p:nvSpPr>
        <p:spPr>
          <a:xfrm>
            <a:off x="6645292" y="3385845"/>
            <a:ext cx="5383712" cy="1588127"/>
          </a:xfrm>
        </p:spPr>
        <p:txBody>
          <a:bodyPr anchor="t" anchorCtr="0">
            <a:spAutoFit/>
          </a:bodyPr>
          <a:lstStyle/>
          <a:p>
            <a:r>
              <a:rPr lang="en-US" sz="5400"/>
              <a:t>A CANADIAN </a:t>
            </a:r>
            <a:br>
              <a:rPr lang="en-US" sz="5400"/>
            </a:br>
            <a:r>
              <a:rPr lang="en-US" sz="5400"/>
              <a:t>CANNABIS LEADER</a:t>
            </a:r>
          </a:p>
        </p:txBody>
      </p:sp>
      <p:sp>
        <p:nvSpPr>
          <p:cNvPr id="19" name="Rounded Rectangle 18">
            <a:extLst>
              <a:ext uri="{FF2B5EF4-FFF2-40B4-BE49-F238E27FC236}">
                <a16:creationId xmlns:a16="http://schemas.microsoft.com/office/drawing/2014/main" id="{3BD3C93B-9D13-FE65-B1F5-861AEA5C75CE}"/>
              </a:ext>
            </a:extLst>
          </p:cNvPr>
          <p:cNvSpPr/>
          <p:nvPr/>
        </p:nvSpPr>
        <p:spPr>
          <a:xfrm rot="2700000">
            <a:off x="-3845514" y="1408955"/>
            <a:ext cx="4040090" cy="4040090"/>
          </a:xfrm>
          <a:prstGeom prst="roundRect">
            <a:avLst/>
          </a:prstGeom>
          <a:solidFill>
            <a:srgbClr val="1A3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52">
            <a:extLst>
              <a:ext uri="{FF2B5EF4-FFF2-40B4-BE49-F238E27FC236}">
                <a16:creationId xmlns:a16="http://schemas.microsoft.com/office/drawing/2014/main" id="{A2321CF6-12B2-BFDA-4BDC-5FB728D86C85}"/>
              </a:ext>
            </a:extLst>
          </p:cNvPr>
          <p:cNvSpPr txBox="1">
            <a:spLocks/>
          </p:cNvSpPr>
          <p:nvPr/>
        </p:nvSpPr>
        <p:spPr>
          <a:xfrm>
            <a:off x="6723529" y="5897538"/>
            <a:ext cx="2922310" cy="592797"/>
          </a:xfrm>
          <a:prstGeom prst="rect">
            <a:avLst/>
          </a:prstGeom>
        </p:spPr>
        <p:txBody>
          <a:bodyPr vert="horz" lIns="0" tIns="0" rIns="0" bIns="0" rtlCol="0">
            <a:noAutofit/>
          </a:bodyPr>
          <a:lstStyle>
            <a:lvl1pPr marL="0" indent="0" algn="l" defTabSz="914400" rtl="0" eaLnBrk="1" latinLnBrk="0" hangingPunct="1">
              <a:lnSpc>
                <a:spcPts val="1400"/>
              </a:lnSpc>
              <a:spcBef>
                <a:spcPts val="0"/>
              </a:spcBef>
              <a:buFont typeface="Arial" panose="020B0604020202020204" pitchFamily="34" charset="0"/>
              <a:buNone/>
              <a:defRPr sz="1400" kern="1200" baseline="0">
                <a:solidFill>
                  <a:srgbClr val="1A3C5D"/>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b="1">
                <a:solidFill>
                  <a:schemeClr val="bg1"/>
                </a:solidFill>
              </a:rPr>
              <a:t>NASDAQ (OGI)</a:t>
            </a:r>
          </a:p>
          <a:p>
            <a:r>
              <a:rPr lang="en-CA" b="1">
                <a:solidFill>
                  <a:schemeClr val="bg1"/>
                </a:solidFill>
              </a:rPr>
              <a:t>TSX (OGI)</a:t>
            </a:r>
            <a:endParaRPr lang="en-US" b="1">
              <a:solidFill>
                <a:schemeClr val="bg1"/>
              </a:solidFill>
            </a:endParaRPr>
          </a:p>
        </p:txBody>
      </p:sp>
    </p:spTree>
    <p:extLst>
      <p:ext uri="{BB962C8B-B14F-4D97-AF65-F5344CB8AC3E}">
        <p14:creationId xmlns:p14="http://schemas.microsoft.com/office/powerpoint/2010/main" val="1683284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cigarettes in different colors&#10;&#10;Description automatically generated">
            <a:extLst>
              <a:ext uri="{FF2B5EF4-FFF2-40B4-BE49-F238E27FC236}">
                <a16:creationId xmlns:a16="http://schemas.microsoft.com/office/drawing/2014/main" id="{3B9EA9AD-D93A-E4C6-A90E-35EC6C05320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457883" y="4749799"/>
            <a:ext cx="2328986" cy="1993789"/>
          </a:xfrm>
          <a:prstGeom prst="rect">
            <a:avLst/>
          </a:prstGeom>
        </p:spPr>
      </p:pic>
      <p:sp>
        <p:nvSpPr>
          <p:cNvPr id="26" name="TextBox 25">
            <a:extLst>
              <a:ext uri="{FF2B5EF4-FFF2-40B4-BE49-F238E27FC236}">
                <a16:creationId xmlns:a16="http://schemas.microsoft.com/office/drawing/2014/main" id="{F3358443-CA66-8D25-F407-666D28EF8E9A}"/>
              </a:ext>
            </a:extLst>
          </p:cNvPr>
          <p:cNvSpPr txBox="1"/>
          <p:nvPr/>
        </p:nvSpPr>
        <p:spPr>
          <a:xfrm>
            <a:off x="11565467" y="423333"/>
            <a:ext cx="184731" cy="369332"/>
          </a:xfrm>
          <a:prstGeom prst="rect">
            <a:avLst/>
          </a:prstGeom>
          <a:noFill/>
        </p:spPr>
        <p:txBody>
          <a:bodyPr wrap="none" rtlCol="0">
            <a:spAutoFit/>
          </a:bodyPr>
          <a:lstStyle/>
          <a:p>
            <a:endParaRPr lang="en-US"/>
          </a:p>
        </p:txBody>
      </p:sp>
      <p:grpSp>
        <p:nvGrpSpPr>
          <p:cNvPr id="7" name="Group 6">
            <a:extLst>
              <a:ext uri="{FF2B5EF4-FFF2-40B4-BE49-F238E27FC236}">
                <a16:creationId xmlns:a16="http://schemas.microsoft.com/office/drawing/2014/main" id="{4BBFDC39-66A9-63E3-793C-A6A141C21599}"/>
              </a:ext>
            </a:extLst>
          </p:cNvPr>
          <p:cNvGrpSpPr/>
          <p:nvPr/>
        </p:nvGrpSpPr>
        <p:grpSpPr>
          <a:xfrm>
            <a:off x="3127445" y="1950946"/>
            <a:ext cx="2251427" cy="2251427"/>
            <a:chOff x="4233783" y="4064700"/>
            <a:chExt cx="2633118" cy="2633118"/>
          </a:xfrm>
        </p:grpSpPr>
        <p:sp>
          <p:nvSpPr>
            <p:cNvPr id="8" name="Oval 7">
              <a:extLst>
                <a:ext uri="{FF2B5EF4-FFF2-40B4-BE49-F238E27FC236}">
                  <a16:creationId xmlns:a16="http://schemas.microsoft.com/office/drawing/2014/main" id="{CDE66E9A-FD42-E993-6267-F019F764D550}"/>
                </a:ext>
              </a:extLst>
            </p:cNvPr>
            <p:cNvSpPr/>
            <p:nvPr/>
          </p:nvSpPr>
          <p:spPr>
            <a:xfrm>
              <a:off x="4233783" y="4064700"/>
              <a:ext cx="2633118" cy="2633118"/>
            </a:xfrm>
            <a:prstGeom prst="ellipse">
              <a:avLst/>
            </a:prstGeom>
            <a:solidFill>
              <a:schemeClr val="bg1"/>
            </a:solidFill>
            <a:ln w="127000">
              <a:solidFill>
                <a:srgbClr val="87B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0" name="TextBox 9">
              <a:extLst>
                <a:ext uri="{FF2B5EF4-FFF2-40B4-BE49-F238E27FC236}">
                  <a16:creationId xmlns:a16="http://schemas.microsoft.com/office/drawing/2014/main" id="{CA327012-0AA0-914D-352F-339282E43717}"/>
                </a:ext>
              </a:extLst>
            </p:cNvPr>
            <p:cNvSpPr txBox="1"/>
            <p:nvPr/>
          </p:nvSpPr>
          <p:spPr>
            <a:xfrm>
              <a:off x="4632645" y="5774117"/>
              <a:ext cx="1835395" cy="629921"/>
            </a:xfrm>
            <a:prstGeom prst="rect">
              <a:avLst/>
            </a:prstGeom>
          </p:spPr>
          <p:txBody>
            <a:bodyPr vert="horz" wrap="none" lIns="0" tIns="0" rIns="0" bIns="0" rtlCol="0" anchor="ctr">
              <a:spAutoFit/>
            </a:bodyPr>
            <a:lstStyle/>
            <a:p>
              <a:pPr algn="ctr">
                <a:lnSpc>
                  <a:spcPts val="2100"/>
                </a:lnSpc>
              </a:pPr>
              <a:r>
                <a:rPr lang="en-CA" sz="2000">
                  <a:solidFill>
                    <a:srgbClr val="0E3859"/>
                  </a:solidFill>
                  <a:latin typeface="Arial" panose="020B0604020202020204" pitchFamily="34" charset="0"/>
                  <a:cs typeface="Arial" panose="020B0604020202020204" pitchFamily="34" charset="0"/>
                </a:rPr>
                <a:t>CONSUMER </a:t>
              </a:r>
            </a:p>
            <a:p>
              <a:pPr algn="ctr">
                <a:lnSpc>
                  <a:spcPts val="2100"/>
                </a:lnSpc>
              </a:pPr>
              <a:r>
                <a:rPr lang="en-CA" sz="2000">
                  <a:solidFill>
                    <a:srgbClr val="0E3859"/>
                  </a:solidFill>
                  <a:latin typeface="Arial" panose="020B0604020202020204" pitchFamily="34" charset="0"/>
                  <a:cs typeface="Arial" panose="020B0604020202020204" pitchFamily="34" charset="0"/>
                </a:rPr>
                <a:t>FOCUS</a:t>
              </a:r>
            </a:p>
          </p:txBody>
        </p:sp>
        <p:grpSp>
          <p:nvGrpSpPr>
            <p:cNvPr id="12" name="Group 11">
              <a:extLst>
                <a:ext uri="{FF2B5EF4-FFF2-40B4-BE49-F238E27FC236}">
                  <a16:creationId xmlns:a16="http://schemas.microsoft.com/office/drawing/2014/main" id="{F66BF3C9-EB0E-8C32-4825-37A6BB99ACFF}"/>
                </a:ext>
              </a:extLst>
            </p:cNvPr>
            <p:cNvGrpSpPr/>
            <p:nvPr/>
          </p:nvGrpSpPr>
          <p:grpSpPr>
            <a:xfrm>
              <a:off x="4792379" y="4214217"/>
              <a:ext cx="1515927" cy="1524508"/>
              <a:chOff x="4792379" y="4211541"/>
              <a:chExt cx="1515927" cy="1524508"/>
            </a:xfrm>
          </p:grpSpPr>
          <p:sp>
            <p:nvSpPr>
              <p:cNvPr id="13" name="Oval 12">
                <a:extLst>
                  <a:ext uri="{FF2B5EF4-FFF2-40B4-BE49-F238E27FC236}">
                    <a16:creationId xmlns:a16="http://schemas.microsoft.com/office/drawing/2014/main" id="{BCF0A03F-6896-A16D-5F33-9D390EBDC04F}"/>
                  </a:ext>
                </a:extLst>
              </p:cNvPr>
              <p:cNvSpPr/>
              <p:nvPr/>
            </p:nvSpPr>
            <p:spPr>
              <a:xfrm>
                <a:off x="5531457" y="4211541"/>
                <a:ext cx="434672" cy="434672"/>
              </a:xfrm>
              <a:prstGeom prst="ellipse">
                <a:avLst/>
              </a:prstGeom>
              <a:solidFill>
                <a:srgbClr val="AEE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4" name="Rectangle 13">
                <a:extLst>
                  <a:ext uri="{FF2B5EF4-FFF2-40B4-BE49-F238E27FC236}">
                    <a16:creationId xmlns:a16="http://schemas.microsoft.com/office/drawing/2014/main" id="{511EF43C-045B-2F7B-65E7-F99C855B6ACF}"/>
                  </a:ext>
                </a:extLst>
              </p:cNvPr>
              <p:cNvSpPr/>
              <p:nvPr/>
            </p:nvSpPr>
            <p:spPr>
              <a:xfrm rot="19602138">
                <a:off x="4975259" y="5121931"/>
                <a:ext cx="222637" cy="432021"/>
              </a:xfrm>
              <a:prstGeom prst="rect">
                <a:avLst/>
              </a:prstGeom>
              <a:solidFill>
                <a:srgbClr val="AEE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pic>
            <p:nvPicPr>
              <p:cNvPr id="15" name="Picture 14" descr="Icon&#10;&#10;Description automatically generated">
                <a:extLst>
                  <a:ext uri="{FF2B5EF4-FFF2-40B4-BE49-F238E27FC236}">
                    <a16:creationId xmlns:a16="http://schemas.microsoft.com/office/drawing/2014/main" id="{9D99A048-B4F6-7C0F-4670-20AF308A7708}"/>
                  </a:ext>
                </a:extLst>
              </p:cNvPr>
              <p:cNvPicPr>
                <a:picLocks noChangeAspect="1"/>
              </p:cNvPicPr>
              <p:nvPr/>
            </p:nvPicPr>
            <p:blipFill rotWithShape="1">
              <a:blip r:embed="rId4" cstate="hqprint">
                <a:clrChange>
                  <a:clrFrom>
                    <a:srgbClr val="FFFFFF"/>
                  </a:clrFrom>
                  <a:clrTo>
                    <a:srgbClr val="FFFFFF">
                      <a:alpha val="0"/>
                    </a:srgbClr>
                  </a:clrTo>
                </a:clrChange>
                <a:extLst>
                  <a:ext uri="{BEBA8EAE-BF5A-486C-A8C5-ECC9F3942E4B}">
                    <a14:imgProps xmlns:a14="http://schemas.microsoft.com/office/drawing/2010/main">
                      <a14:imgLayer r:embed="rId5">
                        <a14:imgEffect>
                          <a14:colorTemperature colorTemp="4321"/>
                        </a14:imgEffect>
                        <a14:imgEffect>
                          <a14:saturation sat="400000"/>
                        </a14:imgEffect>
                        <a14:imgEffect>
                          <a14:brightnessContrast bright="19000"/>
                        </a14:imgEffect>
                      </a14:imgLayer>
                    </a14:imgProps>
                  </a:ext>
                  <a:ext uri="{28A0092B-C50C-407E-A947-70E740481C1C}">
                    <a14:useLocalDpi xmlns:a14="http://schemas.microsoft.com/office/drawing/2010/main"/>
                  </a:ext>
                </a:extLst>
              </a:blip>
              <a:srcRect/>
              <a:stretch/>
            </p:blipFill>
            <p:spPr>
              <a:xfrm>
                <a:off x="4792379" y="4236912"/>
                <a:ext cx="1515927" cy="1499137"/>
              </a:xfrm>
              <a:prstGeom prst="rect">
                <a:avLst/>
              </a:prstGeom>
            </p:spPr>
          </p:pic>
        </p:grpSp>
      </p:grpSp>
      <p:grpSp>
        <p:nvGrpSpPr>
          <p:cNvPr id="27" name="Group 26">
            <a:extLst>
              <a:ext uri="{FF2B5EF4-FFF2-40B4-BE49-F238E27FC236}">
                <a16:creationId xmlns:a16="http://schemas.microsoft.com/office/drawing/2014/main" id="{C07A62A9-BE08-55B5-552C-78D7FB6371C8}"/>
              </a:ext>
            </a:extLst>
          </p:cNvPr>
          <p:cNvGrpSpPr/>
          <p:nvPr/>
        </p:nvGrpSpPr>
        <p:grpSpPr>
          <a:xfrm>
            <a:off x="616106" y="1945390"/>
            <a:ext cx="2251427" cy="2251427"/>
            <a:chOff x="441722" y="1883552"/>
            <a:chExt cx="2251427" cy="2251427"/>
          </a:xfrm>
        </p:grpSpPr>
        <p:sp>
          <p:nvSpPr>
            <p:cNvPr id="28" name="Oval 27">
              <a:extLst>
                <a:ext uri="{FF2B5EF4-FFF2-40B4-BE49-F238E27FC236}">
                  <a16:creationId xmlns:a16="http://schemas.microsoft.com/office/drawing/2014/main" id="{994F6BDC-8EFE-FFCA-482C-37AA826FBCAE}"/>
                </a:ext>
              </a:extLst>
            </p:cNvPr>
            <p:cNvSpPr/>
            <p:nvPr/>
          </p:nvSpPr>
          <p:spPr>
            <a:xfrm>
              <a:off x="441722" y="1883552"/>
              <a:ext cx="2251427" cy="2251427"/>
            </a:xfrm>
            <a:prstGeom prst="ellipse">
              <a:avLst/>
            </a:prstGeom>
            <a:solidFill>
              <a:schemeClr val="bg1"/>
            </a:solidFill>
            <a:ln w="127000">
              <a:solidFill>
                <a:srgbClr val="87B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29" name="TextBox 28">
              <a:extLst>
                <a:ext uri="{FF2B5EF4-FFF2-40B4-BE49-F238E27FC236}">
                  <a16:creationId xmlns:a16="http://schemas.microsoft.com/office/drawing/2014/main" id="{0A233AAD-1164-1C8F-B345-EEDF1F810F1A}"/>
                </a:ext>
              </a:extLst>
            </p:cNvPr>
            <p:cNvSpPr txBox="1"/>
            <p:nvPr/>
          </p:nvSpPr>
          <p:spPr>
            <a:xfrm>
              <a:off x="788184" y="3386054"/>
              <a:ext cx="1558504" cy="307777"/>
            </a:xfrm>
            <a:prstGeom prst="rect">
              <a:avLst/>
            </a:prstGeom>
          </p:spPr>
          <p:txBody>
            <a:bodyPr vert="horz" wrap="none" lIns="0" tIns="0" rIns="0" bIns="0" rtlCol="0" anchor="ctr">
              <a:spAutoFit/>
            </a:bodyPr>
            <a:lstStyle/>
            <a:p>
              <a:pPr algn="ctr"/>
              <a:r>
                <a:rPr lang="en-CA" sz="2000">
                  <a:solidFill>
                    <a:srgbClr val="0E3859"/>
                  </a:solidFill>
                  <a:latin typeface="Arial" panose="020B0604020202020204" pitchFamily="34" charset="0"/>
                  <a:cs typeface="Arial" panose="020B0604020202020204" pitchFamily="34" charset="0"/>
                </a:rPr>
                <a:t>INNOVATION</a:t>
              </a:r>
            </a:p>
          </p:txBody>
        </p:sp>
        <p:pic>
          <p:nvPicPr>
            <p:cNvPr id="30" name="Picture 29" descr="Icon&#10;&#10;Description automatically generated">
              <a:extLst>
                <a:ext uri="{FF2B5EF4-FFF2-40B4-BE49-F238E27FC236}">
                  <a16:creationId xmlns:a16="http://schemas.microsoft.com/office/drawing/2014/main" id="{40C2F144-45EE-9B75-A7FD-F17A2C6081CB}"/>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8095" y="2025729"/>
              <a:ext cx="1067561" cy="1261285"/>
            </a:xfrm>
            <a:prstGeom prst="rect">
              <a:avLst/>
            </a:prstGeom>
          </p:spPr>
        </p:pic>
      </p:grpSp>
      <p:cxnSp>
        <p:nvCxnSpPr>
          <p:cNvPr id="32" name="Straight Connector 31">
            <a:extLst>
              <a:ext uri="{FF2B5EF4-FFF2-40B4-BE49-F238E27FC236}">
                <a16:creationId xmlns:a16="http://schemas.microsoft.com/office/drawing/2014/main" id="{B435FA74-118A-2CB5-74F0-7AA26D1DCA93}"/>
              </a:ext>
            </a:extLst>
          </p:cNvPr>
          <p:cNvCxnSpPr>
            <a:cxnSpLocks/>
          </p:cNvCxnSpPr>
          <p:nvPr/>
        </p:nvCxnSpPr>
        <p:spPr>
          <a:xfrm>
            <a:off x="871593" y="4745421"/>
            <a:ext cx="1044881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Title 5">
            <a:extLst>
              <a:ext uri="{FF2B5EF4-FFF2-40B4-BE49-F238E27FC236}">
                <a16:creationId xmlns:a16="http://schemas.microsoft.com/office/drawing/2014/main" id="{3AE3A1DB-14EE-E68C-34A8-D06BC0511850}"/>
              </a:ext>
            </a:extLst>
          </p:cNvPr>
          <p:cNvSpPr>
            <a:spLocks noGrp="1"/>
          </p:cNvSpPr>
          <p:nvPr>
            <p:ph type="ctrTitle"/>
          </p:nvPr>
        </p:nvSpPr>
        <p:spPr>
          <a:xfrm>
            <a:off x="707857" y="458782"/>
            <a:ext cx="8345557" cy="589905"/>
          </a:xfrm>
        </p:spPr>
        <p:txBody>
          <a:bodyPr wrap="square">
            <a:spAutoFit/>
          </a:bodyPr>
          <a:lstStyle/>
          <a:p>
            <a:r>
              <a:rPr lang="en-US" dirty="0">
                <a:solidFill>
                  <a:srgbClr val="1A3C5D"/>
                </a:solidFill>
                <a:latin typeface="Impact"/>
              </a:rPr>
              <a:t>Near-term strategy</a:t>
            </a:r>
          </a:p>
        </p:txBody>
      </p:sp>
      <p:sp>
        <p:nvSpPr>
          <p:cNvPr id="2" name="TextBox 1">
            <a:extLst>
              <a:ext uri="{FF2B5EF4-FFF2-40B4-BE49-F238E27FC236}">
                <a16:creationId xmlns:a16="http://schemas.microsoft.com/office/drawing/2014/main" id="{B9EB10DA-B44F-E469-E64D-B02849B50864}"/>
              </a:ext>
            </a:extLst>
          </p:cNvPr>
          <p:cNvSpPr txBox="1"/>
          <p:nvPr/>
        </p:nvSpPr>
        <p:spPr>
          <a:xfrm>
            <a:off x="5489863" y="789498"/>
            <a:ext cx="6522228"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solidFill>
                <a:srgbClr val="4D4949"/>
              </a:solidFill>
              <a:latin typeface="Arial"/>
              <a:cs typeface="Arial"/>
            </a:endParaRPr>
          </a:p>
          <a:p>
            <a:pPr marL="742950" lvl="1" indent="-285750">
              <a:buFont typeface="Arial"/>
              <a:buChar char="•"/>
            </a:pPr>
            <a:endParaRPr lang="en-US" sz="1600" dirty="0">
              <a:solidFill>
                <a:srgbClr val="4D4949"/>
              </a:solidFill>
              <a:latin typeface="Arial"/>
              <a:ea typeface="Calibri" panose="020F0502020204030204"/>
              <a:cs typeface="Arial"/>
            </a:endParaRPr>
          </a:p>
          <a:p>
            <a:pPr marL="742950" lvl="1" indent="-285750">
              <a:buFont typeface="Arial"/>
              <a:buChar char="•"/>
            </a:pPr>
            <a:endParaRPr lang="en-US" sz="1600" dirty="0">
              <a:solidFill>
                <a:srgbClr val="4D4949"/>
              </a:solidFill>
              <a:latin typeface="Arial"/>
              <a:ea typeface="Calibri" panose="020F0502020204030204"/>
              <a:cs typeface="Arial"/>
            </a:endParaRPr>
          </a:p>
          <a:p>
            <a:pPr marL="742950" lvl="1" indent="-285750">
              <a:buClr>
                <a:srgbClr val="4AABE2"/>
              </a:buClr>
              <a:buFont typeface="Arial"/>
              <a:buChar char="•"/>
            </a:pPr>
            <a:r>
              <a:rPr lang="en-US" sz="1200" dirty="0">
                <a:solidFill>
                  <a:srgbClr val="4D4949"/>
                </a:solidFill>
                <a:latin typeface="Arial"/>
                <a:ea typeface="Calibri" panose="020F0502020204030204"/>
                <a:cs typeface="Arial"/>
              </a:rPr>
              <a:t>Revolutionized hash with patent-pending SHRED X Rip-Strips</a:t>
            </a:r>
          </a:p>
          <a:p>
            <a:pPr marL="742950" lvl="1" indent="-285750">
              <a:buClr>
                <a:srgbClr val="4AABE2"/>
              </a:buClr>
              <a:buFont typeface="Arial"/>
              <a:buChar char="•"/>
            </a:pPr>
            <a:endParaRPr lang="en-US" sz="1200" dirty="0">
              <a:ea typeface="Calibri"/>
              <a:cs typeface="Calibri"/>
            </a:endParaRPr>
          </a:p>
          <a:p>
            <a:pPr marL="742950" lvl="1" indent="-285750">
              <a:buClr>
                <a:srgbClr val="4AABE2"/>
              </a:buClr>
              <a:buFont typeface="Arial"/>
              <a:buChar char="•"/>
            </a:pPr>
            <a:r>
              <a:rPr lang="en-US" sz="1200" dirty="0">
                <a:solidFill>
                  <a:srgbClr val="4D4949"/>
                </a:solidFill>
                <a:latin typeface="Arial"/>
                <a:ea typeface="Calibri" panose="020F0502020204030204"/>
                <a:cs typeface="Arial"/>
              </a:rPr>
              <a:t>SHRED brand has achieved $200 million in annual retail sales</a:t>
            </a:r>
            <a:r>
              <a:rPr lang="en-US" sz="1200" baseline="30000" dirty="0">
                <a:solidFill>
                  <a:srgbClr val="4D4949"/>
                </a:solidFill>
                <a:latin typeface="Arial"/>
                <a:ea typeface="Calibri" panose="020F0502020204030204"/>
                <a:cs typeface="Arial"/>
              </a:rPr>
              <a:t>1</a:t>
            </a:r>
          </a:p>
          <a:p>
            <a:pPr marL="742950" lvl="1" indent="-285750">
              <a:buClr>
                <a:srgbClr val="4AABE2"/>
              </a:buClr>
              <a:buFont typeface="Arial"/>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a:buChar char="•"/>
            </a:pPr>
            <a:r>
              <a:rPr lang="en-US" sz="1200" dirty="0">
                <a:solidFill>
                  <a:srgbClr val="4D4949"/>
                </a:solidFill>
                <a:latin typeface="Arial"/>
                <a:ea typeface="Calibri" panose="020F0502020204030204"/>
                <a:cs typeface="Arial"/>
              </a:rPr>
              <a:t>First to market with ingestible extracts and flavor forward milled flower</a:t>
            </a:r>
          </a:p>
          <a:p>
            <a:pPr marL="742950" lvl="1" indent="-285750">
              <a:buClr>
                <a:srgbClr val="4AABE2"/>
              </a:buClr>
              <a:buFont typeface="Arial"/>
              <a:buChar char="•"/>
            </a:pPr>
            <a:endParaRPr lang="en-US" sz="1200" dirty="0"/>
          </a:p>
          <a:p>
            <a:pPr marL="742950" lvl="1" indent="-285750">
              <a:buClr>
                <a:srgbClr val="4AABE2"/>
              </a:buClr>
              <a:buFont typeface="Arial"/>
              <a:buChar char="•"/>
            </a:pPr>
            <a:r>
              <a:rPr lang="en-US" sz="1200" dirty="0">
                <a:solidFill>
                  <a:srgbClr val="4D4949"/>
                </a:solidFill>
                <a:latin typeface="Arial"/>
                <a:ea typeface="Calibri" panose="020F0502020204030204"/>
                <a:cs typeface="Arial"/>
              </a:rPr>
              <a:t>Introduced whole-flower derived THCV products to the Canadian consumer </a:t>
            </a:r>
          </a:p>
          <a:p>
            <a:pPr marL="742950" lvl="1" indent="-285750">
              <a:buClr>
                <a:srgbClr val="4AABE2"/>
              </a:buClr>
              <a:buFont typeface="Arial"/>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a:buChar char="•"/>
            </a:pPr>
            <a:r>
              <a:rPr lang="en-US" sz="1200" dirty="0">
                <a:solidFill>
                  <a:srgbClr val="4D4949"/>
                </a:solidFill>
                <a:latin typeface="Arial"/>
                <a:ea typeface="Calibri" panose="020F0502020204030204"/>
                <a:cs typeface="Arial"/>
              </a:rPr>
              <a:t>Developing revolutionary vape hardware and liquids to address growth in the category</a:t>
            </a:r>
          </a:p>
          <a:p>
            <a:pPr marL="742950" lvl="1" indent="-285750">
              <a:buClr>
                <a:srgbClr val="4AABE2"/>
              </a:buClr>
              <a:buFont typeface="Arial"/>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a:buChar char="•"/>
            </a:pPr>
            <a:r>
              <a:rPr lang="en-US" sz="1200" dirty="0">
                <a:solidFill>
                  <a:srgbClr val="4D4949"/>
                </a:solidFill>
                <a:latin typeface="Arial"/>
                <a:ea typeface="Calibri" panose="020F0502020204030204"/>
                <a:cs typeface="Arial"/>
              </a:rPr>
              <a:t>Launched the Company’s first carton of joints in market - 7 packs of 10 tube-style PRs</a:t>
            </a:r>
          </a:p>
          <a:p>
            <a:pPr marL="742950" lvl="1" indent="-285750">
              <a:buClr>
                <a:srgbClr val="4AABE2"/>
              </a:buClr>
              <a:buFont typeface="Arial"/>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a:buChar char="•"/>
            </a:pPr>
            <a:r>
              <a:rPr lang="en-US" sz="1200" dirty="0">
                <a:solidFill>
                  <a:srgbClr val="4D4949"/>
                </a:solidFill>
                <a:latin typeface="Arial"/>
                <a:ea typeface="Calibri" panose="020F0502020204030204"/>
                <a:cs typeface="Arial"/>
              </a:rPr>
              <a:t>Planning launch of nano-emulsion </a:t>
            </a:r>
            <a:r>
              <a:rPr lang="en-US" sz="1200" dirty="0" err="1">
                <a:solidFill>
                  <a:srgbClr val="4D4949"/>
                </a:solidFill>
                <a:latin typeface="Arial"/>
                <a:ea typeface="Calibri" panose="020F0502020204030204"/>
                <a:cs typeface="Arial"/>
              </a:rPr>
              <a:t>ingestibles</a:t>
            </a:r>
            <a:r>
              <a:rPr lang="en-US" sz="1200" dirty="0">
                <a:solidFill>
                  <a:srgbClr val="4D4949"/>
                </a:solidFill>
                <a:latin typeface="Arial"/>
                <a:ea typeface="Calibri" panose="020F0502020204030204"/>
                <a:cs typeface="Arial"/>
              </a:rPr>
              <a:t> with clinically studied benefits to substantiate claims of rapid onset and predictable duration in fall 2024</a:t>
            </a:r>
          </a:p>
          <a:p>
            <a:pPr marL="742950" lvl="1" indent="-285750">
              <a:buFont typeface="Arial"/>
              <a:buChar char="•"/>
            </a:pPr>
            <a:endParaRPr lang="en-US" dirty="0">
              <a:solidFill>
                <a:srgbClr val="4D4949"/>
              </a:solidFill>
              <a:latin typeface="Arial" panose="020B0604020202020204" pitchFamily="34" charset="0"/>
              <a:ea typeface="Calibri" panose="020F0502020204030204"/>
              <a:cs typeface="Arial" panose="020B0604020202020204" pitchFamily="34" charset="0"/>
            </a:endParaRPr>
          </a:p>
        </p:txBody>
      </p:sp>
      <p:sp>
        <p:nvSpPr>
          <p:cNvPr id="3" name="TextBox 1">
            <a:extLst>
              <a:ext uri="{FF2B5EF4-FFF2-40B4-BE49-F238E27FC236}">
                <a16:creationId xmlns:a16="http://schemas.microsoft.com/office/drawing/2014/main" id="{C8347D7D-5BD8-06D9-7ED6-1C8C5BCBBA65}"/>
              </a:ext>
            </a:extLst>
          </p:cNvPr>
          <p:cNvSpPr txBox="1"/>
          <p:nvPr/>
        </p:nvSpPr>
        <p:spPr>
          <a:xfrm>
            <a:off x="617464" y="1048365"/>
            <a:ext cx="11200914"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2"/>
                </a:solidFill>
                <a:latin typeface="Arial"/>
                <a:cs typeface="Arial"/>
              </a:rPr>
              <a:t>Organigram is focused on innovation informed by consumer research, resulting in market share leadership in several categories</a:t>
            </a:r>
            <a:endParaRPr lang="en-US" sz="1600" b="1" dirty="0">
              <a:solidFill>
                <a:schemeClr val="tx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60D24A5-B986-28EA-F6C3-38EE68816E58}"/>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bag with a label and orange candies&#10;&#10;Description automatically generated">
            <a:extLst>
              <a:ext uri="{FF2B5EF4-FFF2-40B4-BE49-F238E27FC236}">
                <a16:creationId xmlns:a16="http://schemas.microsoft.com/office/drawing/2014/main" id="{6A032136-7758-A42C-CB6E-09BAC177B8ED}"/>
              </a:ext>
            </a:extLst>
          </p:cNvPr>
          <p:cNvPicPr>
            <a:picLocks noChangeAspect="1"/>
          </p:cNvPicPr>
          <p:nvPr/>
        </p:nvPicPr>
        <p:blipFill>
          <a:blip r:embed="rId7"/>
          <a:stretch>
            <a:fillRect/>
          </a:stretch>
        </p:blipFill>
        <p:spPr>
          <a:xfrm>
            <a:off x="5091550" y="4810678"/>
            <a:ext cx="1761670" cy="1773246"/>
          </a:xfrm>
          <a:prstGeom prst="rect">
            <a:avLst/>
          </a:prstGeom>
        </p:spPr>
      </p:pic>
      <p:pic>
        <p:nvPicPr>
          <p:cNvPr id="11" name="Picture 10" descr="A group of bags of food&#10;&#10;Description automatically generated">
            <a:extLst>
              <a:ext uri="{FF2B5EF4-FFF2-40B4-BE49-F238E27FC236}">
                <a16:creationId xmlns:a16="http://schemas.microsoft.com/office/drawing/2014/main" id="{5EE54499-D2F3-4C99-52A8-714B86D9F703}"/>
              </a:ext>
            </a:extLst>
          </p:cNvPr>
          <p:cNvPicPr>
            <a:picLocks noChangeAspect="1"/>
          </p:cNvPicPr>
          <p:nvPr/>
        </p:nvPicPr>
        <p:blipFill>
          <a:blip r:embed="rId8"/>
          <a:stretch>
            <a:fillRect/>
          </a:stretch>
        </p:blipFill>
        <p:spPr>
          <a:xfrm>
            <a:off x="6156475" y="4791898"/>
            <a:ext cx="2998153" cy="2128584"/>
          </a:xfrm>
          <a:prstGeom prst="rect">
            <a:avLst/>
          </a:prstGeom>
        </p:spPr>
      </p:pic>
      <p:pic>
        <p:nvPicPr>
          <p:cNvPr id="21" name="Picture 20" descr="A group of bags with text&#10;&#10;Description automatically generated">
            <a:extLst>
              <a:ext uri="{FF2B5EF4-FFF2-40B4-BE49-F238E27FC236}">
                <a16:creationId xmlns:a16="http://schemas.microsoft.com/office/drawing/2014/main" id="{D778B5CB-6085-9283-EBEB-BE6594D9007F}"/>
              </a:ext>
            </a:extLst>
          </p:cNvPr>
          <p:cNvPicPr>
            <a:picLocks noChangeAspect="1"/>
          </p:cNvPicPr>
          <p:nvPr/>
        </p:nvPicPr>
        <p:blipFill>
          <a:blip r:embed="rId9"/>
          <a:stretch>
            <a:fillRect/>
          </a:stretch>
        </p:blipFill>
        <p:spPr>
          <a:xfrm>
            <a:off x="2867533" y="4786786"/>
            <a:ext cx="2568207" cy="1956802"/>
          </a:xfrm>
          <a:prstGeom prst="rect">
            <a:avLst/>
          </a:prstGeom>
          <a:ln>
            <a:solidFill>
              <a:schemeClr val="bg1"/>
            </a:solidFill>
          </a:ln>
        </p:spPr>
      </p:pic>
      <p:pic>
        <p:nvPicPr>
          <p:cNvPr id="9" name="Picture 8" descr="A yellow bag with text on it&#10;&#10;Description automatically generated">
            <a:extLst>
              <a:ext uri="{FF2B5EF4-FFF2-40B4-BE49-F238E27FC236}">
                <a16:creationId xmlns:a16="http://schemas.microsoft.com/office/drawing/2014/main" id="{E07BC94F-5F4E-E7BF-562D-FFEB5C743DF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702009" y="4920210"/>
            <a:ext cx="1366195" cy="1295400"/>
          </a:xfrm>
          <a:prstGeom prst="rect">
            <a:avLst/>
          </a:prstGeom>
        </p:spPr>
      </p:pic>
      <p:pic>
        <p:nvPicPr>
          <p:cNvPr id="16" name="Picture 15" descr="A pile of green leaves&#10;&#10;Description automatically generated">
            <a:extLst>
              <a:ext uri="{FF2B5EF4-FFF2-40B4-BE49-F238E27FC236}">
                <a16:creationId xmlns:a16="http://schemas.microsoft.com/office/drawing/2014/main" id="{352D671C-3ED3-AD41-D70F-92FD1C97F15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879809" y="5479010"/>
            <a:ext cx="1536700" cy="1485900"/>
          </a:xfrm>
          <a:prstGeom prst="rect">
            <a:avLst/>
          </a:prstGeom>
        </p:spPr>
      </p:pic>
      <p:pic>
        <p:nvPicPr>
          <p:cNvPr id="5" name="Picture 4">
            <a:extLst>
              <a:ext uri="{FF2B5EF4-FFF2-40B4-BE49-F238E27FC236}">
                <a16:creationId xmlns:a16="http://schemas.microsoft.com/office/drawing/2014/main" id="{896D23C9-ED1E-FD6A-0963-462194F4B45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844137" y="4920210"/>
            <a:ext cx="1753388" cy="1753388"/>
          </a:xfrm>
          <a:prstGeom prst="rect">
            <a:avLst/>
          </a:prstGeom>
        </p:spPr>
      </p:pic>
      <p:pic>
        <p:nvPicPr>
          <p:cNvPr id="18" name="Picture 17">
            <a:extLst>
              <a:ext uri="{FF2B5EF4-FFF2-40B4-BE49-F238E27FC236}">
                <a16:creationId xmlns:a16="http://schemas.microsoft.com/office/drawing/2014/main" id="{44DFE1DA-7C3A-888A-4AA2-9AF69C957F1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15768" y="5100787"/>
            <a:ext cx="1584588" cy="1584588"/>
          </a:xfrm>
          <a:prstGeom prst="rect">
            <a:avLst/>
          </a:prstGeom>
        </p:spPr>
      </p:pic>
      <p:pic>
        <p:nvPicPr>
          <p:cNvPr id="19" name="Picture 18">
            <a:extLst>
              <a:ext uri="{FF2B5EF4-FFF2-40B4-BE49-F238E27FC236}">
                <a16:creationId xmlns:a16="http://schemas.microsoft.com/office/drawing/2014/main" id="{3AD25E69-CDB8-D024-B040-3FE528B8AFD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388876" y="5233810"/>
            <a:ext cx="2331955" cy="2330816"/>
          </a:xfrm>
          <a:prstGeom prst="rect">
            <a:avLst/>
          </a:prstGeom>
        </p:spPr>
      </p:pic>
      <p:sp>
        <p:nvSpPr>
          <p:cNvPr id="22" name="TextBox 21">
            <a:extLst>
              <a:ext uri="{FF2B5EF4-FFF2-40B4-BE49-F238E27FC236}">
                <a16:creationId xmlns:a16="http://schemas.microsoft.com/office/drawing/2014/main" id="{0AA66CCD-B8BE-D9D4-5F99-6555F440B31E}"/>
              </a:ext>
            </a:extLst>
          </p:cNvPr>
          <p:cNvSpPr txBox="1"/>
          <p:nvPr/>
        </p:nvSpPr>
        <p:spPr>
          <a:xfrm>
            <a:off x="7515447" y="6642556"/>
            <a:ext cx="6099544" cy="215444"/>
          </a:xfrm>
          <a:prstGeom prst="rect">
            <a:avLst/>
          </a:prstGeom>
          <a:noFill/>
        </p:spPr>
        <p:txBody>
          <a:bodyPr wrap="square">
            <a:spAutoFit/>
          </a:bodyPr>
          <a:lstStyle/>
          <a:p>
            <a:r>
              <a:rPr lang="en-US" sz="800" dirty="0">
                <a:solidFill>
                  <a:srgbClr val="78777A"/>
                </a:solidFill>
                <a:latin typeface="Arial"/>
                <a:cs typeface="Arial"/>
              </a:rPr>
              <a:t>1. As of March 31, 2024 Multiple Sources  (</a:t>
            </a:r>
            <a:r>
              <a:rPr lang="en-US" sz="800" dirty="0" err="1">
                <a:solidFill>
                  <a:srgbClr val="78777A"/>
                </a:solidFill>
                <a:latin typeface="Arial"/>
                <a:cs typeface="Arial"/>
              </a:rPr>
              <a:t>Hifyre</a:t>
            </a:r>
            <a:r>
              <a:rPr lang="en-US" sz="800" dirty="0">
                <a:solidFill>
                  <a:srgbClr val="78777A"/>
                </a:solidFill>
                <a:latin typeface="Arial"/>
                <a:cs typeface="Arial"/>
              </a:rPr>
              <a:t>, </a:t>
            </a:r>
            <a:r>
              <a:rPr lang="en-US" sz="800" dirty="0" err="1">
                <a:solidFill>
                  <a:srgbClr val="78777A"/>
                </a:solidFill>
                <a:latin typeface="Arial"/>
                <a:cs typeface="Arial"/>
              </a:rPr>
              <a:t>Weedcrawler</a:t>
            </a:r>
            <a:r>
              <a:rPr lang="en-US" sz="800" dirty="0">
                <a:solidFill>
                  <a:srgbClr val="78777A"/>
                </a:solidFill>
                <a:latin typeface="Arial"/>
                <a:cs typeface="Arial"/>
              </a:rPr>
              <a:t>, provincial boards, internal modelling).</a:t>
            </a:r>
            <a:endParaRPr lang="en-US" sz="800" dirty="0">
              <a:solidFill>
                <a:srgbClr val="000000"/>
              </a:solidFill>
              <a:latin typeface="Arial"/>
              <a:cs typeface="Arial"/>
            </a:endParaRPr>
          </a:p>
        </p:txBody>
      </p:sp>
    </p:spTree>
    <p:extLst>
      <p:ext uri="{BB962C8B-B14F-4D97-AF65-F5344CB8AC3E}">
        <p14:creationId xmlns:p14="http://schemas.microsoft.com/office/powerpoint/2010/main" val="1775392146"/>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3358443-CA66-8D25-F407-666D28EF8E9A}"/>
              </a:ext>
            </a:extLst>
          </p:cNvPr>
          <p:cNvSpPr txBox="1"/>
          <p:nvPr/>
        </p:nvSpPr>
        <p:spPr>
          <a:xfrm>
            <a:off x="11565467" y="423333"/>
            <a:ext cx="184731" cy="369332"/>
          </a:xfrm>
          <a:prstGeom prst="rect">
            <a:avLst/>
          </a:prstGeom>
          <a:noFill/>
        </p:spPr>
        <p:txBody>
          <a:bodyPr wrap="none" rtlCol="0">
            <a:spAutoFit/>
          </a:bodyPr>
          <a:lstStyle/>
          <a:p>
            <a:endParaRPr lang="en-US"/>
          </a:p>
        </p:txBody>
      </p:sp>
      <p:grpSp>
        <p:nvGrpSpPr>
          <p:cNvPr id="16" name="Group 15">
            <a:extLst>
              <a:ext uri="{FF2B5EF4-FFF2-40B4-BE49-F238E27FC236}">
                <a16:creationId xmlns:a16="http://schemas.microsoft.com/office/drawing/2014/main" id="{1673055B-AF3D-C708-69E0-A304C84FD0DB}"/>
              </a:ext>
            </a:extLst>
          </p:cNvPr>
          <p:cNvGrpSpPr/>
          <p:nvPr/>
        </p:nvGrpSpPr>
        <p:grpSpPr>
          <a:xfrm>
            <a:off x="6902007" y="2762390"/>
            <a:ext cx="2251427" cy="2251427"/>
            <a:chOff x="6780354" y="1944572"/>
            <a:chExt cx="2633118" cy="2633118"/>
          </a:xfrm>
        </p:grpSpPr>
        <p:sp>
          <p:nvSpPr>
            <p:cNvPr id="17" name="Oval 16">
              <a:extLst>
                <a:ext uri="{FF2B5EF4-FFF2-40B4-BE49-F238E27FC236}">
                  <a16:creationId xmlns:a16="http://schemas.microsoft.com/office/drawing/2014/main" id="{C7FFB7E9-EC9A-DA78-CA13-C6B2B680E334}"/>
                </a:ext>
              </a:extLst>
            </p:cNvPr>
            <p:cNvSpPr/>
            <p:nvPr/>
          </p:nvSpPr>
          <p:spPr>
            <a:xfrm>
              <a:off x="6780354" y="1944572"/>
              <a:ext cx="2633118" cy="2633118"/>
            </a:xfrm>
            <a:prstGeom prst="ellipse">
              <a:avLst/>
            </a:prstGeom>
            <a:solidFill>
              <a:schemeClr val="bg1"/>
            </a:solidFill>
            <a:ln w="127000">
              <a:solidFill>
                <a:srgbClr val="87B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18" name="TextBox 17">
              <a:extLst>
                <a:ext uri="{FF2B5EF4-FFF2-40B4-BE49-F238E27FC236}">
                  <a16:creationId xmlns:a16="http://schemas.microsoft.com/office/drawing/2014/main" id="{824ED9E3-09E2-63D6-9989-3669052D0EDC}"/>
                </a:ext>
              </a:extLst>
            </p:cNvPr>
            <p:cNvSpPr txBox="1"/>
            <p:nvPr/>
          </p:nvSpPr>
          <p:spPr>
            <a:xfrm>
              <a:off x="7203588" y="3795807"/>
              <a:ext cx="1786650" cy="359955"/>
            </a:xfrm>
            <a:prstGeom prst="rect">
              <a:avLst/>
            </a:prstGeom>
          </p:spPr>
          <p:txBody>
            <a:bodyPr vert="horz" wrap="none" lIns="0" tIns="0" rIns="0" bIns="0" rtlCol="0" anchor="ctr">
              <a:spAutoFit/>
            </a:bodyPr>
            <a:lstStyle/>
            <a:p>
              <a:pPr algn="ctr"/>
              <a:r>
                <a:rPr lang="en-CA" sz="2000">
                  <a:solidFill>
                    <a:srgbClr val="0E3859"/>
                  </a:solidFill>
                  <a:latin typeface="Arial" panose="020B0604020202020204" pitchFamily="34" charset="0"/>
                  <a:cs typeface="Arial" panose="020B0604020202020204" pitchFamily="34" charset="0"/>
                </a:rPr>
                <a:t>EFFICIENCY</a:t>
              </a:r>
            </a:p>
          </p:txBody>
        </p:sp>
        <p:grpSp>
          <p:nvGrpSpPr>
            <p:cNvPr id="19" name="Group 18">
              <a:extLst>
                <a:ext uri="{FF2B5EF4-FFF2-40B4-BE49-F238E27FC236}">
                  <a16:creationId xmlns:a16="http://schemas.microsoft.com/office/drawing/2014/main" id="{C89A352D-497B-F000-3819-3035899BC9A2}"/>
                </a:ext>
              </a:extLst>
            </p:cNvPr>
            <p:cNvGrpSpPr/>
            <p:nvPr/>
          </p:nvGrpSpPr>
          <p:grpSpPr>
            <a:xfrm>
              <a:off x="7293081" y="2217162"/>
              <a:ext cx="1607664" cy="1543179"/>
              <a:chOff x="7327620" y="2217162"/>
              <a:chExt cx="1607664" cy="1543179"/>
            </a:xfrm>
          </p:grpSpPr>
          <p:sp>
            <p:nvSpPr>
              <p:cNvPr id="20" name="Oval 19">
                <a:extLst>
                  <a:ext uri="{FF2B5EF4-FFF2-40B4-BE49-F238E27FC236}">
                    <a16:creationId xmlns:a16="http://schemas.microsoft.com/office/drawing/2014/main" id="{1F4F4AC3-EFD1-0824-D469-6A6A5BE44008}"/>
                  </a:ext>
                </a:extLst>
              </p:cNvPr>
              <p:cNvSpPr/>
              <p:nvPr/>
            </p:nvSpPr>
            <p:spPr>
              <a:xfrm>
                <a:off x="7935402" y="2535012"/>
                <a:ext cx="773927" cy="773927"/>
              </a:xfrm>
              <a:prstGeom prst="ellipse">
                <a:avLst/>
              </a:prstGeom>
              <a:solidFill>
                <a:srgbClr val="AEE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pic>
            <p:nvPicPr>
              <p:cNvPr id="21" name="Picture 20" descr="Diagram&#10;&#10;Description automatically generated with medium confidence">
                <a:extLst>
                  <a:ext uri="{FF2B5EF4-FFF2-40B4-BE49-F238E27FC236}">
                    <a16:creationId xmlns:a16="http://schemas.microsoft.com/office/drawing/2014/main" id="{90297F19-6439-D90E-F663-622B7EAB48CE}"/>
                  </a:ext>
                </a:extLst>
              </p:cNvPr>
              <p:cNvPicPr>
                <a:picLocks noChangeAspect="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colorTemperature colorTemp="6516"/>
                        </a14:imgEffect>
                        <a14:imgEffect>
                          <a14:saturation sat="400000"/>
                        </a14:imgEffect>
                        <a14:imgEffect>
                          <a14:brightnessContrast bright="31000"/>
                        </a14:imgEffect>
                      </a14:imgLayer>
                    </a14:imgProps>
                  </a:ext>
                  <a:ext uri="{28A0092B-C50C-407E-A947-70E740481C1C}">
                    <a14:useLocalDpi xmlns:a14="http://schemas.microsoft.com/office/drawing/2010/main"/>
                  </a:ext>
                </a:extLst>
              </a:blip>
              <a:srcRect/>
              <a:stretch/>
            </p:blipFill>
            <p:spPr>
              <a:xfrm>
                <a:off x="7327620" y="2217162"/>
                <a:ext cx="1607664" cy="1543179"/>
              </a:xfrm>
              <a:prstGeom prst="rect">
                <a:avLst/>
              </a:prstGeom>
            </p:spPr>
          </p:pic>
        </p:grpSp>
      </p:grpSp>
      <p:grpSp>
        <p:nvGrpSpPr>
          <p:cNvPr id="22" name="Group 21">
            <a:extLst>
              <a:ext uri="{FF2B5EF4-FFF2-40B4-BE49-F238E27FC236}">
                <a16:creationId xmlns:a16="http://schemas.microsoft.com/office/drawing/2014/main" id="{65F180F1-7721-53ED-7454-C901C73B65A7}"/>
              </a:ext>
            </a:extLst>
          </p:cNvPr>
          <p:cNvGrpSpPr/>
          <p:nvPr/>
        </p:nvGrpSpPr>
        <p:grpSpPr>
          <a:xfrm>
            <a:off x="9413131" y="2767286"/>
            <a:ext cx="2251427" cy="2251427"/>
            <a:chOff x="9663742" y="1883551"/>
            <a:chExt cx="2251427" cy="2251427"/>
          </a:xfrm>
        </p:grpSpPr>
        <p:sp>
          <p:nvSpPr>
            <p:cNvPr id="23" name="Oval 22">
              <a:extLst>
                <a:ext uri="{FF2B5EF4-FFF2-40B4-BE49-F238E27FC236}">
                  <a16:creationId xmlns:a16="http://schemas.microsoft.com/office/drawing/2014/main" id="{15639C21-2810-6055-CDF4-4150C992ABF3}"/>
                </a:ext>
              </a:extLst>
            </p:cNvPr>
            <p:cNvSpPr/>
            <p:nvPr/>
          </p:nvSpPr>
          <p:spPr>
            <a:xfrm>
              <a:off x="9663742" y="1883551"/>
              <a:ext cx="2251427" cy="2251427"/>
            </a:xfrm>
            <a:prstGeom prst="ellipse">
              <a:avLst/>
            </a:prstGeom>
            <a:solidFill>
              <a:schemeClr val="bg1"/>
            </a:solidFill>
            <a:ln w="127000">
              <a:solidFill>
                <a:srgbClr val="87B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pic>
          <p:nvPicPr>
            <p:cNvPr id="24" name="Picture 23" descr="Logo, icon&#10;&#10;Description automatically generated">
              <a:extLst>
                <a:ext uri="{FF2B5EF4-FFF2-40B4-BE49-F238E27FC236}">
                  <a16:creationId xmlns:a16="http://schemas.microsoft.com/office/drawing/2014/main" id="{8D110E03-4145-2465-F299-84FDF587DD47}"/>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093751" y="2034384"/>
              <a:ext cx="1391407" cy="1450748"/>
            </a:xfrm>
            <a:prstGeom prst="rect">
              <a:avLst/>
            </a:prstGeom>
          </p:spPr>
        </p:pic>
        <p:sp>
          <p:nvSpPr>
            <p:cNvPr id="25" name="TextBox 24">
              <a:extLst>
                <a:ext uri="{FF2B5EF4-FFF2-40B4-BE49-F238E27FC236}">
                  <a16:creationId xmlns:a16="http://schemas.microsoft.com/office/drawing/2014/main" id="{F83E4DAB-08C2-67FC-B601-A4D04F9E4397}"/>
                </a:ext>
              </a:extLst>
            </p:cNvPr>
            <p:cNvSpPr txBox="1"/>
            <p:nvPr/>
          </p:nvSpPr>
          <p:spPr>
            <a:xfrm>
              <a:off x="10049575" y="3466435"/>
              <a:ext cx="1479764" cy="307777"/>
            </a:xfrm>
            <a:prstGeom prst="rect">
              <a:avLst/>
            </a:prstGeom>
          </p:spPr>
          <p:txBody>
            <a:bodyPr vert="horz" wrap="none" lIns="0" tIns="0" rIns="0" bIns="0" rtlCol="0" anchor="ctr">
              <a:spAutoFit/>
            </a:bodyPr>
            <a:lstStyle/>
            <a:p>
              <a:pPr algn="ctr"/>
              <a:r>
                <a:rPr lang="en-CA" sz="2000">
                  <a:solidFill>
                    <a:srgbClr val="0E3859"/>
                  </a:solidFill>
                  <a:latin typeface="Arial" panose="020B0604020202020204" pitchFamily="34" charset="0"/>
                  <a:cs typeface="Arial" panose="020B0604020202020204" pitchFamily="34" charset="0"/>
                </a:rPr>
                <a:t>EXPANSION</a:t>
              </a:r>
            </a:p>
          </p:txBody>
        </p:sp>
      </p:grpSp>
      <p:sp>
        <p:nvSpPr>
          <p:cNvPr id="53" name="Title 5">
            <a:extLst>
              <a:ext uri="{FF2B5EF4-FFF2-40B4-BE49-F238E27FC236}">
                <a16:creationId xmlns:a16="http://schemas.microsoft.com/office/drawing/2014/main" id="{3AE3A1DB-14EE-E68C-34A8-D06BC0511850}"/>
              </a:ext>
            </a:extLst>
          </p:cNvPr>
          <p:cNvSpPr>
            <a:spLocks noGrp="1"/>
          </p:cNvSpPr>
          <p:nvPr>
            <p:ph type="ctrTitle"/>
          </p:nvPr>
        </p:nvSpPr>
        <p:spPr>
          <a:xfrm>
            <a:off x="697588" y="604852"/>
            <a:ext cx="8345557" cy="589905"/>
          </a:xfrm>
        </p:spPr>
        <p:txBody>
          <a:bodyPr wrap="square">
            <a:spAutoFit/>
          </a:bodyPr>
          <a:lstStyle/>
          <a:p>
            <a:r>
              <a:rPr lang="en-US" dirty="0">
                <a:solidFill>
                  <a:srgbClr val="1A3C5D"/>
                </a:solidFill>
                <a:latin typeface="Impact"/>
              </a:rPr>
              <a:t>long-term strategy</a:t>
            </a:r>
            <a:endParaRPr lang="en-US" dirty="0">
              <a:solidFill>
                <a:srgbClr val="1A3C5D"/>
              </a:solidFill>
            </a:endParaRPr>
          </a:p>
        </p:txBody>
      </p:sp>
      <p:sp>
        <p:nvSpPr>
          <p:cNvPr id="3" name="TextBox 2">
            <a:extLst>
              <a:ext uri="{FF2B5EF4-FFF2-40B4-BE49-F238E27FC236}">
                <a16:creationId xmlns:a16="http://schemas.microsoft.com/office/drawing/2014/main" id="{AAC1E75C-2033-EE99-3168-E66C3FA440F7}"/>
              </a:ext>
            </a:extLst>
          </p:cNvPr>
          <p:cNvSpPr txBox="1"/>
          <p:nvPr/>
        </p:nvSpPr>
        <p:spPr>
          <a:xfrm>
            <a:off x="280736" y="2064520"/>
            <a:ext cx="629005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marL="742950" lvl="1"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Production and packaging lines for gummies, milled flower, and pre-rolls are now highly automated </a:t>
            </a:r>
          </a:p>
          <a:p>
            <a:pPr marL="742950" lvl="1" indent="-285750">
              <a:buClr>
                <a:srgbClr val="4AABE2"/>
              </a:buClr>
              <a:buFont typeface="Arial" panose="020B0604020202020204" pitchFamily="34" charset="0"/>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Conversion of portion of grow rooms to seed-based production in Fiscal 2024 drives product consistency and further cost savings</a:t>
            </a:r>
          </a:p>
          <a:p>
            <a:pPr marL="742950" lvl="1" indent="-285750">
              <a:buClr>
                <a:srgbClr val="4AABE2"/>
              </a:buClr>
              <a:buFont typeface="Arial" panose="020B0604020202020204" pitchFamily="34" charset="0"/>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Capital raised in Fiscal 2024:</a:t>
            </a:r>
          </a:p>
          <a:p>
            <a:pPr marL="1200150" lvl="2"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$124.6 million follow-on investment from BAT to fund international and strategic growth initiatives</a:t>
            </a:r>
            <a:r>
              <a:rPr lang="en-US" sz="1200" baseline="30000" dirty="0">
                <a:solidFill>
                  <a:srgbClr val="4D4949"/>
                </a:solidFill>
                <a:latin typeface="Arial"/>
                <a:ea typeface="Calibri" panose="020F0502020204030204"/>
                <a:cs typeface="Arial"/>
              </a:rPr>
              <a:t>1</a:t>
            </a:r>
          </a:p>
          <a:p>
            <a:pPr marL="1200150" lvl="2"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$28 million oversubscribed underwritten offering announced in March 2024 and close in April 2024 to fund growth initiatives and for general corporate purposes</a:t>
            </a:r>
          </a:p>
          <a:p>
            <a:pPr lvl="2">
              <a:buClr>
                <a:srgbClr val="4AABE2"/>
              </a:buClr>
            </a:pPr>
            <a:endParaRPr lang="en-US" sz="1200" dirty="0">
              <a:solidFill>
                <a:srgbClr val="4D4949"/>
              </a:solidFill>
              <a:latin typeface="Arial"/>
              <a:ea typeface="Calibri" panose="020F0502020204030204"/>
              <a:cs typeface="Arial"/>
            </a:endParaRPr>
          </a:p>
          <a:p>
            <a:pPr marL="742950" lvl="1"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Current export partners in Australia, Germany, Israel, &amp; UK ($18.9 million in international shipments in Fiscal 2023 to Israel and Australia)</a:t>
            </a:r>
          </a:p>
          <a:p>
            <a:pPr marL="742950" lvl="1" indent="-285750">
              <a:buClr>
                <a:srgbClr val="4AABE2"/>
              </a:buClr>
              <a:buFont typeface="Arial" panose="020B0604020202020204" pitchFamily="34" charset="0"/>
              <a:buChar char="•"/>
            </a:pPr>
            <a:endParaRPr lang="en-US" sz="1200" dirty="0">
              <a:solidFill>
                <a:srgbClr val="4D4949"/>
              </a:solidFill>
              <a:latin typeface="Arial"/>
              <a:ea typeface="Calibri" panose="020F0502020204030204"/>
              <a:cs typeface="Arial"/>
            </a:endParaRPr>
          </a:p>
          <a:p>
            <a:pPr marL="742950" lvl="1" indent="-285750">
              <a:buClr>
                <a:srgbClr val="4AABE2"/>
              </a:buClr>
              <a:buFont typeface="Arial" panose="020B0604020202020204" pitchFamily="34" charset="0"/>
              <a:buChar char="•"/>
            </a:pPr>
            <a:r>
              <a:rPr lang="en-US" sz="1200" dirty="0">
                <a:solidFill>
                  <a:srgbClr val="4D4949"/>
                </a:solidFill>
                <a:latin typeface="Arial"/>
                <a:ea typeface="Calibri" panose="020F0502020204030204"/>
                <a:cs typeface="Arial"/>
              </a:rPr>
              <a:t>EU-GMP preliminary audit of Moncton facility successful and awaiting official audit </a:t>
            </a:r>
            <a:endParaRPr lang="en-US" sz="1600" dirty="0">
              <a:solidFill>
                <a:srgbClr val="4D4949"/>
              </a:solidFill>
              <a:ea typeface="Calibri" panose="020F0502020204030204"/>
              <a:cs typeface="Calibri" panose="020F0502020204030204"/>
            </a:endParaRPr>
          </a:p>
        </p:txBody>
      </p:sp>
      <p:sp>
        <p:nvSpPr>
          <p:cNvPr id="4" name="TextBox 3">
            <a:extLst>
              <a:ext uri="{FF2B5EF4-FFF2-40B4-BE49-F238E27FC236}">
                <a16:creationId xmlns:a16="http://schemas.microsoft.com/office/drawing/2014/main" id="{BC54D843-55E1-3448-E90F-32D208A54FC9}"/>
              </a:ext>
            </a:extLst>
          </p:cNvPr>
          <p:cNvSpPr txBox="1"/>
          <p:nvPr/>
        </p:nvSpPr>
        <p:spPr>
          <a:xfrm>
            <a:off x="9153434" y="6401542"/>
            <a:ext cx="2845591" cy="400110"/>
          </a:xfrm>
          <a:prstGeom prst="rect">
            <a:avLst/>
          </a:prstGeom>
          <a:noFill/>
        </p:spPr>
        <p:txBody>
          <a:bodyPr wrap="square" lIns="91440" tIns="45720" rIns="91440" bIns="45720" anchor="t">
            <a:spAutoFit/>
          </a:bodyPr>
          <a:lstStyle/>
          <a:p>
            <a:pPr>
              <a:lnSpc>
                <a:spcPts val="800"/>
              </a:lnSpc>
              <a:defRPr/>
            </a:pPr>
            <a:r>
              <a:rPr lang="en-US" sz="700" dirty="0">
                <a:solidFill>
                  <a:srgbClr val="78777A"/>
                </a:solidFill>
                <a:latin typeface="Arial"/>
                <a:cs typeface="Arial"/>
              </a:rPr>
              <a:t>1.</a:t>
            </a:r>
            <a:r>
              <a:rPr lang="en-US" sz="700" kern="0" dirty="0">
                <a:solidFill>
                  <a:srgbClr val="78777A"/>
                </a:solidFill>
                <a:latin typeface="Arial"/>
                <a:ea typeface="Calibri"/>
                <a:cs typeface="Arial"/>
              </a:rPr>
              <a:t> Announced on November 6, 2023 and subject to completion of two additional tranches.</a:t>
            </a:r>
            <a:endParaRPr lang="en-US"/>
          </a:p>
          <a:p>
            <a:pPr>
              <a:lnSpc>
                <a:spcPts val="800"/>
              </a:lnSpc>
              <a:defRPr/>
            </a:pPr>
            <a:endParaRPr lang="en-US" sz="700">
              <a:solidFill>
                <a:srgbClr val="78777A"/>
              </a:solidFill>
              <a:latin typeface="Arial"/>
              <a:cs typeface="Arial"/>
            </a:endParaRPr>
          </a:p>
        </p:txBody>
      </p:sp>
      <p:sp>
        <p:nvSpPr>
          <p:cNvPr id="5" name="TextBox 4">
            <a:extLst>
              <a:ext uri="{FF2B5EF4-FFF2-40B4-BE49-F238E27FC236}">
                <a16:creationId xmlns:a16="http://schemas.microsoft.com/office/drawing/2014/main" id="{76E0E2A3-E4EB-36DD-66DB-9EFBA0EB5C9A}"/>
              </a:ext>
            </a:extLst>
          </p:cNvPr>
          <p:cNvSpPr txBox="1"/>
          <p:nvPr/>
        </p:nvSpPr>
        <p:spPr>
          <a:xfrm>
            <a:off x="698977" y="1353515"/>
            <a:ext cx="11200914"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2"/>
                </a:solidFill>
                <a:latin typeface="Arial"/>
                <a:cs typeface="Arial"/>
              </a:rPr>
              <a:t>Organigram has strategically deployed significant capital to increase production efficiency, advance innovation, elevate product quality, and has increased its cash position to fuel international expansion </a:t>
            </a:r>
            <a:endParaRPr lang="en-US" sz="1600" b="1" dirty="0">
              <a:solidFill>
                <a:schemeClr val="tx2"/>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DB0C4A2-BDF6-C8C5-9DA0-501BF8D4120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08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3358443-CA66-8D25-F407-666D28EF8E9A}"/>
              </a:ext>
            </a:extLst>
          </p:cNvPr>
          <p:cNvSpPr txBox="1"/>
          <p:nvPr/>
        </p:nvSpPr>
        <p:spPr>
          <a:xfrm>
            <a:off x="11565467" y="423333"/>
            <a:ext cx="184731" cy="369332"/>
          </a:xfrm>
          <a:prstGeom prst="rect">
            <a:avLst/>
          </a:prstGeom>
          <a:noFill/>
        </p:spPr>
        <p:txBody>
          <a:bodyPr wrap="none" rtlCol="0">
            <a:spAutoFit/>
          </a:bodyPr>
          <a:lstStyle/>
          <a:p>
            <a:endParaRPr lang="en-US"/>
          </a:p>
        </p:txBody>
      </p:sp>
      <p:pic>
        <p:nvPicPr>
          <p:cNvPr id="11" name="Picture 10" descr="A map of the world with different countries/regions&#10;&#10;Description automatically generated">
            <a:extLst>
              <a:ext uri="{FF2B5EF4-FFF2-40B4-BE49-F238E27FC236}">
                <a16:creationId xmlns:a16="http://schemas.microsoft.com/office/drawing/2014/main" id="{BA80C6DA-6E83-C804-D673-9BA6B48EDE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91"/>
            <a:ext cx="12192000" cy="6857209"/>
          </a:xfrm>
          <a:prstGeom prst="rect">
            <a:avLst/>
          </a:prstGeom>
        </p:spPr>
      </p:pic>
      <p:sp>
        <p:nvSpPr>
          <p:cNvPr id="2" name="Title 1">
            <a:extLst>
              <a:ext uri="{FF2B5EF4-FFF2-40B4-BE49-F238E27FC236}">
                <a16:creationId xmlns:a16="http://schemas.microsoft.com/office/drawing/2014/main" id="{045EFD56-7FA4-A4FA-F180-EFC7E60D293C}"/>
              </a:ext>
            </a:extLst>
          </p:cNvPr>
          <p:cNvSpPr txBox="1">
            <a:spLocks/>
          </p:cNvSpPr>
          <p:nvPr/>
        </p:nvSpPr>
        <p:spPr>
          <a:xfrm>
            <a:off x="1538001" y="296296"/>
            <a:ext cx="10515600" cy="1325563"/>
          </a:xfrm>
          <a:prstGeom prst="rect">
            <a:avLst/>
          </a:prstGeom>
        </p:spPr>
        <p:txBody>
          <a:bodyPr vert="horz" lIns="0" tIns="0" rIns="0" bIns="0" rtlCol="0" anchor="t" anchorCtr="0">
            <a:normAutofit/>
          </a:bodyPr>
          <a:lstStyle>
            <a:lvl1pPr algn="l" defTabSz="914400" rtl="0" eaLnBrk="1" latinLnBrk="0" hangingPunct="1">
              <a:lnSpc>
                <a:spcPts val="4600"/>
              </a:lnSpc>
              <a:spcBef>
                <a:spcPct val="0"/>
              </a:spcBef>
              <a:buNone/>
              <a:defRPr sz="5000" kern="1200" cap="all" baseline="0">
                <a:solidFill>
                  <a:srgbClr val="86B9D8"/>
                </a:solidFill>
                <a:latin typeface="Impact" panose="020B0806030902050204" pitchFamily="34" charset="0"/>
                <a:ea typeface="+mj-ea"/>
                <a:cs typeface="+mj-cs"/>
              </a:defRPr>
            </a:lvl1pPr>
          </a:lstStyle>
          <a:p>
            <a:r>
              <a:rPr lang="en-CA" dirty="0">
                <a:solidFill>
                  <a:srgbClr val="1A3C5D"/>
                </a:solidFill>
              </a:rPr>
              <a:t>Organigram’s </a:t>
            </a:r>
            <a:r>
              <a:rPr lang="en-CA">
                <a:solidFill>
                  <a:srgbClr val="1A3C5D"/>
                </a:solidFill>
              </a:rPr>
              <a:t>global footprint </a:t>
            </a:r>
            <a:endParaRPr lang="en-CA" dirty="0">
              <a:solidFill>
                <a:srgbClr val="1A3C5D"/>
              </a:solidFill>
            </a:endParaRPr>
          </a:p>
        </p:txBody>
      </p:sp>
    </p:spTree>
    <p:extLst>
      <p:ext uri="{BB962C8B-B14F-4D97-AF65-F5344CB8AC3E}">
        <p14:creationId xmlns:p14="http://schemas.microsoft.com/office/powerpoint/2010/main" val="154093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40971-3264-CE7A-D4E4-8E05D51BE120}"/>
            </a:ext>
          </a:extLst>
        </p:cNvPr>
        <p:cNvGrpSpPr/>
        <p:nvPr/>
      </p:nvGrpSpPr>
      <p:grpSpPr>
        <a:xfrm>
          <a:off x="0" y="0"/>
          <a:ext cx="0" cy="0"/>
          <a:chOff x="0" y="0"/>
          <a:chExt cx="0" cy="0"/>
        </a:xfrm>
      </p:grpSpPr>
      <p:pic>
        <p:nvPicPr>
          <p:cNvPr id="47" name="Picture 46" descr="A logo on the sky&#10;&#10;Description automatically generated with medium confidence">
            <a:extLst>
              <a:ext uri="{FF2B5EF4-FFF2-40B4-BE49-F238E27FC236}">
                <a16:creationId xmlns:a16="http://schemas.microsoft.com/office/drawing/2014/main" id="{D6786A25-788A-6A85-96CC-F9FC449B1B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51189" y="581273"/>
            <a:ext cx="5073925" cy="5697378"/>
          </a:xfrm>
          <a:prstGeom prst="rect">
            <a:avLst/>
          </a:prstGeom>
        </p:spPr>
      </p:pic>
      <p:sp>
        <p:nvSpPr>
          <p:cNvPr id="49" name="Title 1">
            <a:extLst>
              <a:ext uri="{FF2B5EF4-FFF2-40B4-BE49-F238E27FC236}">
                <a16:creationId xmlns:a16="http://schemas.microsoft.com/office/drawing/2014/main" id="{49D86729-D7AC-6524-2C4B-363193419943}"/>
              </a:ext>
            </a:extLst>
          </p:cNvPr>
          <p:cNvSpPr>
            <a:spLocks noGrp="1"/>
          </p:cNvSpPr>
          <p:nvPr>
            <p:ph type="ctrTitle"/>
          </p:nvPr>
        </p:nvSpPr>
        <p:spPr>
          <a:xfrm>
            <a:off x="558106" y="424045"/>
            <a:ext cx="7151653" cy="1654716"/>
          </a:xfrm>
        </p:spPr>
        <p:txBody>
          <a:bodyPr>
            <a:normAutofit/>
          </a:bodyPr>
          <a:lstStyle/>
          <a:p>
            <a:r>
              <a:rPr lang="en-US" dirty="0">
                <a:solidFill>
                  <a:srgbClr val="1A3C5D"/>
                </a:solidFill>
                <a:latin typeface="Impact"/>
              </a:rPr>
              <a:t>BAT investments in Organigram</a:t>
            </a:r>
            <a:endParaRPr lang="en-CA" sz="1400" baseline="30000" dirty="0">
              <a:solidFill>
                <a:srgbClr val="1A3C5D"/>
              </a:solidFill>
            </a:endParaRPr>
          </a:p>
        </p:txBody>
      </p:sp>
      <p:sp>
        <p:nvSpPr>
          <p:cNvPr id="54" name="TextBox 53">
            <a:extLst>
              <a:ext uri="{FF2B5EF4-FFF2-40B4-BE49-F238E27FC236}">
                <a16:creationId xmlns:a16="http://schemas.microsoft.com/office/drawing/2014/main" id="{DEF5E518-24F1-D577-5902-3C1392FB29EF}"/>
              </a:ext>
            </a:extLst>
          </p:cNvPr>
          <p:cNvSpPr txBox="1"/>
          <p:nvPr/>
        </p:nvSpPr>
        <p:spPr>
          <a:xfrm>
            <a:off x="506446" y="1842420"/>
            <a:ext cx="559327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b="1" dirty="0">
              <a:solidFill>
                <a:srgbClr val="4D4949"/>
              </a:solidFill>
              <a:latin typeface="Arial"/>
              <a:cs typeface="Segoe UI"/>
            </a:endParaRPr>
          </a:p>
          <a:p>
            <a:r>
              <a:rPr lang="en-US" sz="1200" b="1" dirty="0">
                <a:solidFill>
                  <a:srgbClr val="4D4949"/>
                </a:solidFill>
                <a:latin typeface="Arial"/>
                <a:cs typeface="Segoe UI"/>
              </a:rPr>
              <a:t>March 2021 </a:t>
            </a:r>
            <a:r>
              <a:rPr lang="en-US" sz="1200" dirty="0">
                <a:solidFill>
                  <a:srgbClr val="4D4949"/>
                </a:solidFill>
                <a:latin typeface="Arial"/>
                <a:cs typeface="Segoe UI"/>
              </a:rPr>
              <a:t>-</a:t>
            </a:r>
            <a:r>
              <a:rPr lang="en-US" sz="1200" b="1" dirty="0">
                <a:solidFill>
                  <a:srgbClr val="4D4949"/>
                </a:solidFill>
                <a:latin typeface="Arial"/>
                <a:cs typeface="Segoe UI"/>
              </a:rPr>
              <a:t> </a:t>
            </a:r>
            <a:r>
              <a:rPr lang="en-US" sz="1200" dirty="0">
                <a:solidFill>
                  <a:srgbClr val="4D4949"/>
                </a:solidFill>
                <a:latin typeface="Arial"/>
                <a:cs typeface="Segoe UI"/>
              </a:rPr>
              <a:t> </a:t>
            </a:r>
            <a:r>
              <a:rPr lang="en-US" sz="1200" b="1" dirty="0">
                <a:solidFill>
                  <a:srgbClr val="4D4949"/>
                </a:solidFill>
                <a:latin typeface="Arial"/>
                <a:cs typeface="Segoe UI"/>
              </a:rPr>
              <a:t>$221 million strategic investment</a:t>
            </a:r>
            <a:r>
              <a:rPr lang="en-US" sz="1200" dirty="0">
                <a:solidFill>
                  <a:srgbClr val="4D4949"/>
                </a:solidFill>
                <a:latin typeface="Arial"/>
                <a:cs typeface="Segoe UI"/>
              </a:rPr>
              <a:t> from subsidiary of BAT for 19.9% equity interest</a:t>
            </a:r>
            <a:r>
              <a:rPr lang="en-US" sz="800" baseline="30000" dirty="0">
                <a:solidFill>
                  <a:srgbClr val="4D4949"/>
                </a:solidFill>
                <a:latin typeface="Arial"/>
                <a:cs typeface="Segoe UI"/>
              </a:rPr>
              <a:t>1</a:t>
            </a:r>
            <a:r>
              <a:rPr lang="en-US" sz="1200" dirty="0">
                <a:solidFill>
                  <a:srgbClr val="4D4949"/>
                </a:solidFill>
                <a:latin typeface="Arial"/>
                <a:cs typeface="Segoe UI"/>
              </a:rPr>
              <a:t> in Organigram​</a:t>
            </a:r>
            <a:endParaRPr lang="en-US" dirty="0"/>
          </a:p>
          <a:p>
            <a:pPr marL="228600" indent="-228600">
              <a:buClr>
                <a:srgbClr val="4AABE2"/>
              </a:buClr>
              <a:buChar char="•"/>
            </a:pPr>
            <a:r>
              <a:rPr lang="en-US" sz="1200" dirty="0">
                <a:solidFill>
                  <a:srgbClr val="4D4949"/>
                </a:solidFill>
                <a:latin typeface="Arial"/>
                <a:cs typeface="Arial"/>
              </a:rPr>
              <a:t>Product Development Collaboration (PDC) with formation of a Center of Excellence (</a:t>
            </a:r>
            <a:r>
              <a:rPr lang="en-US" sz="1200" dirty="0" err="1">
                <a:solidFill>
                  <a:srgbClr val="4D4949"/>
                </a:solidFill>
                <a:latin typeface="Arial"/>
                <a:cs typeface="Arial"/>
              </a:rPr>
              <a:t>CoE</a:t>
            </a:r>
            <a:r>
              <a:rPr lang="en-US" sz="1200" dirty="0">
                <a:solidFill>
                  <a:srgbClr val="4D4949"/>
                </a:solidFill>
                <a:latin typeface="Arial"/>
                <a:cs typeface="Arial"/>
              </a:rPr>
              <a:t>) at our Moncton campus ​</a:t>
            </a:r>
          </a:p>
          <a:p>
            <a:pPr marL="228600" indent="-228600">
              <a:buClr>
                <a:srgbClr val="4AABE2"/>
              </a:buClr>
              <a:buChar char="•"/>
            </a:pPr>
            <a:r>
              <a:rPr lang="en-US" sz="1200" dirty="0">
                <a:solidFill>
                  <a:srgbClr val="4D4949"/>
                </a:solidFill>
                <a:latin typeface="Arial"/>
                <a:cs typeface="Arial"/>
              </a:rPr>
              <a:t>Focused on developing the next generation of cannabis products, IP and technologies​</a:t>
            </a:r>
          </a:p>
          <a:p>
            <a:pPr marL="228600" indent="-228600">
              <a:buChar char="•"/>
            </a:pPr>
            <a:endParaRPr lang="en-US" sz="1200" dirty="0">
              <a:solidFill>
                <a:srgbClr val="4D4949"/>
              </a:solidFill>
              <a:latin typeface="Arial"/>
              <a:cs typeface="Arial"/>
            </a:endParaRPr>
          </a:p>
          <a:p>
            <a:pPr marL="228600" indent="-228600">
              <a:buChar char="•"/>
            </a:pPr>
            <a:endParaRPr lang="en-US" sz="1200" dirty="0">
              <a:solidFill>
                <a:srgbClr val="4D4949"/>
              </a:solidFill>
              <a:latin typeface="Arial"/>
              <a:cs typeface="Arial"/>
            </a:endParaRPr>
          </a:p>
          <a:p>
            <a:endParaRPr lang="en-US" sz="1200" dirty="0">
              <a:solidFill>
                <a:srgbClr val="4D4949"/>
              </a:solidFill>
              <a:latin typeface="Arial"/>
              <a:cs typeface="Arial"/>
            </a:endParaRPr>
          </a:p>
          <a:p>
            <a:r>
              <a:rPr lang="en-US" sz="1200" b="1" dirty="0">
                <a:solidFill>
                  <a:srgbClr val="4D4949"/>
                </a:solidFill>
                <a:latin typeface="Arial"/>
                <a:cs typeface="Segoe UI"/>
              </a:rPr>
              <a:t>November 2023</a:t>
            </a:r>
            <a:r>
              <a:rPr lang="en-US" sz="1200" dirty="0">
                <a:solidFill>
                  <a:srgbClr val="4D4949"/>
                </a:solidFill>
                <a:latin typeface="Arial"/>
                <a:cs typeface="Segoe UI"/>
              </a:rPr>
              <a:t> - </a:t>
            </a:r>
            <a:r>
              <a:rPr lang="en-US" sz="1200" b="1" dirty="0">
                <a:solidFill>
                  <a:srgbClr val="4D4949"/>
                </a:solidFill>
                <a:latin typeface="Arial"/>
                <a:cs typeface="Segoe UI"/>
              </a:rPr>
              <a:t>$124.6 million follow-on investment</a:t>
            </a:r>
            <a:r>
              <a:rPr lang="en-US" sz="1200" dirty="0">
                <a:solidFill>
                  <a:srgbClr val="4D4949"/>
                </a:solidFill>
                <a:latin typeface="Arial"/>
                <a:cs typeface="Segoe UI"/>
              </a:rPr>
              <a:t> from subsidiary of BAT in three equal tranches between January 2024 and February 2025 for: ​</a:t>
            </a:r>
          </a:p>
          <a:p>
            <a:pPr marL="171450" indent="-171450">
              <a:buClr>
                <a:srgbClr val="4AABE2"/>
              </a:buClr>
              <a:buChar char="•"/>
            </a:pPr>
            <a:r>
              <a:rPr lang="en-US" sz="1200" dirty="0">
                <a:solidFill>
                  <a:srgbClr val="4D4949"/>
                </a:solidFill>
                <a:latin typeface="Arial"/>
                <a:cs typeface="Arial"/>
              </a:rPr>
              <a:t>45.0% economic interest in private placement at C$3.22 per share</a:t>
            </a:r>
            <a:r>
              <a:rPr lang="en-US" sz="800" baseline="30000" dirty="0">
                <a:solidFill>
                  <a:srgbClr val="4D4949"/>
                </a:solidFill>
                <a:latin typeface="Arial"/>
                <a:cs typeface="Arial"/>
              </a:rPr>
              <a:t>2 </a:t>
            </a:r>
            <a:endParaRPr lang="en-US" sz="1200" dirty="0">
              <a:solidFill>
                <a:srgbClr val="4D4949"/>
              </a:solidFill>
              <a:latin typeface="Arial"/>
              <a:cs typeface="Arial"/>
            </a:endParaRPr>
          </a:p>
          <a:p>
            <a:pPr marL="171450" indent="-171450">
              <a:buClr>
                <a:srgbClr val="4AABE2"/>
              </a:buClr>
              <a:buChar char="•"/>
            </a:pPr>
            <a:r>
              <a:rPr lang="en-US" sz="1200" dirty="0">
                <a:solidFill>
                  <a:srgbClr val="4D4949"/>
                </a:solidFill>
                <a:latin typeface="Arial"/>
                <a:cs typeface="Arial"/>
              </a:rPr>
              <a:t>Organigram to create a Strategic Investment Pool named Jupiter, to be funded with C$83.1 million over the course of the three tranches of the investment​</a:t>
            </a:r>
          </a:p>
          <a:p>
            <a:pPr marL="171450" indent="-171450">
              <a:buClr>
                <a:srgbClr val="4AABE2"/>
              </a:buClr>
              <a:buChar char="•"/>
            </a:pPr>
            <a:r>
              <a:rPr lang="en-US" sz="1200" dirty="0">
                <a:solidFill>
                  <a:srgbClr val="4D4949"/>
                </a:solidFill>
                <a:latin typeface="Arial"/>
                <a:cs typeface="Arial"/>
              </a:rPr>
              <a:t>Jupiter will target investments in emerging cannabis opportunities that enable Organigram to apply industry-leading capabilities to new markets</a:t>
            </a:r>
          </a:p>
          <a:p>
            <a:pPr marL="171450" indent="-171450">
              <a:buClr>
                <a:srgbClr val="4AABE2"/>
              </a:buClr>
              <a:buChar char="•"/>
            </a:pPr>
            <a:r>
              <a:rPr lang="en-US" sz="1200" dirty="0">
                <a:solidFill>
                  <a:srgbClr val="4D4949"/>
                </a:solidFill>
                <a:latin typeface="Arial"/>
                <a:cs typeface="Arial"/>
              </a:rPr>
              <a:t>$41.5 million proceeds for general corporate purposes</a:t>
            </a:r>
          </a:p>
          <a:p>
            <a:pPr marL="171450" indent="-171450">
              <a:buClr>
                <a:srgbClr val="4AABE2"/>
              </a:buClr>
              <a:buChar char="•"/>
            </a:pPr>
            <a:r>
              <a:rPr lang="en-US" sz="1200" dirty="0">
                <a:solidFill>
                  <a:srgbClr val="4D4949"/>
                </a:solidFill>
                <a:latin typeface="Arial"/>
                <a:cs typeface="Arial"/>
              </a:rPr>
              <a:t>First $41.5 million tranche closed in January 2024</a:t>
            </a:r>
          </a:p>
        </p:txBody>
      </p:sp>
      <p:sp>
        <p:nvSpPr>
          <p:cNvPr id="56" name="Content Placeholder 2">
            <a:extLst>
              <a:ext uri="{FF2B5EF4-FFF2-40B4-BE49-F238E27FC236}">
                <a16:creationId xmlns:a16="http://schemas.microsoft.com/office/drawing/2014/main" id="{7B159489-84A5-391E-14A1-B03BB43183C4}"/>
              </a:ext>
            </a:extLst>
          </p:cNvPr>
          <p:cNvSpPr txBox="1">
            <a:spLocks/>
          </p:cNvSpPr>
          <p:nvPr/>
        </p:nvSpPr>
        <p:spPr>
          <a:xfrm>
            <a:off x="8947128" y="6382018"/>
            <a:ext cx="3485799" cy="4801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Next" charset="0"/>
                <a:ea typeface="Avenir Next" charset="0"/>
                <a:cs typeface="Avenir Nex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6995" indent="-86995">
              <a:spcBef>
                <a:spcPts val="0"/>
              </a:spcBef>
              <a:buFont typeface="+mj-lt"/>
              <a:buAutoNum type="arabicPeriod"/>
            </a:pPr>
            <a:r>
              <a:rPr lang="en-US" sz="700" dirty="0">
                <a:solidFill>
                  <a:srgbClr val="78777A"/>
                </a:solidFill>
                <a:latin typeface="Arial"/>
                <a:cs typeface="Arial"/>
              </a:rPr>
              <a:t>Calculated on a non-diluted basis.</a:t>
            </a:r>
          </a:p>
          <a:p>
            <a:pPr marL="0" indent="0">
              <a:spcBef>
                <a:spcPts val="0"/>
              </a:spcBef>
              <a:buNone/>
            </a:pPr>
            <a:r>
              <a:rPr lang="en-US" sz="700" dirty="0">
                <a:solidFill>
                  <a:srgbClr val="78777A"/>
                </a:solidFill>
                <a:latin typeface="Arial"/>
                <a:cs typeface="Arial"/>
              </a:rPr>
              <a:t>2. On the last trading day pre-announcement (November 3, 2023) of the transaction. Organigram shares closed at C$1.59/share on the Toronto Stock Exchange. </a:t>
            </a:r>
            <a:endParaRPr lang="en-CA" sz="700" dirty="0">
              <a:solidFill>
                <a:srgbClr val="78777A"/>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DAF3DC3-F5F7-5AD1-9FEF-B3D9AE0D74BD}"/>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text on a white background&#10;&#10;Description automatically generated">
            <a:extLst>
              <a:ext uri="{FF2B5EF4-FFF2-40B4-BE49-F238E27FC236}">
                <a16:creationId xmlns:a16="http://schemas.microsoft.com/office/drawing/2014/main" id="{0C1EBCE5-3F83-EBB8-4204-5CEFAFB52B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574025" y="707013"/>
            <a:ext cx="1145889" cy="577138"/>
          </a:xfrm>
          <a:prstGeom prst="rect">
            <a:avLst/>
          </a:prstGeom>
          <a:ln>
            <a:solidFill>
              <a:schemeClr val="bg1"/>
            </a:solidFill>
          </a:ln>
        </p:spPr>
      </p:pic>
      <p:sp>
        <p:nvSpPr>
          <p:cNvPr id="5" name="TextBox 4">
            <a:extLst>
              <a:ext uri="{FF2B5EF4-FFF2-40B4-BE49-F238E27FC236}">
                <a16:creationId xmlns:a16="http://schemas.microsoft.com/office/drawing/2014/main" id="{E05D1578-7C85-7D54-C927-EE4E46E3B07D}"/>
              </a:ext>
            </a:extLst>
          </p:cNvPr>
          <p:cNvSpPr txBox="1"/>
          <p:nvPr/>
        </p:nvSpPr>
        <p:spPr>
          <a:xfrm>
            <a:off x="469981" y="1654892"/>
            <a:ext cx="6585538" cy="369332"/>
          </a:xfrm>
          <a:prstGeom prst="rect">
            <a:avLst/>
          </a:prstGeom>
          <a:noFill/>
        </p:spPr>
        <p:txBody>
          <a:bodyPr wrap="square" lIns="91440" tIns="45720" rIns="91440" bIns="45720" rtlCol="0" anchor="t">
            <a:spAutoFit/>
          </a:bodyPr>
          <a:lstStyle/>
          <a:p>
            <a:r>
              <a:rPr lang="en-US" b="1" dirty="0">
                <a:solidFill>
                  <a:schemeClr val="tx2"/>
                </a:solidFill>
                <a:latin typeface="Arial"/>
                <a:cs typeface="Arial"/>
              </a:rPr>
              <a:t>Product Development Collaboration</a:t>
            </a:r>
            <a:endParaRPr lang="en-US" b="1"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A166E84-EAEE-EF7A-9119-49DA59C27F34}"/>
              </a:ext>
            </a:extLst>
          </p:cNvPr>
          <p:cNvSpPr txBox="1"/>
          <p:nvPr/>
        </p:nvSpPr>
        <p:spPr>
          <a:xfrm>
            <a:off x="510086" y="3279154"/>
            <a:ext cx="6585538" cy="369332"/>
          </a:xfrm>
          <a:prstGeom prst="rect">
            <a:avLst/>
          </a:prstGeom>
          <a:noFill/>
        </p:spPr>
        <p:txBody>
          <a:bodyPr wrap="square" lIns="91440" tIns="45720" rIns="91440" bIns="45720" rtlCol="0" anchor="t">
            <a:spAutoFit/>
          </a:bodyPr>
          <a:lstStyle/>
          <a:p>
            <a:r>
              <a:rPr lang="en-US" b="1" dirty="0">
                <a:solidFill>
                  <a:schemeClr val="tx2"/>
                </a:solidFill>
                <a:latin typeface="Arial"/>
                <a:cs typeface="Arial"/>
              </a:rPr>
              <a:t>Project Jupiter</a:t>
            </a:r>
            <a:endParaRPr lang="en-US"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1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303A-DF4A-87D7-595C-9BCC6E3147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950D93-4ED0-F5C4-7842-D2BB7752C493}"/>
              </a:ext>
            </a:extLst>
          </p:cNvPr>
          <p:cNvSpPr>
            <a:spLocks noGrp="1"/>
          </p:cNvSpPr>
          <p:nvPr>
            <p:ph type="ctrTitle"/>
          </p:nvPr>
        </p:nvSpPr>
        <p:spPr>
          <a:xfrm>
            <a:off x="749595" y="602528"/>
            <a:ext cx="10501628" cy="1654716"/>
          </a:xfrm>
        </p:spPr>
        <p:txBody>
          <a:bodyPr>
            <a:normAutofit/>
          </a:bodyPr>
          <a:lstStyle/>
          <a:p>
            <a:r>
              <a:rPr lang="en-US" dirty="0">
                <a:solidFill>
                  <a:srgbClr val="1A3C5D"/>
                </a:solidFill>
                <a:latin typeface="Impact"/>
              </a:rPr>
              <a:t>PRODUCT DEVELOPMENT COLLABORATION </a:t>
            </a:r>
            <a:endParaRPr lang="en-CA"/>
          </a:p>
        </p:txBody>
      </p:sp>
      <p:sp>
        <p:nvSpPr>
          <p:cNvPr id="7" name="Text Placeholder 9">
            <a:extLst>
              <a:ext uri="{FF2B5EF4-FFF2-40B4-BE49-F238E27FC236}">
                <a16:creationId xmlns:a16="http://schemas.microsoft.com/office/drawing/2014/main" id="{989CF855-3877-74BD-472C-C88EC01C207E}"/>
              </a:ext>
            </a:extLst>
          </p:cNvPr>
          <p:cNvSpPr txBox="1">
            <a:spLocks/>
          </p:cNvSpPr>
          <p:nvPr/>
        </p:nvSpPr>
        <p:spPr>
          <a:xfrm>
            <a:off x="688880" y="2463502"/>
            <a:ext cx="6044640" cy="363898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00"/>
              </a:spcAft>
              <a:buFont typeface="Arial" panose="020B0604020202020204" pitchFamily="34" charset="0"/>
              <a:buNone/>
            </a:pPr>
            <a:r>
              <a:rPr lang="en-US" sz="1600" b="1" dirty="0">
                <a:solidFill>
                  <a:schemeClr val="tx2"/>
                </a:solidFill>
                <a:latin typeface="Arial"/>
                <a:cs typeface="Arial"/>
              </a:rPr>
              <a:t>Collaboration Highlights</a:t>
            </a:r>
          </a:p>
          <a:p>
            <a:pPr>
              <a:spcAft>
                <a:spcPts val="400"/>
              </a:spcAft>
              <a:buClr>
                <a:srgbClr val="4AABE2"/>
              </a:buClr>
            </a:pPr>
            <a:r>
              <a:rPr lang="en-US" sz="1200" dirty="0">
                <a:solidFill>
                  <a:srgbClr val="4D4949"/>
                </a:solidFill>
                <a:latin typeface="Arial"/>
                <a:cs typeface="Calibri" panose="020F0502020204030204"/>
              </a:rPr>
              <a:t>Since March 2021, following a $221 million strategic investment from BAT subsidiary, the partnership has gone from strength-to-strength</a:t>
            </a:r>
          </a:p>
          <a:p>
            <a:pPr>
              <a:spcAft>
                <a:spcPts val="400"/>
              </a:spcAft>
              <a:buClr>
                <a:srgbClr val="4AABE2"/>
              </a:buClr>
            </a:pPr>
            <a:r>
              <a:rPr lang="en-US" sz="1200" dirty="0">
                <a:solidFill>
                  <a:srgbClr val="4D4949"/>
                </a:solidFill>
                <a:latin typeface="Arial"/>
                <a:cs typeface="Calibri" panose="020F0502020204030204"/>
              </a:rPr>
              <a:t>Significant achievements have materialized from a scientific development standpoint in terms of revenue driving product capability</a:t>
            </a:r>
          </a:p>
          <a:p>
            <a:pPr>
              <a:spcAft>
                <a:spcPts val="400"/>
              </a:spcAft>
              <a:buClr>
                <a:srgbClr val="4AABE2"/>
              </a:buClr>
            </a:pPr>
            <a:r>
              <a:rPr lang="en-US" sz="1200" dirty="0">
                <a:solidFill>
                  <a:srgbClr val="4D4949"/>
                </a:solidFill>
                <a:latin typeface="Arial"/>
                <a:cs typeface="Calibri" panose="020F0502020204030204"/>
              </a:rPr>
              <a:t>Organigram has benefitted from BAT’s deep understanding of plant science and device and product technology</a:t>
            </a:r>
          </a:p>
          <a:p>
            <a:pPr>
              <a:spcAft>
                <a:spcPts val="400"/>
              </a:spcAft>
              <a:buClr>
                <a:srgbClr val="4AABE2"/>
              </a:buClr>
            </a:pPr>
            <a:r>
              <a:rPr lang="en-US" sz="1200" dirty="0">
                <a:solidFill>
                  <a:srgbClr val="4D4949"/>
                </a:solidFill>
                <a:latin typeface="Arial"/>
                <a:cs typeface="Calibri" panose="020F0502020204030204"/>
              </a:rPr>
              <a:t>BAT has gained substantial knowledge from Organigram with respect to the cannabis plant and product category</a:t>
            </a:r>
            <a:endParaRPr lang="en-US" sz="1200" dirty="0">
              <a:solidFill>
                <a:srgbClr val="4D4949"/>
              </a:solidFill>
              <a:cs typeface="Calibri"/>
            </a:endParaRPr>
          </a:p>
          <a:p>
            <a:pPr>
              <a:spcAft>
                <a:spcPts val="400"/>
              </a:spcAft>
              <a:buClr>
                <a:srgbClr val="4AABE2"/>
              </a:buClr>
            </a:pPr>
            <a:r>
              <a:rPr lang="en-US" sz="1200" dirty="0">
                <a:solidFill>
                  <a:srgbClr val="4D4949"/>
                </a:solidFill>
                <a:latin typeface="Arial"/>
                <a:cs typeface="Calibri" panose="020F0502020204030204"/>
              </a:rPr>
              <a:t>The PDC is in late-stage development of a suite of emulsions, novel vapour formulations, flavour innovations, and packaging solutions which are to be applied across some products in Organigram’s portfolio in calendar year 2024</a:t>
            </a:r>
            <a:endParaRPr lang="en-US" sz="1200" dirty="0">
              <a:solidFill>
                <a:srgbClr val="000000"/>
              </a:solidFill>
              <a:latin typeface="Arial"/>
              <a:cs typeface="Arial"/>
            </a:endParaRPr>
          </a:p>
          <a:p>
            <a:pPr>
              <a:spcAft>
                <a:spcPts val="400"/>
              </a:spcAft>
              <a:buClr>
                <a:srgbClr val="4AABE2"/>
              </a:buClr>
            </a:pPr>
            <a:r>
              <a:rPr lang="en-CA" sz="1200" dirty="0">
                <a:solidFill>
                  <a:srgbClr val="4D4949"/>
                </a:solidFill>
                <a:latin typeface="Arial"/>
                <a:cs typeface="Arial"/>
              </a:rPr>
              <a:t>For ingestible innovations, Organigram has completed pharmacokinetic (PK) studies to substantiate benefits of emulsification technologies and </a:t>
            </a:r>
            <a:r>
              <a:rPr lang="en-US" sz="1200" dirty="0">
                <a:solidFill>
                  <a:srgbClr val="4D4949"/>
                </a:solidFill>
                <a:latin typeface="Arial"/>
                <a:cs typeface="Arial"/>
              </a:rPr>
              <a:t>preliminary results are promising </a:t>
            </a:r>
          </a:p>
          <a:p>
            <a:pPr>
              <a:spcAft>
                <a:spcPts val="400"/>
              </a:spcAft>
              <a:buClr>
                <a:srgbClr val="78777A"/>
              </a:buClr>
              <a:buFont typeface="Arial" panose="020B0604020202020204" pitchFamily="34" charset="0"/>
              <a:buChar char="•"/>
            </a:pPr>
            <a:endParaRPr lang="en-US" sz="1200" dirty="0">
              <a:solidFill>
                <a:srgbClr val="4D4949"/>
              </a:solidFill>
              <a:latin typeface="Arial"/>
              <a:cs typeface="Calibri" panose="020F0502020204030204"/>
            </a:endParaRPr>
          </a:p>
          <a:p>
            <a:pPr marL="0" indent="0">
              <a:spcAft>
                <a:spcPts val="400"/>
              </a:spcAft>
              <a:buClr>
                <a:srgbClr val="78777A"/>
              </a:buClr>
              <a:buNone/>
            </a:pPr>
            <a:endParaRPr lang="en-US" sz="1800" dirty="0">
              <a:cs typeface="Arial"/>
            </a:endParaRPr>
          </a:p>
          <a:p>
            <a:pPr>
              <a:spcAft>
                <a:spcPts val="400"/>
              </a:spcAft>
            </a:pPr>
            <a:endParaRPr lang="en-CA" dirty="0">
              <a:cs typeface="Arial" panose="020B0604020202020204" pitchFamily="34" charset="0"/>
            </a:endParaRPr>
          </a:p>
        </p:txBody>
      </p:sp>
      <p:sp>
        <p:nvSpPr>
          <p:cNvPr id="9" name="Oval 8">
            <a:extLst>
              <a:ext uri="{FF2B5EF4-FFF2-40B4-BE49-F238E27FC236}">
                <a16:creationId xmlns:a16="http://schemas.microsoft.com/office/drawing/2014/main" id="{6B4FAAAE-812E-275D-BF48-10A56C8190BA}"/>
              </a:ext>
            </a:extLst>
          </p:cNvPr>
          <p:cNvSpPr/>
          <p:nvPr/>
        </p:nvSpPr>
        <p:spPr>
          <a:xfrm>
            <a:off x="7504954" y="3022390"/>
            <a:ext cx="2158941" cy="2158940"/>
          </a:xfrm>
          <a:prstGeom prst="ellipse">
            <a:avLst/>
          </a:prstGeom>
          <a:solidFill>
            <a:srgbClr val="4C4C81">
              <a:alpha val="20000"/>
            </a:srgbClr>
          </a:solidFill>
          <a:ln w="57150">
            <a:solidFill>
              <a:srgbClr val="1A3C5D">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Oval 10">
            <a:extLst>
              <a:ext uri="{FF2B5EF4-FFF2-40B4-BE49-F238E27FC236}">
                <a16:creationId xmlns:a16="http://schemas.microsoft.com/office/drawing/2014/main" id="{701072EB-8979-A0A7-4A43-AF535FD86439}"/>
              </a:ext>
            </a:extLst>
          </p:cNvPr>
          <p:cNvSpPr/>
          <p:nvPr/>
        </p:nvSpPr>
        <p:spPr>
          <a:xfrm>
            <a:off x="8931862" y="2998069"/>
            <a:ext cx="2158940" cy="2158940"/>
          </a:xfrm>
          <a:prstGeom prst="ellipse">
            <a:avLst/>
          </a:prstGeom>
          <a:solidFill>
            <a:srgbClr val="87BAD9">
              <a:alpha val="20000"/>
            </a:srgbClr>
          </a:solidFill>
          <a:ln w="57150">
            <a:solidFill>
              <a:schemeClr val="accent5">
                <a:lumMod val="60000"/>
                <a:lumOff val="40000"/>
              </a:schemeClr>
            </a:solidFill>
          </a:ln>
          <a:effectLst>
            <a:outerShdw blurRad="63500" dist="38100" dir="270000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Graphic 12">
            <a:extLst>
              <a:ext uri="{FF2B5EF4-FFF2-40B4-BE49-F238E27FC236}">
                <a16:creationId xmlns:a16="http://schemas.microsoft.com/office/drawing/2014/main" id="{DEB384EC-2953-2250-A4AC-5EEB7299B7C4}"/>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61992" y="3486562"/>
            <a:ext cx="1230596" cy="1230596"/>
          </a:xfrm>
          <a:prstGeom prst="rect">
            <a:avLst/>
          </a:prstGeom>
        </p:spPr>
      </p:pic>
      <p:pic>
        <p:nvPicPr>
          <p:cNvPr id="15" name="Picture 14" descr="Logo&#10;&#10;Description automatically generated">
            <a:extLst>
              <a:ext uri="{FF2B5EF4-FFF2-40B4-BE49-F238E27FC236}">
                <a16:creationId xmlns:a16="http://schemas.microsoft.com/office/drawing/2014/main" id="{848F0C7E-8BE7-EE77-DC3C-E5DBCF6847A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011332" y="3749132"/>
            <a:ext cx="782574" cy="705456"/>
          </a:xfrm>
          <a:prstGeom prst="rect">
            <a:avLst/>
          </a:prstGeom>
        </p:spPr>
      </p:pic>
      <p:sp>
        <p:nvSpPr>
          <p:cNvPr id="17" name="Callout: Up Arrow 5">
            <a:extLst>
              <a:ext uri="{FF2B5EF4-FFF2-40B4-BE49-F238E27FC236}">
                <a16:creationId xmlns:a16="http://schemas.microsoft.com/office/drawing/2014/main" id="{DF6D523E-D51C-6D6A-62C3-36F90E0EFED5}"/>
              </a:ext>
            </a:extLst>
          </p:cNvPr>
          <p:cNvSpPr/>
          <p:nvPr/>
        </p:nvSpPr>
        <p:spPr>
          <a:xfrm>
            <a:off x="7444090" y="4935712"/>
            <a:ext cx="3761695" cy="673487"/>
          </a:xfrm>
          <a:custGeom>
            <a:avLst/>
            <a:gdLst>
              <a:gd name="connsiteX0" fmla="*/ 0 w 5002667"/>
              <a:gd name="connsiteY0" fmla="*/ 588546 h 1272201"/>
              <a:gd name="connsiteX1" fmla="*/ 2370768 w 5002667"/>
              <a:gd name="connsiteY1" fmla="*/ 588546 h 1272201"/>
              <a:gd name="connsiteX2" fmla="*/ 2370768 w 5002667"/>
              <a:gd name="connsiteY2" fmla="*/ 318050 h 1272201"/>
              <a:gd name="connsiteX3" fmla="*/ 2154824 w 5002667"/>
              <a:gd name="connsiteY3" fmla="*/ 318050 h 1272201"/>
              <a:gd name="connsiteX4" fmla="*/ 2501334 w 5002667"/>
              <a:gd name="connsiteY4" fmla="*/ 0 h 1272201"/>
              <a:gd name="connsiteX5" fmla="*/ 2847843 w 5002667"/>
              <a:gd name="connsiteY5" fmla="*/ 318050 h 1272201"/>
              <a:gd name="connsiteX6" fmla="*/ 2631899 w 5002667"/>
              <a:gd name="connsiteY6" fmla="*/ 318050 h 1272201"/>
              <a:gd name="connsiteX7" fmla="*/ 2631899 w 5002667"/>
              <a:gd name="connsiteY7" fmla="*/ 588546 h 1272201"/>
              <a:gd name="connsiteX8" fmla="*/ 5002667 w 5002667"/>
              <a:gd name="connsiteY8" fmla="*/ 588546 h 1272201"/>
              <a:gd name="connsiteX9" fmla="*/ 5002667 w 5002667"/>
              <a:gd name="connsiteY9" fmla="*/ 1272201 h 1272201"/>
              <a:gd name="connsiteX10" fmla="*/ 0 w 5002667"/>
              <a:gd name="connsiteY10" fmla="*/ 1272201 h 1272201"/>
              <a:gd name="connsiteX11" fmla="*/ 0 w 5002667"/>
              <a:gd name="connsiteY11" fmla="*/ 588546 h 1272201"/>
              <a:gd name="connsiteX0" fmla="*/ 0 w 5002667"/>
              <a:gd name="connsiteY0" fmla="*/ 588546 h 1272201"/>
              <a:gd name="connsiteX1" fmla="*/ 2370768 w 5002667"/>
              <a:gd name="connsiteY1" fmla="*/ 588546 h 1272201"/>
              <a:gd name="connsiteX2" fmla="*/ 2370768 w 5002667"/>
              <a:gd name="connsiteY2" fmla="*/ 318050 h 1272201"/>
              <a:gd name="connsiteX3" fmla="*/ 2154824 w 5002667"/>
              <a:gd name="connsiteY3" fmla="*/ 318050 h 1272201"/>
              <a:gd name="connsiteX4" fmla="*/ 2501334 w 5002667"/>
              <a:gd name="connsiteY4" fmla="*/ 0 h 1272201"/>
              <a:gd name="connsiteX5" fmla="*/ 2847843 w 5002667"/>
              <a:gd name="connsiteY5" fmla="*/ 318050 h 1272201"/>
              <a:gd name="connsiteX6" fmla="*/ 2631899 w 5002667"/>
              <a:gd name="connsiteY6" fmla="*/ 318050 h 1272201"/>
              <a:gd name="connsiteX7" fmla="*/ 2631899 w 5002667"/>
              <a:gd name="connsiteY7" fmla="*/ 588546 h 1272201"/>
              <a:gd name="connsiteX8" fmla="*/ 5002667 w 5002667"/>
              <a:gd name="connsiteY8" fmla="*/ 588546 h 1272201"/>
              <a:gd name="connsiteX9" fmla="*/ 5002667 w 5002667"/>
              <a:gd name="connsiteY9" fmla="*/ 1272201 h 1272201"/>
              <a:gd name="connsiteX10" fmla="*/ 0 w 5002667"/>
              <a:gd name="connsiteY10" fmla="*/ 1272201 h 1272201"/>
              <a:gd name="connsiteX11" fmla="*/ 0 w 5002667"/>
              <a:gd name="connsiteY11" fmla="*/ 588546 h 12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2667" h="1272201">
                <a:moveTo>
                  <a:pt x="0" y="588546"/>
                </a:moveTo>
                <a:cubicBezTo>
                  <a:pt x="221638" y="596230"/>
                  <a:pt x="1580512" y="588546"/>
                  <a:pt x="2370768" y="588546"/>
                </a:cubicBezTo>
                <a:lnTo>
                  <a:pt x="2370768" y="318050"/>
                </a:lnTo>
                <a:lnTo>
                  <a:pt x="2154824" y="318050"/>
                </a:lnTo>
                <a:lnTo>
                  <a:pt x="2501334" y="0"/>
                </a:lnTo>
                <a:lnTo>
                  <a:pt x="2847843" y="318050"/>
                </a:lnTo>
                <a:lnTo>
                  <a:pt x="2631899" y="318050"/>
                </a:lnTo>
                <a:lnTo>
                  <a:pt x="2631899" y="588546"/>
                </a:lnTo>
                <a:lnTo>
                  <a:pt x="5002667" y="588546"/>
                </a:lnTo>
                <a:lnTo>
                  <a:pt x="5002667" y="1272201"/>
                </a:lnTo>
                <a:lnTo>
                  <a:pt x="0" y="1272201"/>
                </a:lnTo>
                <a:lnTo>
                  <a:pt x="0" y="588546"/>
                </a:lnTo>
                <a:close/>
              </a:path>
            </a:pathLst>
          </a:custGeom>
          <a:gradFill flip="none" rotWithShape="1">
            <a:gsLst>
              <a:gs pos="32000">
                <a:srgbClr val="CAD4E3"/>
              </a:gs>
              <a:gs pos="100000">
                <a:schemeClr val="lt1">
                  <a:shade val="100000"/>
                  <a:satMod val="115000"/>
                  <a:alpha val="0"/>
                </a:scheme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 name="TextBox 18">
            <a:extLst>
              <a:ext uri="{FF2B5EF4-FFF2-40B4-BE49-F238E27FC236}">
                <a16:creationId xmlns:a16="http://schemas.microsoft.com/office/drawing/2014/main" id="{A063B332-6FF9-7BE3-DF0D-40886F1D7C26}"/>
              </a:ext>
            </a:extLst>
          </p:cNvPr>
          <p:cNvSpPr txBox="1"/>
          <p:nvPr/>
        </p:nvSpPr>
        <p:spPr>
          <a:xfrm>
            <a:off x="6810693" y="5305621"/>
            <a:ext cx="4870935"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Dedication to Research and Product Development</a:t>
            </a:r>
          </a:p>
        </p:txBody>
      </p:sp>
      <p:sp>
        <p:nvSpPr>
          <p:cNvPr id="21" name="TextBox 20">
            <a:extLst>
              <a:ext uri="{FF2B5EF4-FFF2-40B4-BE49-F238E27FC236}">
                <a16:creationId xmlns:a16="http://schemas.microsoft.com/office/drawing/2014/main" id="{ABBEC58A-218E-0D44-FB22-781937DE68A7}"/>
              </a:ext>
            </a:extLst>
          </p:cNvPr>
          <p:cNvSpPr txBox="1"/>
          <p:nvPr/>
        </p:nvSpPr>
        <p:spPr>
          <a:xfrm>
            <a:off x="644573" y="1354525"/>
            <a:ext cx="10308286" cy="1107996"/>
          </a:xfrm>
          <a:prstGeom prst="rect">
            <a:avLst/>
          </a:prstGeom>
          <a:noFill/>
        </p:spPr>
        <p:txBody>
          <a:bodyPr wrap="square" lIns="91440" tIns="45720" rIns="91440" bIns="45720" rtlCol="0" anchor="t">
            <a:spAutoFit/>
          </a:bodyPr>
          <a:lstStyle/>
          <a:p>
            <a:pPr>
              <a:defRPr/>
            </a:pPr>
            <a:r>
              <a:rPr kumimoji="0" lang="en-US" sz="1600" b="1" i="0" u="none" strike="noStrike" kern="1200" cap="none" spc="0" normalizeH="0" baseline="0" noProof="0" dirty="0">
                <a:ln>
                  <a:noFill/>
                </a:ln>
                <a:solidFill>
                  <a:srgbClr val="44546A"/>
                </a:solidFill>
                <a:effectLst/>
                <a:uLnTx/>
                <a:uFillTx/>
                <a:latin typeface="Arial"/>
                <a:ea typeface="+mn-ea"/>
                <a:cs typeface="Arial"/>
              </a:rPr>
              <a:t>Organigram and BAT </a:t>
            </a:r>
            <a:r>
              <a:rPr lang="en-US" sz="1600" b="1" dirty="0">
                <a:solidFill>
                  <a:srgbClr val="44546A"/>
                </a:solidFill>
                <a:latin typeface="Arial"/>
                <a:cs typeface="Arial"/>
              </a:rPr>
              <a:t>contribute</a:t>
            </a:r>
            <a:r>
              <a:rPr kumimoji="0" lang="en-US" sz="1600" b="1" i="0" u="none" strike="noStrike" kern="1200" cap="none" spc="0" normalizeH="0" baseline="0" noProof="0" dirty="0">
                <a:ln>
                  <a:noFill/>
                </a:ln>
                <a:solidFill>
                  <a:srgbClr val="44546A"/>
                </a:solidFill>
                <a:effectLst/>
                <a:uLnTx/>
                <a:uFillTx/>
                <a:latin typeface="Arial"/>
                <a:ea typeface="+mn-ea"/>
                <a:cs typeface="Arial"/>
              </a:rPr>
              <a:t> complimentary capabilities and </a:t>
            </a:r>
            <a:r>
              <a:rPr lang="en-US" sz="1600" b="1" dirty="0">
                <a:solidFill>
                  <a:srgbClr val="44546A"/>
                </a:solidFill>
                <a:latin typeface="Arial"/>
                <a:cs typeface="Arial"/>
              </a:rPr>
              <a:t>share a</a:t>
            </a:r>
            <a:r>
              <a:rPr kumimoji="0" lang="en-US" sz="1600" b="1" i="0" u="none" strike="noStrike" kern="1200" cap="none" spc="0" normalizeH="0" baseline="0" noProof="0" dirty="0">
                <a:ln>
                  <a:noFill/>
                </a:ln>
                <a:solidFill>
                  <a:srgbClr val="44546A"/>
                </a:solidFill>
                <a:effectLst/>
                <a:uLnTx/>
                <a:uFillTx/>
                <a:latin typeface="Arial"/>
                <a:ea typeface="+mn-ea"/>
                <a:cs typeface="Arial"/>
              </a:rPr>
              <a:t> commitment to responsible category stewardship. The PDC continues to focus on the development of next generation products, adhering to the highest regulatory and compliance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7BE12204-04EF-2A9B-BD05-C134E5BFD232}"/>
              </a:ext>
            </a:extLst>
          </p:cNvPr>
          <p:cNvSpPr txBox="1"/>
          <p:nvPr/>
        </p:nvSpPr>
        <p:spPr>
          <a:xfrm>
            <a:off x="8877003" y="3998050"/>
            <a:ext cx="907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800" b="1" i="0" u="none" strike="noStrike" kern="1200" cap="none" spc="0" normalizeH="0" baseline="0" noProof="0">
                <a:ln>
                  <a:noFill/>
                </a:ln>
                <a:solidFill>
                  <a:srgbClr val="1A3C5D"/>
                </a:solidFill>
                <a:effectLst/>
                <a:uLnTx/>
                <a:uFillTx/>
                <a:latin typeface="Arial" panose="020B0604020202020204" pitchFamily="34" charset="0"/>
                <a:ea typeface="+mn-ea"/>
                <a:cs typeface="Arial" panose="020B0604020202020204" pitchFamily="34" charset="0"/>
              </a:rPr>
              <a:t>PDC</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0C0D3F-455F-FA6C-F8F0-3F9D083CCBA4}"/>
              </a:ext>
            </a:extLst>
          </p:cNvPr>
          <p:cNvSpPr/>
          <p:nvPr/>
        </p:nvSpPr>
        <p:spPr>
          <a:xfrm>
            <a:off x="0" y="360947"/>
            <a:ext cx="561473" cy="1373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217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RGANIGRAM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RGANIGRAM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GANIGRAM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ganigram Colour Palette">
      <a:dk1>
        <a:srgbClr val="000000"/>
      </a:dk1>
      <a:lt1>
        <a:srgbClr val="FFFFFF"/>
      </a:lt1>
      <a:dk2>
        <a:srgbClr val="44546A"/>
      </a:dk2>
      <a:lt2>
        <a:srgbClr val="E7E6E6"/>
      </a:lt2>
      <a:accent1>
        <a:srgbClr val="91B8D5"/>
      </a:accent1>
      <a:accent2>
        <a:srgbClr val="1A3B5D"/>
      </a:accent2>
      <a:accent3>
        <a:srgbClr val="78777A"/>
      </a:accent3>
      <a:accent4>
        <a:srgbClr val="F0B143"/>
      </a:accent4>
      <a:accent5>
        <a:srgbClr val="EAE6E4"/>
      </a:accent5>
      <a:accent6>
        <a:srgbClr val="5F5F5F"/>
      </a:accent6>
      <a:hlink>
        <a:srgbClr val="1A3B5D"/>
      </a:hlink>
      <a:folHlink>
        <a:srgbClr val="F0B14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F38E5055BB3940B13AB9B26C6AFF3C" ma:contentTypeVersion="13" ma:contentTypeDescription="Create a new document." ma:contentTypeScope="" ma:versionID="aa370bf96e5fab2e395179f2b29e9e4a">
  <xsd:schema xmlns:xsd="http://www.w3.org/2001/XMLSchema" xmlns:xs="http://www.w3.org/2001/XMLSchema" xmlns:p="http://schemas.microsoft.com/office/2006/metadata/properties" xmlns:ns2="e2f5a24c-c82b-46f7-9e6c-696f570bbcaf" xmlns:ns3="746d42d7-ecb0-49d6-85a7-11c765e7df1a" targetNamespace="http://schemas.microsoft.com/office/2006/metadata/properties" ma:root="true" ma:fieldsID="399d55aac560c0dcda9d3dffd3742479" ns2:_="" ns3:_="">
    <xsd:import namespace="e2f5a24c-c82b-46f7-9e6c-696f570bbcaf"/>
    <xsd:import namespace="746d42d7-ecb0-49d6-85a7-11c765e7df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f5a24c-c82b-46f7-9e6c-696f570bbc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1715108-e8da-47e4-a633-55241fa9845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6d42d7-ecb0-49d6-85a7-11c765e7df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34182f5-3fa5-4afd-90e4-f70fb5f3062e}" ma:internalName="TaxCatchAll" ma:showField="CatchAllData" ma:web="746d42d7-ecb0-49d6-85a7-11c765e7df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46d42d7-ecb0-49d6-85a7-11c765e7df1a">
      <UserInfo>
        <DisplayName>Brad Curran</DisplayName>
        <AccountId>73</AccountId>
        <AccountType/>
      </UserInfo>
      <UserInfo>
        <DisplayName>SharingLinks.c2f313f9-3ffb-4292-98d7-11b5da753315.OrganizationEdit.faa84e4f-6d6e-48f3-8c45-7f9ea94152cd</DisplayName>
        <AccountId>72</AccountId>
        <AccountType/>
      </UserInfo>
      <UserInfo>
        <DisplayName>SharingLinks.9cacb4b7-22bb-4dee-80d7-368d25cbfb98.Flexible.0b59d76f-6a92-426b-945b-263137962288</DisplayName>
        <AccountId>74</AccountId>
        <AccountType/>
      </UserInfo>
      <UserInfo>
        <DisplayName>SharingLinks.ca9a7195-1629-486a-8458-714ab9223be4.OrganizationEdit.8fe7107d-bb0c-4ebf-bc2d-539863f7425f</DisplayName>
        <AccountId>78</AccountId>
        <AccountType/>
      </UserInfo>
      <UserInfo>
        <DisplayName>SharingLinks.4aee3dd4-5945-4ea0-aa2d-fd22f2ee19e1.OrganizationEdit.961a2ece-7ee2-435d-98c0-a28bc9c3a70a</DisplayName>
        <AccountId>86</AccountId>
        <AccountType/>
      </UserInfo>
      <UserInfo>
        <DisplayName>Alexander Stojanovic</DisplayName>
        <AccountId>55</AccountId>
        <AccountType/>
      </UserInfo>
      <UserInfo>
        <DisplayName>Max Schwartz</DisplayName>
        <AccountId>18</AccountId>
        <AccountType/>
      </UserInfo>
      <UserInfo>
        <DisplayName>Aman Arora</DisplayName>
        <AccountId>63</AccountId>
        <AccountType/>
      </UserInfo>
      <UserInfo>
        <DisplayName>Aaron Chauvin</DisplayName>
        <AccountId>91</AccountId>
        <AccountType/>
      </UserInfo>
      <UserInfo>
        <DisplayName>Milena Chiang</DisplayName>
        <AccountId>27</AccountId>
        <AccountType/>
      </UserInfo>
      <UserInfo>
        <DisplayName>Alisha Fernandes</DisplayName>
        <AccountId>21</AccountId>
        <AccountType/>
      </UserInfo>
      <UserInfo>
        <DisplayName>Susan Kumar</DisplayName>
        <AccountId>104</AccountId>
        <AccountType/>
      </UserInfo>
      <UserInfo>
        <DisplayName>Brad Gunter</DisplayName>
        <AccountId>105</AccountId>
        <AccountType/>
      </UserInfo>
      <UserInfo>
        <DisplayName>Aron Quezada</DisplayName>
        <AccountId>44</AccountId>
        <AccountType/>
      </UserInfo>
      <UserInfo>
        <DisplayName>Megan McCrae</DisplayName>
        <AccountId>47</AccountId>
        <AccountType/>
      </UserInfo>
      <UserInfo>
        <DisplayName>Paolo DeLuca</DisplayName>
        <AccountId>10</AccountId>
        <AccountType/>
      </UserInfo>
      <UserInfo>
        <DisplayName>Beena Goldenberg</DisplayName>
        <AccountId>28</AccountId>
        <AccountType/>
      </UserInfo>
      <UserInfo>
        <DisplayName>Tim Emberg</DisplayName>
        <AccountId>38</AccountId>
        <AccountType/>
      </UserInfo>
      <UserInfo>
        <DisplayName>Helen Martin</DisplayName>
        <AccountId>41</AccountId>
        <AccountType/>
      </UserInfo>
      <UserInfo>
        <DisplayName>Greg Guyatt</DisplayName>
        <AccountId>77</AccountId>
        <AccountType/>
      </UserInfo>
      <UserInfo>
        <DisplayName>Mark McKay</DisplayName>
        <AccountId>54</AccountId>
        <AccountType/>
      </UserInfo>
    </SharedWithUsers>
    <TaxCatchAll xmlns="746d42d7-ecb0-49d6-85a7-11c765e7df1a" xsi:nil="true"/>
    <lcf76f155ced4ddcb4097134ff3c332f xmlns="e2f5a24c-c82b-46f7-9e6c-696f570bbc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B4B126-46D3-41B4-9EF4-026493EFD1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f5a24c-c82b-46f7-9e6c-696f570bbcaf"/>
    <ds:schemaRef ds:uri="746d42d7-ecb0-49d6-85a7-11c765e7d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BFA79E-7E33-470B-8049-A1718E8C0300}">
  <ds:schemaRefs>
    <ds:schemaRef ds:uri="http://schemas.microsoft.com/sharepoint/v3/contenttype/forms"/>
  </ds:schemaRefs>
</ds:datastoreItem>
</file>

<file path=customXml/itemProps3.xml><?xml version="1.0" encoding="utf-8"?>
<ds:datastoreItem xmlns:ds="http://schemas.openxmlformats.org/officeDocument/2006/customXml" ds:itemID="{65CAA256-1AFF-4190-A6DE-A300318E0EBE}">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746d42d7-ecb0-49d6-85a7-11c765e7df1a"/>
    <ds:schemaRef ds:uri="http://www.w3.org/XML/1998/namespace"/>
    <ds:schemaRef ds:uri="e2f5a24c-c82b-46f7-9e6c-696f570bbcaf"/>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76cfb400-ab12-485f-8c0c-dca5fe3c2fdd}" enabled="0" method="" siteId="{76cfb400-ab12-485f-8c0c-dca5fe3c2fdd}"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6404</Words>
  <Application>Microsoft Office PowerPoint</Application>
  <PresentationFormat>Widescreen</PresentationFormat>
  <Paragraphs>654</Paragraphs>
  <Slides>47</Slides>
  <Notes>20</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Office Theme</vt:lpstr>
      <vt:lpstr>Office Theme</vt:lpstr>
      <vt:lpstr>Office Theme</vt:lpstr>
      <vt:lpstr>Office Theme</vt:lpstr>
      <vt:lpstr>Investor presentation</vt:lpstr>
      <vt:lpstr>Cautionary Statement</vt:lpstr>
      <vt:lpstr>Moncton’s flagship facility </vt:lpstr>
      <vt:lpstr>Organigram KEY STRENGTHS</vt:lpstr>
      <vt:lpstr>Near-term strategy</vt:lpstr>
      <vt:lpstr>long-term strategy</vt:lpstr>
      <vt:lpstr>PowerPoint Presentation</vt:lpstr>
      <vt:lpstr>BAT investments in Organigram</vt:lpstr>
      <vt:lpstr>PRODUCT DEVELOPMENT COLLABORATION </vt:lpstr>
      <vt:lpstr>project jupiter</vt:lpstr>
      <vt:lpstr>Domestic &amp; International expansion</vt:lpstr>
      <vt:lpstr>State of the Art facilities</vt:lpstr>
      <vt:lpstr>Brand  portfolio</vt:lpstr>
      <vt:lpstr>PowerPoint Presentation</vt:lpstr>
      <vt:lpstr>PowerPoint Presentation</vt:lpstr>
      <vt:lpstr>PowerPoint Presentation</vt:lpstr>
      <vt:lpstr>Strategic investments</vt:lpstr>
      <vt:lpstr>INVESTMENT IN DISRUPTIVE  Vaping Technology</vt:lpstr>
      <vt:lpstr>INVESTMENT IN Seed genetics &amp; thcv</vt:lpstr>
      <vt:lpstr>INVESTMENT US Hemp-derived cannabinoids</vt:lpstr>
      <vt:lpstr>INVESTMENT IN DISRUPTIVE  TECHNOLOGY-BIOSYNTHESIS</vt:lpstr>
      <vt:lpstr>international</vt:lpstr>
      <vt:lpstr>Significant INTERNATIONAL sales GROWTH</vt:lpstr>
      <vt:lpstr>INTERNATIONAL business</vt:lpstr>
      <vt:lpstr>Quarterly updates &amp; Highlights</vt:lpstr>
      <vt:lpstr>A leading Canadian lp</vt:lpstr>
      <vt:lpstr>Q2 F2024 highlights</vt:lpstr>
      <vt:lpstr>Q2 F2024 efficiency milestones</vt:lpstr>
      <vt:lpstr>Quarterly revenue</vt:lpstr>
      <vt:lpstr>Adjusted gross margin</vt:lpstr>
      <vt:lpstr>Adjusted EBITDA</vt:lpstr>
      <vt:lpstr>STRONG BALANCE SHEET AND LIQUIDITY</vt:lpstr>
      <vt:lpstr>Q2 Fiscal 2024 key financial metrics</vt:lpstr>
      <vt:lpstr>appendix</vt:lpstr>
      <vt:lpstr>March 2021 BAT Transaction Summary</vt:lpstr>
      <vt:lpstr>November 2023 BAT Transaction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Q2 fiscal 2024 select balance sheet metrics</vt:lpstr>
      <vt:lpstr>Q2 FISCAL 2024 CAPITAL STRUCTURE</vt:lpstr>
      <vt:lpstr>A CANADIAN  CANNABIS LEADER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Investor presentation</dc:title>
  <dc:creator/>
  <cp:lastModifiedBy/>
  <cp:revision>1370</cp:revision>
  <dcterms:created xsi:type="dcterms:W3CDTF">2024-01-08T19:37:15Z</dcterms:created>
  <dcterms:modified xsi:type="dcterms:W3CDTF">2024-05-15T20:20:33Z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0x0101005FF38E5055BB3940B13AB9B26C6AFF3C</vt:lpwstr>
  </property>
  <property fmtid="{D5CDD505-2E9C-101B-9397-08002B2CF9AE}" pid="4" name="Departments">
    <vt:lpwstr/>
  </property>
  <property fmtid="{D5CDD505-2E9C-101B-9397-08002B2CF9AE}" pid="5" name="Classification">
    <vt:lpwstr/>
  </property>
</Properties>
</file>